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7561263" cy="10693400"/>
  <p:notesSz cx="6858000" cy="9945688"/>
  <p:defaultTextStyle>
    <a:defPPr>
      <a:defRPr lang="ru-RU"/>
    </a:defPPr>
    <a:lvl1pPr marL="0" algn="l" defTabSz="104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43" algn="l" defTabSz="104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85" algn="l" defTabSz="104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627" algn="l" defTabSz="104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70" algn="l" defTabSz="104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713" algn="l" defTabSz="104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255" algn="l" defTabSz="104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797" algn="l" defTabSz="104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340" algn="l" defTabSz="104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200" y="105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4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53B1070B-D5B3-40D2-920D-12F214AAB2D2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6125"/>
            <a:ext cx="26352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4" rIns="92528" bIns="4626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202"/>
            <a:ext cx="5486400" cy="4475560"/>
          </a:xfrm>
          <a:prstGeom prst="rect">
            <a:avLst/>
          </a:prstGeom>
        </p:spPr>
        <p:txBody>
          <a:bodyPr vert="horz" lIns="92528" tIns="46264" rIns="92528" bIns="4626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7284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9"/>
            <a:ext cx="2971800" cy="497284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F34E1F4D-6828-4B70-9F0F-38BC2A76B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8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43" algn="l" defTabSz="10430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85" algn="l" defTabSz="10430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627" algn="l" defTabSz="10430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70" algn="l" defTabSz="10430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713" algn="l" defTabSz="10430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255" algn="l" defTabSz="10430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797" algn="l" defTabSz="10430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340" algn="l" defTabSz="10430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6125"/>
            <a:ext cx="26352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8E8AF-9732-47FE-94D5-172C1C48C9A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2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16213" y="0"/>
            <a:ext cx="8213142" cy="106934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771738" y="-33540"/>
            <a:ext cx="3042297" cy="977942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44383" y="-33540"/>
            <a:ext cx="2898484" cy="36063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4066" y="4223216"/>
            <a:ext cx="2739845" cy="2654109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4066" y="6893612"/>
            <a:ext cx="2736908" cy="1965648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424242"/>
                </a:solidFill>
              </a:defRPr>
            </a:lvl1pPr>
            <a:lvl2pPr marL="52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18515" y="2365128"/>
            <a:ext cx="1764295" cy="1170974"/>
          </a:xfrm>
        </p:spPr>
        <p:txBody>
          <a:bodyPr anchor="b"/>
          <a:lstStyle>
            <a:lvl1pPr algn="l">
              <a:defRPr sz="2700"/>
            </a:lvl1pPr>
          </a:lstStyle>
          <a:p>
            <a:fld id="{C00AAC28-7AF9-4518-A764-DD6FD317210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3845866" y="9493214"/>
            <a:ext cx="2898484" cy="127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534" y="8918911"/>
            <a:ext cx="2341471" cy="5693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44383" y="8918911"/>
            <a:ext cx="532254" cy="569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16E19C-B297-44D0-9061-954AA44BD9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3845866" y="9493214"/>
            <a:ext cx="2898484" cy="127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AC28-7AF9-4518-A764-DD6FD317210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E19C-B297-44D0-9061-954AA44B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1917" y="1606266"/>
            <a:ext cx="1227509" cy="7453796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0981" y="1606266"/>
            <a:ext cx="4484914" cy="74537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AC28-7AF9-4518-A764-DD6FD317210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E19C-B297-44D0-9061-954AA44B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AC28-7AF9-4518-A764-DD6FD317210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E19C-B297-44D0-9061-954AA44B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88" y="4523146"/>
            <a:ext cx="5488587" cy="2123827"/>
          </a:xfrm>
        </p:spPr>
        <p:txBody>
          <a:bodyPr anchor="b"/>
          <a:lstStyle>
            <a:lvl1pPr algn="l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786" y="6653673"/>
            <a:ext cx="5488586" cy="2370718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4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7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7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AC28-7AF9-4518-A764-DD6FD317210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E19C-B297-44D0-9061-954AA44B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AC28-7AF9-4518-A764-DD6FD317210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E19C-B297-44D0-9061-954AA44BD9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984" y="3607240"/>
            <a:ext cx="2827912" cy="54465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41122" y="3607239"/>
            <a:ext cx="2827912" cy="54465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8" y="3611259"/>
            <a:ext cx="2527986" cy="997555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 marL="521543" indent="0">
              <a:buNone/>
              <a:defRPr sz="2300" b="1"/>
            </a:lvl2pPr>
            <a:lvl3pPr marL="1043085" indent="0">
              <a:buNone/>
              <a:defRPr sz="2100" b="1"/>
            </a:lvl3pPr>
            <a:lvl4pPr marL="1564627" indent="0">
              <a:buNone/>
              <a:defRPr sz="1900" b="1"/>
            </a:lvl4pPr>
            <a:lvl5pPr marL="2086170" indent="0">
              <a:buNone/>
              <a:defRPr sz="1900" b="1"/>
            </a:lvl5pPr>
            <a:lvl6pPr marL="2607713" indent="0">
              <a:buNone/>
              <a:defRPr sz="1900" b="1"/>
            </a:lvl6pPr>
            <a:lvl7pPr marL="3129255" indent="0">
              <a:buNone/>
              <a:defRPr sz="1900" b="1"/>
            </a:lvl7pPr>
            <a:lvl8pPr marL="3650797" indent="0">
              <a:buNone/>
              <a:defRPr sz="1900" b="1"/>
            </a:lvl8pPr>
            <a:lvl9pPr marL="417234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410" y="4638321"/>
            <a:ext cx="2827912" cy="442174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4337" y="3611260"/>
            <a:ext cx="2526803" cy="997555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 marL="521543" indent="0">
              <a:buNone/>
              <a:defRPr sz="2300" b="1"/>
            </a:lvl2pPr>
            <a:lvl3pPr marL="1043085" indent="0">
              <a:buNone/>
              <a:defRPr sz="2100" b="1"/>
            </a:lvl3pPr>
            <a:lvl4pPr marL="1564627" indent="0">
              <a:buNone/>
              <a:defRPr sz="1900" b="1"/>
            </a:lvl4pPr>
            <a:lvl5pPr marL="2086170" indent="0">
              <a:buNone/>
              <a:defRPr sz="1900" b="1"/>
            </a:lvl5pPr>
            <a:lvl6pPr marL="2607713" indent="0">
              <a:buNone/>
              <a:defRPr sz="1900" b="1"/>
            </a:lvl6pPr>
            <a:lvl7pPr marL="3129255" indent="0">
              <a:buNone/>
              <a:defRPr sz="1900" b="1"/>
            </a:lvl7pPr>
            <a:lvl8pPr marL="3650797" indent="0">
              <a:buNone/>
              <a:defRPr sz="1900" b="1"/>
            </a:lvl8pPr>
            <a:lvl9pPr marL="417234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122" y="4638321"/>
            <a:ext cx="2827912" cy="442174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AC28-7AF9-4518-A764-DD6FD317210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E19C-B297-44D0-9061-954AA44B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AC28-7AF9-4518-A764-DD6FD317210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E19C-B297-44D0-9061-954AA44B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AC28-7AF9-4518-A764-DD6FD317210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E19C-B297-44D0-9061-954AA44B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16213" y="0"/>
            <a:ext cx="8213142" cy="106934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771738" y="-33540"/>
            <a:ext cx="3042297" cy="977942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44383" y="-33538"/>
            <a:ext cx="2898484" cy="97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AC28-7AF9-4518-A764-DD6FD317210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E19C-B297-44D0-9061-954AA44BD9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748828" y="938493"/>
            <a:ext cx="2945665" cy="880739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553" y="1335548"/>
            <a:ext cx="2555515" cy="803133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19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845866" y="9493214"/>
            <a:ext cx="2898484" cy="127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8060" y="8926503"/>
            <a:ext cx="2888945" cy="5693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416" y="4143631"/>
            <a:ext cx="2732583" cy="2281435"/>
          </a:xfrm>
        </p:spPr>
        <p:txBody>
          <a:bodyPr anchor="b">
            <a:normAutofit/>
          </a:bodyPr>
          <a:lstStyle>
            <a:lvl1pPr algn="l">
              <a:defRPr sz="33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6734" y="6450646"/>
            <a:ext cx="2727797" cy="2366806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424242"/>
                </a:solidFill>
              </a:defRPr>
            </a:lvl1pPr>
            <a:lvl2pPr marL="521543" indent="0">
              <a:buNone/>
              <a:defRPr sz="1400"/>
            </a:lvl2pPr>
            <a:lvl3pPr marL="1043085" indent="0">
              <a:buNone/>
              <a:defRPr sz="1100"/>
            </a:lvl3pPr>
            <a:lvl4pPr marL="1564627" indent="0">
              <a:buNone/>
              <a:defRPr sz="1000"/>
            </a:lvl4pPr>
            <a:lvl5pPr marL="2086170" indent="0">
              <a:buNone/>
              <a:defRPr sz="1000"/>
            </a:lvl5pPr>
            <a:lvl6pPr marL="2607713" indent="0">
              <a:buNone/>
              <a:defRPr sz="1000"/>
            </a:lvl6pPr>
            <a:lvl7pPr marL="3129255" indent="0">
              <a:buNone/>
              <a:defRPr sz="1000"/>
            </a:lvl7pPr>
            <a:lvl8pPr marL="3650797" indent="0">
              <a:buNone/>
              <a:defRPr sz="1000"/>
            </a:lvl8pPr>
            <a:lvl9pPr marL="417234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16213" y="0"/>
            <a:ext cx="8213142" cy="106934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771738" y="-33540"/>
            <a:ext cx="3042297" cy="977942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844383" y="-33538"/>
            <a:ext cx="2898484" cy="97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48828" y="938493"/>
            <a:ext cx="2945665" cy="880739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845866" y="9493214"/>
            <a:ext cx="2898484" cy="127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941" y="4149039"/>
            <a:ext cx="2729616" cy="2281259"/>
          </a:xfrm>
        </p:spPr>
        <p:txBody>
          <a:bodyPr anchor="b">
            <a:normAutofit/>
          </a:bodyPr>
          <a:lstStyle>
            <a:lvl1pPr algn="l">
              <a:defRPr sz="33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1219" y="1081807"/>
            <a:ext cx="2778105" cy="8526204"/>
          </a:xfrm>
        </p:spPr>
        <p:txBody>
          <a:bodyPr/>
          <a:lstStyle>
            <a:lvl1pPr marL="0" indent="0">
              <a:buNone/>
              <a:defRPr sz="3700">
                <a:solidFill>
                  <a:schemeClr val="accent1"/>
                </a:solidFill>
              </a:defRPr>
            </a:lvl1pPr>
            <a:lvl2pPr marL="521543" indent="0">
              <a:buNone/>
              <a:defRPr sz="3300"/>
            </a:lvl2pPr>
            <a:lvl3pPr marL="1043085" indent="0">
              <a:buNone/>
              <a:defRPr sz="2700"/>
            </a:lvl3pPr>
            <a:lvl4pPr marL="1564627" indent="0">
              <a:buNone/>
              <a:defRPr sz="2300"/>
            </a:lvl4pPr>
            <a:lvl5pPr marL="2086170" indent="0">
              <a:buNone/>
              <a:defRPr sz="2300"/>
            </a:lvl5pPr>
            <a:lvl6pPr marL="2607713" indent="0">
              <a:buNone/>
              <a:defRPr sz="2300"/>
            </a:lvl6pPr>
            <a:lvl7pPr marL="3129255" indent="0">
              <a:buNone/>
              <a:defRPr sz="2300"/>
            </a:lvl7pPr>
            <a:lvl8pPr marL="3650797" indent="0">
              <a:buNone/>
              <a:defRPr sz="2300"/>
            </a:lvl8pPr>
            <a:lvl9pPr marL="4172340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5113" y="6444558"/>
            <a:ext cx="2729276" cy="2369389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424242"/>
                </a:solidFill>
              </a:defRPr>
            </a:lvl1pPr>
            <a:lvl2pPr marL="521543" indent="0">
              <a:buNone/>
              <a:defRPr sz="1400"/>
            </a:lvl2pPr>
            <a:lvl3pPr marL="1043085" indent="0">
              <a:buNone/>
              <a:defRPr sz="1100"/>
            </a:lvl3pPr>
            <a:lvl4pPr marL="1564627" indent="0">
              <a:buNone/>
              <a:defRPr sz="1000"/>
            </a:lvl4pPr>
            <a:lvl5pPr marL="2086170" indent="0">
              <a:buNone/>
              <a:defRPr sz="1000"/>
            </a:lvl5pPr>
            <a:lvl6pPr marL="2607713" indent="0">
              <a:buNone/>
              <a:defRPr sz="1000"/>
            </a:lvl6pPr>
            <a:lvl7pPr marL="3129255" indent="0">
              <a:buNone/>
              <a:defRPr sz="1000"/>
            </a:lvl7pPr>
            <a:lvl8pPr marL="3650797" indent="0">
              <a:buNone/>
              <a:defRPr sz="1000"/>
            </a:lvl8pPr>
            <a:lvl9pPr marL="417234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AC28-7AF9-4518-A764-DD6FD317210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8060" y="8926503"/>
            <a:ext cx="2888945" cy="5693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E19C-B297-44D0-9061-954AA44B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52040" y="0"/>
            <a:ext cx="8213142" cy="106934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78063" y="519995"/>
            <a:ext cx="6805137" cy="96450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771738" y="-33539"/>
            <a:ext cx="3042297" cy="1090301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844383" y="-33538"/>
            <a:ext cx="2898484" cy="97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4" rIns="104309" bIns="5215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2874" y="1602395"/>
            <a:ext cx="5808829" cy="1782233"/>
          </a:xfrm>
          <a:prstGeom prst="rect">
            <a:avLst/>
          </a:prstGeom>
        </p:spPr>
        <p:txBody>
          <a:bodyPr vert="horz" lIns="104309" tIns="52154" rIns="104309" bIns="52154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74" y="3623176"/>
            <a:ext cx="5604230" cy="5471405"/>
          </a:xfrm>
          <a:prstGeom prst="rect">
            <a:avLst/>
          </a:prstGeom>
        </p:spPr>
        <p:txBody>
          <a:bodyPr vert="horz" lIns="104309" tIns="52154" rIns="104309" bIns="5215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9300" y="350044"/>
            <a:ext cx="1764295" cy="569325"/>
          </a:xfrm>
          <a:prstGeom prst="rect">
            <a:avLst/>
          </a:prstGeom>
        </p:spPr>
        <p:txBody>
          <a:bodyPr vert="horz" lIns="104309" tIns="52154" rIns="104309" bIns="52154" rtlCol="0" anchor="ctr"/>
          <a:lstStyle>
            <a:lvl1pPr algn="r">
              <a:defRPr sz="1400">
                <a:solidFill>
                  <a:srgbClr val="FEFEFE"/>
                </a:solidFill>
              </a:defRPr>
            </a:lvl1pPr>
          </a:lstStyle>
          <a:p>
            <a:fld id="{C00AAC28-7AF9-4518-A764-DD6FD317210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8059" y="9125037"/>
            <a:ext cx="2895964" cy="569325"/>
          </a:xfrm>
          <a:prstGeom prst="rect">
            <a:avLst/>
          </a:prstGeom>
        </p:spPr>
        <p:txBody>
          <a:bodyPr vert="horz" lIns="104309" tIns="52154" rIns="104309" bIns="52154" rtlCol="0"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385" y="350040"/>
            <a:ext cx="1101573" cy="569325"/>
          </a:xfrm>
          <a:prstGeom prst="rect">
            <a:avLst/>
          </a:prstGeom>
        </p:spPr>
        <p:txBody>
          <a:bodyPr vert="horz" lIns="104309" tIns="52154" rIns="104309" bIns="52154" rtlCol="0" anchor="ctr"/>
          <a:lstStyle>
            <a:lvl1pPr algn="l">
              <a:defRPr sz="1400">
                <a:solidFill>
                  <a:srgbClr val="FEFEFE"/>
                </a:solidFill>
              </a:defRPr>
            </a:lvl1pPr>
          </a:lstStyle>
          <a:p>
            <a:fld id="{FD16E19C-B297-44D0-9061-954AA44B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43085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91158" indent="-312926" algn="l" defTabSz="1043085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730160" indent="-312926" algn="l" defTabSz="1043085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043085" indent="-260771" algn="l" defTabSz="1043085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282994" indent="-260771" algn="l" defTabSz="1043085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12473" indent="-260771" algn="l" defTabSz="1043085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1521" indent="-260771" algn="l" defTabSz="1043085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61000" indent="-260771" algn="l" defTabSz="1043085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0478" indent="-260771" algn="l" defTabSz="1043085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19957" indent="-260771" algn="l" defTabSz="1043085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43" algn="l" defTabSz="104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85" algn="l" defTabSz="104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27" algn="l" defTabSz="104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70" algn="l" defTabSz="104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713" algn="l" defTabSz="104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55" algn="l" defTabSz="104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797" algn="l" defTabSz="104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340" algn="l" defTabSz="104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1.jpe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hyperlink" Target="http://adilet.zan.kz/rus/docs/V15D0010173#z47" TargetMode="External"/><Relationship Id="rId7" Type="http://schemas.openxmlformats.org/officeDocument/2006/relationships/image" Target="../media/image53.jpeg"/><Relationship Id="rId2" Type="http://schemas.openxmlformats.org/officeDocument/2006/relationships/hyperlink" Target="http://adilet.zan.kz/rus/docs/V1500011220#z4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dilet.zan.kz/rus/docs/Z1300000073#z37" TargetMode="External"/><Relationship Id="rId11" Type="http://schemas.openxmlformats.org/officeDocument/2006/relationships/image" Target="../media/image55.jpeg"/><Relationship Id="rId5" Type="http://schemas.openxmlformats.org/officeDocument/2006/relationships/hyperlink" Target="http://adilet.zan.kz/rus/docs/V1500011342#z646" TargetMode="External"/><Relationship Id="rId10" Type="http://schemas.microsoft.com/office/2007/relationships/hdphoto" Target="../media/hdphoto9.wdp"/><Relationship Id="rId4" Type="http://schemas.openxmlformats.org/officeDocument/2006/relationships/hyperlink" Target="http://adilet.zan.kz/rus/docs/V1500010589#z12" TargetMode="External"/><Relationship Id="rId9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Kartinki_dlya_prezentacii_-_fon_41_081635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66069" y="1566071"/>
            <a:ext cx="1069340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223" y="4413919"/>
            <a:ext cx="7574446" cy="161842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Справочник-путеводитель студента</a:t>
            </a:r>
            <a:endParaRPr lang="ru-RU" b="1" dirty="0"/>
          </a:p>
        </p:txBody>
      </p:sp>
      <p:pic>
        <p:nvPicPr>
          <p:cNvPr id="4" name="Picture 14" descr="D:\2018-2019 учебный год\Путиводитель\Лаготип\ЭМБЛЕМА КСТ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65" y="1304652"/>
            <a:ext cx="2367469" cy="251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Пользователь\Desktop\колледж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3" y="6273003"/>
            <a:ext cx="7574446" cy="442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863" y="334134"/>
            <a:ext cx="7347663" cy="619389"/>
          </a:xfrm>
          <a:prstGeom prst="rect">
            <a:avLst/>
          </a:prstGeom>
          <a:noFill/>
        </p:spPr>
        <p:txBody>
          <a:bodyPr wrap="none" lIns="104309" tIns="52154" rIns="104309" bIns="52154" rtlCol="0">
            <a:spAutoFit/>
          </a:bodyPr>
          <a:lstStyle/>
          <a:p>
            <a:pPr algn="ctr"/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УПРАВЛЕНИЕ ОБРАЗОВАНИЯ АКИМАТА ЖАМБЫЛСКОЙ ОБЛАСТИ</a:t>
            </a:r>
          </a:p>
          <a:p>
            <a:pPr algn="ctr"/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КАРАТАУСКИЙ СТРОИТЕЛЬНО-ТЕХНИЧЕСКИЙ КОЛЛЕДЖ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1660" y="9699676"/>
            <a:ext cx="6197943" cy="809214"/>
          </a:xfrm>
          <a:prstGeom prst="rect">
            <a:avLst/>
          </a:prstGeom>
        </p:spPr>
        <p:txBody>
          <a:bodyPr vert="horz" lIns="104309" tIns="52154" rIns="104309" bIns="52154" rtlCol="0" anchor="b">
            <a:normAutofit/>
          </a:bodyPr>
          <a:lstStyle>
            <a:lvl1pPr algn="l" defTabSz="957925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i="1" dirty="0">
                <a:solidFill>
                  <a:srgbClr val="FF0000"/>
                </a:solidFill>
              </a:rPr>
              <a:t>Каратау-2019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4193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63063" y="1602684"/>
            <a:ext cx="3652039" cy="1101138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kk-KZ" sz="1300" b="1" i="1" dirty="0">
                <a:latin typeface="Times New Roman" pitchFamily="18" charset="0"/>
                <a:cs typeface="Times New Roman" pitchFamily="18" charset="0"/>
              </a:rPr>
              <a:t>Асанова Нурхат Унласыновна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Заведующий отделом мониторинга, тестирования,  информационно-дистанционного обучения и система менеджмента качества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8" descr="Маргулан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140" y="6778860"/>
            <a:ext cx="2657923" cy="299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кгтк\Desktop\51b28c1e-c20e-4960-b2ff-685678f504a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17188" b="13864"/>
          <a:stretch/>
        </p:blipFill>
        <p:spPr bwMode="auto">
          <a:xfrm>
            <a:off x="621033" y="3794277"/>
            <a:ext cx="2842030" cy="277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383670" y="7929280"/>
            <a:ext cx="3780632" cy="697706"/>
          </a:xfrm>
          <a:prstGeom prst="rect">
            <a:avLst/>
          </a:prstGeom>
        </p:spPr>
        <p:txBody>
          <a:bodyPr lIns="99569" tIns="49785" rIns="99569" bIns="49785">
            <a:spAutoFit/>
          </a:bodyPr>
          <a:lstStyle/>
          <a:p>
            <a:pPr algn="ctr"/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Қырғызбаев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Марғұлан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Оразтайұлы</a:t>
            </a:r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Заведующий "Информационно-химическим и техническим" учебным отделением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3063" y="4491652"/>
            <a:ext cx="3780632" cy="697706"/>
          </a:xfrm>
          <a:prstGeom prst="rect">
            <a:avLst/>
          </a:prstGeom>
        </p:spPr>
        <p:txBody>
          <a:bodyPr lIns="99569" tIns="49785" rIns="99569" bIns="49785">
            <a:spAutoFit/>
          </a:bodyPr>
          <a:lstStyle/>
          <a:p>
            <a:pPr algn="ctr"/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Субинов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Нуржан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Кенесбекович</a:t>
            </a:r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Заведующий "Строительно-электротехническим"  учебным отделением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кгтк\Downloads\Нурхат фото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0"/>
          <a:stretch/>
        </p:blipFill>
        <p:spPr bwMode="auto">
          <a:xfrm>
            <a:off x="805140" y="633789"/>
            <a:ext cx="2471435" cy="298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6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18-2019\Шыгармашылы0 есеп\fabe4e12-bdf5-4c68-a22a-956ca0a3580d.jpg"/>
          <p:cNvPicPr/>
          <p:nvPr/>
        </p:nvPicPr>
        <p:blipFill>
          <a:blip r:embed="rId2" cstate="print"/>
          <a:srcRect l="-509" t="27780" r="-509" b="15398"/>
          <a:stretch>
            <a:fillRect/>
          </a:stretch>
        </p:blipFill>
        <p:spPr bwMode="auto">
          <a:xfrm>
            <a:off x="584025" y="7212261"/>
            <a:ext cx="2344330" cy="2409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45494" y="7756384"/>
            <a:ext cx="3969608" cy="1101138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kk-KZ" sz="1300" b="1" i="1" dirty="0">
                <a:latin typeface="Times New Roman" pitchFamily="18" charset="0"/>
                <a:cs typeface="Times New Roman" pitchFamily="18" charset="0"/>
              </a:rPr>
              <a:t>Нұрлыбаева Жадыра Дәуітбекқызы</a:t>
            </a:r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Председатель цикловой методической комиссии "Специальных образовательных дисциплин газовых систем и внутренних санитарных устройств"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73B5~1\AppData\Local\Temp\Rar$DI45.824\Уртаева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4"/>
          <a:stretch/>
        </p:blipFill>
        <p:spPr bwMode="auto">
          <a:xfrm>
            <a:off x="525553" y="838261"/>
            <a:ext cx="2402801" cy="2880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4279" y="1827746"/>
            <a:ext cx="3780632" cy="901794"/>
          </a:xfrm>
          <a:prstGeom prst="rect">
            <a:avLst/>
          </a:prstGeom>
        </p:spPr>
        <p:txBody>
          <a:bodyPr lIns="104309" tIns="52154" rIns="104309" bIns="52154">
            <a:spAutoFit/>
          </a:bodyPr>
          <a:lstStyle/>
          <a:p>
            <a:pPr algn="ctr"/>
            <a:r>
              <a:rPr lang="kk-KZ" sz="1300" b="1" i="1" dirty="0">
                <a:latin typeface="Times New Roman" pitchFamily="18" charset="0"/>
                <a:cs typeface="Times New Roman" pitchFamily="18" charset="0"/>
              </a:rPr>
              <a:t>Уртаева Жумагул  Жолдасбековна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Председатель цикловой методической комиссии "Обще языковых дисциплин,  физической культуры и НВП"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4279" y="4735521"/>
            <a:ext cx="3780632" cy="1096395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Жаңбырбай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Мөлдір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Қуанышқызы</a:t>
            </a:r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Председатель цикловой  методической комиссии </a:t>
            </a:r>
          </a:p>
          <a:p>
            <a:pPr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"Естествознаний и общественных образовательных дисциплин"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кгтк\Desktop\1bf57460-aa46-45ff-ba95-2d1cbd9fd5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8" y="4025262"/>
            <a:ext cx="2363846" cy="28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6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23187" y="1026148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гтк\Desktop\045b991d-bb34-44ac-ab7e-39ace1c897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31635" r="14924" b="15236"/>
          <a:stretch/>
        </p:blipFill>
        <p:spPr bwMode="auto">
          <a:xfrm>
            <a:off x="557315" y="760529"/>
            <a:ext cx="2962902" cy="31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01240" y="1762891"/>
            <a:ext cx="3347939" cy="1096395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Салыбекова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Жанат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Жолдасбековна</a:t>
            </a:r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Председатель цикловой методической комиссии </a:t>
            </a:r>
          </a:p>
          <a:p>
            <a:pPr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"Специальных строительных дисциплин"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кгтк\Desktop\41f52ddf-234d-48b1-b159-b7d5589971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19434" r="4473" b="13157"/>
          <a:stretch/>
        </p:blipFill>
        <p:spPr bwMode="auto">
          <a:xfrm>
            <a:off x="552082" y="4025261"/>
            <a:ext cx="2968136" cy="299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кгтк\Desktop\e3fd2298-b4da-480e-a43d-6f79590d44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r="37302" b="56595"/>
          <a:stretch/>
        </p:blipFill>
        <p:spPr bwMode="auto">
          <a:xfrm>
            <a:off x="922514" y="7134529"/>
            <a:ext cx="2041959" cy="28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86140" y="4973227"/>
            <a:ext cx="3528962" cy="1096395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Узакбаев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Тулеген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Базарбаевич</a:t>
            </a:r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Председатель цикловой методической комиссии </a:t>
            </a:r>
          </a:p>
          <a:p>
            <a:pPr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"Специальных информационных, химических и технических дисциплин"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4470" y="7903696"/>
            <a:ext cx="3780632" cy="1096395"/>
          </a:xfrm>
          <a:prstGeom prst="rect">
            <a:avLst/>
          </a:prstGeom>
        </p:spPr>
        <p:txBody>
          <a:bodyPr lIns="99569" tIns="49785" rIns="99569" bIns="49785">
            <a:spAutoFit/>
          </a:bodyPr>
          <a:lstStyle/>
          <a:p>
            <a:pPr algn="ctr"/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Медеубаева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Бакытнур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Болатовна</a:t>
            </a:r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Председатель цикловой методической комиссии </a:t>
            </a:r>
          </a:p>
          <a:p>
            <a:pPr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"Специальных электротехнических образовательных дисциплин"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1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73B5~1\AppData\Local\Temp\Rar$DI37.080\Изображение 13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24" t="15867" r="18433"/>
          <a:stretch/>
        </p:blipFill>
        <p:spPr bwMode="auto">
          <a:xfrm>
            <a:off x="1001905" y="5113505"/>
            <a:ext cx="2342070" cy="2176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2241" y="5868140"/>
            <a:ext cx="3780632" cy="547690"/>
          </a:xfrm>
          <a:prstGeom prst="rect">
            <a:avLst/>
          </a:prstGeom>
        </p:spPr>
        <p:txBody>
          <a:bodyPr lIns="104309" tIns="52154" rIns="104309" bIns="52154">
            <a:spAutoFit/>
          </a:bodyPr>
          <a:lstStyle/>
          <a:p>
            <a:pPr algn="ctr"/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Сулейменова Альмира Канатовна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Социолог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3975" y="10210154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e3c1ace6-e18a-4a41-9cd4-98c43cd7080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05" y="7515001"/>
            <a:ext cx="2370930" cy="2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62241" y="8473149"/>
            <a:ext cx="3780632" cy="547690"/>
          </a:xfrm>
          <a:prstGeom prst="rect">
            <a:avLst/>
          </a:prstGeom>
        </p:spPr>
        <p:txBody>
          <a:bodyPr lIns="104309" tIns="52154" rIns="104309" bIns="52154">
            <a:spAutoFit/>
          </a:bodyPr>
          <a:lstStyle/>
          <a:p>
            <a:pPr algn="ctr"/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Бақытханқызы Назгүл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Инспектор по делам молодежи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Пользователь\Downloads\Изображение 142 (1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 t="14576" r="10436"/>
          <a:stretch/>
        </p:blipFill>
        <p:spPr bwMode="auto">
          <a:xfrm>
            <a:off x="666241" y="2859285"/>
            <a:ext cx="2778417" cy="21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44658" y="3623257"/>
            <a:ext cx="3780632" cy="547690"/>
          </a:xfrm>
          <a:prstGeom prst="rect">
            <a:avLst/>
          </a:prstGeom>
        </p:spPr>
        <p:txBody>
          <a:bodyPr lIns="104309" tIns="52154" rIns="104309" bIns="52154">
            <a:spAutoFit/>
          </a:bodyPr>
          <a:lstStyle/>
          <a:p>
            <a:pPr algn="ctr"/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Саитова Айгерим Тулегеновна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Библиотекарь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14352" y="1209608"/>
            <a:ext cx="2762842" cy="968243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Исатай Бағдаулет Қуанышбайұлы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Преподаватель-организатор НВП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Пользователь\Desktop\111111111111111111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73" y="605066"/>
            <a:ext cx="1710236" cy="20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36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632" y="347812"/>
            <a:ext cx="3066437" cy="413103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Достижения колледжа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6465" y="2239837"/>
            <a:ext cx="6708637" cy="1898517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95578" indent="-195578" algn="just">
              <a:buFont typeface="Wingdings" pitchFamily="2" charset="2"/>
              <a:buChar char="ü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2009, 2011, 2013 годах колледж был награжден Дипломом I степени в номинации «Отличник технического и профессионального образования» среди колледжей области.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-195578" algn="just">
              <a:buFont typeface="Wingdings" pitchFamily="2" charset="2"/>
              <a:buChar char="ü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 По результатам республиканского конкурса: "Мы построим Казахстан вместе» проведенного в октябре 2010 года в г. Астана, Народно-Демократической партией «Нур Отан» в честь 70-летия системы технического и профессионального образования Республики Казахстан, Каратауский гуманитарно-технический колледж, был отмечен в номинации «Практико - ориентированное профессиональное образование» и награжден дипломом посвященный 70-летию профессионально-технического образования в Казахстане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556" y="4267071"/>
            <a:ext cx="3460828" cy="2305929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95578" indent="-195578" algn="just">
              <a:buFont typeface="Wingdings" pitchFamily="2" charset="2"/>
              <a:buChar char="ü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 октябре 2011 года в честь 20-летия Независимости Республики Казахстан в целях поддержки и пропаганды передового инновационного опыта в области образования 11 декабря 2011 года в Астане состоялся III Республиканский конкурс «Білім ұясы», Каратауский гуманитарно-технический колледж за особые заслуги получил благодарственное письмо министра образования и науки Республики Казахстан Б. Жумагулова.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0631" y="6768761"/>
            <a:ext cx="3334471" cy="2695895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95578" indent="-195578" algn="just">
              <a:buFont typeface="Wingdings" pitchFamily="2" charset="2"/>
              <a:buChar char="ü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 декабре 2011 года в г. Астана на III Республиканском конкурсе «Білім ұясы» Каратауский строительно - технический колледж был награжден дипломом Департамента технического и профессионального образования Министерства образования и науки Республики Казахстан в номинации «Лучшая организация технического и профессионального образования» в номинации «Лучший вклад в дело подготовки квалифицированных специалистов».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ds04.infourok.ru/uploads/ex/0960/0008cf77-3175bfa5/hello_html_598e3b9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3" y="563768"/>
            <a:ext cx="2424949" cy="17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28"/>
          <a:stretch/>
        </p:blipFill>
        <p:spPr bwMode="auto">
          <a:xfrm>
            <a:off x="4054731" y="4575536"/>
            <a:ext cx="2835471" cy="198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1" y="7120378"/>
            <a:ext cx="1384386" cy="212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59" y="7496590"/>
            <a:ext cx="1394340" cy="220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43975" y="1026148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/>
              <a:t>14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6921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6768" y="995656"/>
            <a:ext cx="6748334" cy="1300483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95578" indent="-195578" algn="just">
              <a:buFont typeface="Wingdings" pitchFamily="2" charset="2"/>
              <a:buChar char="ü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 ноябре 2013 года в рамках проекта модернизации технического и профессионального образования колледж стал обладателем гранта Всемирного банка по специальности «Строительство и эксплуатация зданий и сооружений». Обновлена материально-техническая база по специальности строительной отрасли, преподаватели специальных строительных дисциплин прошли курсы повышения квалификации в Германии, Франции, Белоруссии (Минск) и Российской Федерации (Москва, Санкт-Петербург).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8049" y="2416277"/>
            <a:ext cx="3780632" cy="905546"/>
          </a:xfrm>
          <a:prstGeom prst="rect">
            <a:avLst/>
          </a:prstGeom>
        </p:spPr>
        <p:txBody>
          <a:bodyPr lIns="104309" tIns="52154" rIns="104309" bIns="52154">
            <a:spAutoFit/>
          </a:bodyPr>
          <a:lstStyle/>
          <a:p>
            <a:pPr marL="195578" indent="-195578" algn="just">
              <a:buFont typeface="Wingdings" pitchFamily="2" charset="2"/>
              <a:buChar char="ü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 марте 2015 года колледж был награжден Международной премией «Золотая Сова - Лучшая организация образования» на международной конференции в городе Женева.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8075" y="3650140"/>
            <a:ext cx="3780632" cy="1101138"/>
          </a:xfrm>
          <a:prstGeom prst="rect">
            <a:avLst/>
          </a:prstGeom>
        </p:spPr>
        <p:txBody>
          <a:bodyPr lIns="104309" tIns="52154" rIns="104309" bIns="52154">
            <a:spAutoFit/>
          </a:bodyPr>
          <a:lstStyle/>
          <a:p>
            <a:pPr marL="195578" indent="-195578" algn="just">
              <a:buFont typeface="Wingdings" pitchFamily="2" charset="2"/>
              <a:buChar char="ü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 июне 2015 года в Швейцарии, городе Женева стал лауреатом XIV Швейцарского конкурса в номинации «Особые достижения в области высшего и среднего специального образования».0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238" y="4958704"/>
            <a:ext cx="3780632" cy="2097861"/>
          </a:xfrm>
          <a:prstGeom prst="rect">
            <a:avLst/>
          </a:prstGeom>
        </p:spPr>
        <p:txBody>
          <a:bodyPr lIns="104309" tIns="52154" rIns="104309" bIns="52154">
            <a:spAutoFit/>
          </a:bodyPr>
          <a:lstStyle/>
          <a:p>
            <a:pPr marL="195578" indent="-195578" algn="just">
              <a:buFont typeface="Wingdings" pitchFamily="2" charset="2"/>
              <a:buChar char="ü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 мае 2016 года решением оргкомитета «Национальный рейтинг бизнеса» и ТОО «Торгово–промышленный рейтинг» в Республике Казахстан за «Вклад в развитие и выдающиеся достижения в области образования Республики Казахстан» Каратауский строительно – технический колледж по итогам года награжден Национальным сертификатом «Лидер отрасли образования - 2015».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770" y="7228284"/>
            <a:ext cx="6638749" cy="702449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95578" indent="-195578" algn="just">
              <a:buFont typeface="Wingdings" pitchFamily="2" charset="2"/>
              <a:buChar char="ü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 январе 2018 года по итогам 2017 года Национального рейтинга качества товаров и услуг независимого экспертного центра «ЗВЕЗДА КАЧЕСТВА» за 2017 год колледж был награжден в номинации «Лучшее предприятие».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26823" r="3742" b="19022"/>
          <a:stretch/>
        </p:blipFill>
        <p:spPr bwMode="auto">
          <a:xfrm>
            <a:off x="917932" y="8068340"/>
            <a:ext cx="2231795" cy="1871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3308049" y="8200008"/>
            <a:ext cx="3780632" cy="1101138"/>
          </a:xfrm>
          <a:prstGeom prst="rect">
            <a:avLst/>
          </a:prstGeom>
        </p:spPr>
        <p:txBody>
          <a:bodyPr lIns="104309" tIns="52154" rIns="104309" bIns="52154">
            <a:spAutoFit/>
          </a:bodyPr>
          <a:lstStyle/>
          <a:p>
            <a:pPr marL="195578" indent="-195578" algn="just">
              <a:buFont typeface="Wingdings" pitchFamily="2" charset="2"/>
              <a:buChar char="ü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По итогам областного конкурса «Лучший педагог – 2013» А.Сыдыманова награждена медалью «Байқау жеңісі» и «Почетной грамотой» акима Жамбылской области Қ.А.Бозымбаева.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Д.Маселбеков\P1010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7" y="2724742"/>
            <a:ext cx="2518474" cy="196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1" name="Picture 3" descr="C:\Documents and Settings\User\Рабочий стол\Д.Маселбеков\_MG_95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88" y="5086223"/>
            <a:ext cx="2788230" cy="197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5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769" y="1101504"/>
            <a:ext cx="3301080" cy="1499828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95578" indent="-195578" algn="just">
              <a:buFont typeface="Wingdings" pitchFamily="2" charset="2"/>
              <a:buChar char="ü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 2014 году победитель областного этапа республиканского конкурса «Лучший методист года» среди методистов технического и профессионального образования Шапазилова Акбопе Габитовна стала обладателем диплома 1 степени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Рисунок 3" descr="акбопе облыстық байқа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r="20918" b="33527"/>
          <a:stretch>
            <a:fillRect/>
          </a:stretch>
        </p:blipFill>
        <p:spPr bwMode="auto">
          <a:xfrm>
            <a:off x="4253214" y="1271339"/>
            <a:ext cx="2381765" cy="191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667848" y="3305979"/>
            <a:ext cx="3381728" cy="1499828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95578" indent="-195578" algn="just">
              <a:buFont typeface="Wingdings" pitchFamily="2" charset="2"/>
              <a:buChar char="ü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Преподаватель колледжа Естебекова Лаззат в 2014 году стала победителем областного этапа республиканского конкурса «Лучший педагог» среди преподавателей учебных заведений технического и профессионального образования, заняла І место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IMG_6206+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0" y="3038489"/>
            <a:ext cx="2618054" cy="176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366770" y="5036090"/>
            <a:ext cx="3413863" cy="1499828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95578" indent="-195578" algn="just">
              <a:buFont typeface="Wingdings" pitchFamily="2" charset="2"/>
              <a:buChar char="ü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 октябре 2015 года преподаватель колледжа Шуленбаева А. стала победителем республиканского конкурса «Лучший педагог-2015» среди преподавателей учебных заведений технического и профессионального образования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Рисунок 1" descr="Уздик педагог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23122" b="27515"/>
          <a:stretch>
            <a:fillRect/>
          </a:stretch>
        </p:blipFill>
        <p:spPr bwMode="auto">
          <a:xfrm>
            <a:off x="4174450" y="5038235"/>
            <a:ext cx="2485757" cy="206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3493255" y="7311358"/>
            <a:ext cx="3572647" cy="1300483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95578" indent="-195578" algn="just">
              <a:buFont typeface="Wingdings" pitchFamily="2" charset="2"/>
              <a:buChar char="ü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 октябре 2016 года преподаватель колледжа Асанова Нурхат стала победителем республиканского конкурса «Лучший педагог» среди преподавателей учебных заведений технического и профессионального образования.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IMG_916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7" y="7030341"/>
            <a:ext cx="2718244" cy="206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3343975" y="10230843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6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961" y="1071456"/>
            <a:ext cx="3698726" cy="1300483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95578" indent="-195578" algn="just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Команда колледжа приняла участие в региональном чемпионате 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Тараз-2017» и заняли один - 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, один – 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и один -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места по рабочим компетенциям, двое студентов приняли участие в национальном чемпионате.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86" y="1220441"/>
            <a:ext cx="2778723" cy="176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84846" y="2315164"/>
            <a:ext cx="3701239" cy="1499828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95578" indent="-195578" algn="just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Независимое казахстанское агентство по обеспечению качества в образовании - консалтинг колледж занял 8 место в конкурсе “Национальный рейтинг лучших политехнических колледжей Казахстана-2017” по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“Национальному рейтингу - 2017”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колледжей.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569" y="3792066"/>
            <a:ext cx="3701239" cy="901794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325964" indent="-325964" algn="just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 итогам Национального рейтинга качества товаров и услуг независимого экспертного центра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“Звезда качества”, "номинацией" Лучшее предприятие".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0631" y="5424432"/>
            <a:ext cx="3304279" cy="1300483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95578" indent="-195578" algn="just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межрегиональном чемпионате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Kazakhstan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- 2018”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по рабочим компетенциям студенты колледжа в составе команды области заняли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1-е место, один 3-е место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и показали лучший результат по области.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84" y="3428939"/>
            <a:ext cx="2792179" cy="183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366620" y="4724847"/>
            <a:ext cx="3493255" cy="1699172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95578" indent="-195578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Команда студентов колледжа завоевала Гран-при на ХХХ, ХХІ областном конкурсе “строя и песни”, который прошел в 2017 и 2018 годах.</a:t>
            </a:r>
          </a:p>
          <a:p>
            <a:pPr marL="195578" indent="-195578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2017, 2018 годах в областной спартакиаде среди организаций технического и профессионального образования заняла третье место.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9395" y="6745872"/>
            <a:ext cx="3304279" cy="1101138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95578" indent="-195578" algn="just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 республиканском чемпионате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Kazakhstan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- 2018”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по компетенции «Кузовной ремонт» студент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Махамбетов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Талгат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занял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2-е место.</a:t>
            </a:r>
          </a:p>
        </p:txBody>
      </p:sp>
      <p:pic>
        <p:nvPicPr>
          <p:cNvPr id="4098" name="Picture 2" descr="D:\2018-2019 учебный год\WSK\IMG-20181207-WA00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9426" r="6822" b="14610"/>
          <a:stretch/>
        </p:blipFill>
        <p:spPr bwMode="auto">
          <a:xfrm>
            <a:off x="662235" y="6434944"/>
            <a:ext cx="2642045" cy="200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04278" y="10230843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769" y="8533700"/>
            <a:ext cx="3652039" cy="1694428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marL="186692" indent="-186692" algn="just">
              <a:buFont typeface="Wingdings" pitchFamily="2" charset="2"/>
              <a:buChar char="ü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Преподаватель колледжа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Кыргызбаев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Маргулан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Оразтаевич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был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обьявлен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победитель  областного конкурса 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маман-2019» 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проводимый Центром развития технического и профессионального образования» управления образования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Жамбылской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области в мае 2019 года.</a:t>
            </a:r>
          </a:p>
        </p:txBody>
      </p:sp>
      <p:pic>
        <p:nvPicPr>
          <p:cNvPr id="8194" name="Picture 2" descr="C:\Users\кгтк\Desktop\1489527a-d860-4b9b-bb7c-e8a5c439f2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90" y="7936966"/>
            <a:ext cx="2861708" cy="210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06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7882" y="294139"/>
            <a:ext cx="2966859" cy="413103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Наши специальности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50977"/>
              </p:ext>
            </p:extLst>
          </p:nvPr>
        </p:nvGraphicFramePr>
        <p:xfrm>
          <a:off x="483411" y="2927259"/>
          <a:ext cx="6668939" cy="69925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248969"/>
                <a:gridCol w="1709985"/>
                <a:gridCol w="1709985"/>
              </a:tblGrid>
              <a:tr h="21851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обучения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среднее образование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среднее образование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/>
                </a:tc>
              </a:tr>
              <a:tr h="437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воспитание и обучение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/>
                </a:tc>
              </a:tr>
              <a:tr h="437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 и аудит (по отраслям)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/>
                </a:tc>
              </a:tr>
              <a:tr h="655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Техническое обслуживание и ремонт горного электро-механического оборудования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/>
                </a:tc>
              </a:tr>
              <a:tr h="437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Эксплуатация нефтяных и газовых месторождений (по профилю)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года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/>
                </a:tc>
              </a:tr>
              <a:tr h="437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 технология и производство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</a:tr>
              <a:tr h="437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Электроснабжение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</a:tr>
              <a:tr h="655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Техническое обслуживание, ремонт и эксплуатация автомобильного транспорта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/>
                </a:tc>
              </a:tr>
              <a:tr h="437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системы.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</a:tr>
              <a:tr h="437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эксплуатация зданий и сооружений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</a:tr>
              <a:tr h="874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Монтаж и эксплуатация внутренних санитарно-тех­нических устройств, вентиляции и инженерных систем (по видам)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</a:tr>
              <a:tr h="655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Монтаж и эксплуатация оборудования и  систем газоснабжения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</a:tr>
              <a:tr h="437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эксплуатация автомобильных дорог и аэродромов.</a:t>
                      </a:r>
                      <a:endParaRPr lang="ru-RU" sz="14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месяцев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13" marR="75613" marT="0" marB="0" anchor="ctr"/>
                </a:tc>
              </a:tr>
            </a:tbl>
          </a:graphicData>
        </a:graphic>
      </p:graphicFrame>
      <p:sp>
        <p:nvSpPr>
          <p:cNvPr id="3" name="AutoShape 2" descr="https://img3.stockfresh.com/files/s/smeagorl/m/85/5309893_stock-vector-flat-icons-of-magister-and-objects-for-high-school-and-college-e.jpg"/>
          <p:cNvSpPr>
            <a:spLocks noChangeAspect="1" noChangeArrowheads="1"/>
          </p:cNvSpPr>
          <p:nvPr/>
        </p:nvSpPr>
        <p:spPr bwMode="auto">
          <a:xfrm>
            <a:off x="171529" y="-168940"/>
            <a:ext cx="336056" cy="3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9" tIns="52154" rIns="104309" bIns="5215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7" y="624839"/>
            <a:ext cx="1655147" cy="185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16107" y="10230843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24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6" t="22629" r="10762" b="3148"/>
          <a:stretch/>
        </p:blipFill>
        <p:spPr bwMode="auto">
          <a:xfrm>
            <a:off x="1160690" y="4083124"/>
            <a:ext cx="5557451" cy="544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5553" y="2080610"/>
            <a:ext cx="6374409" cy="1865292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414699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Государственное коммунальное казенное предприятие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аратауский строительно-технический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колледж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» управления образования акимата Жамбылской области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4699"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месторасположение: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4699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Жамбылс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кая область, г.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Каратау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ул.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Т.Рыскулова 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4699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контактный телефон, факс,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сайт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4699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тел.: (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872644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6-24-84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факс (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872644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6-14-69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Эл.почта: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14699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сайт –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karatau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tk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kz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0632" y="257017"/>
            <a:ext cx="2880297" cy="413103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Как к нам проехать?</a:t>
            </a:r>
          </a:p>
        </p:txBody>
      </p:sp>
      <p:sp>
        <p:nvSpPr>
          <p:cNvPr id="4" name="AutoShape 2" descr="https://www.spyworldmiami.com/images/GpsTracker94.jpg"/>
          <p:cNvSpPr>
            <a:spLocks noChangeAspect="1" noChangeArrowheads="1"/>
          </p:cNvSpPr>
          <p:nvPr/>
        </p:nvSpPr>
        <p:spPr bwMode="auto">
          <a:xfrm>
            <a:off x="171529" y="-168940"/>
            <a:ext cx="336056" cy="3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9" tIns="52154" rIns="104309" bIns="5215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prout-digital.com/wp-content/uploads/2018/10/navigation-1024x768.jpg"/>
          <p:cNvSpPr>
            <a:spLocks noChangeAspect="1" noChangeArrowheads="1"/>
          </p:cNvSpPr>
          <p:nvPr/>
        </p:nvSpPr>
        <p:spPr bwMode="auto">
          <a:xfrm>
            <a:off x="339557" y="9283"/>
            <a:ext cx="336056" cy="3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9" tIns="52154" rIns="104309" bIns="5215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Documents and Settings\User\Рабочий стол\Каталог 2012 КГТК\navigation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3" y="653254"/>
            <a:ext cx="1793662" cy="14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20728" y="10230843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материалы для сайта\ЭМБЛЕМА КСТ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39" y="5995952"/>
            <a:ext cx="294542" cy="3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4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945" y="1088689"/>
            <a:ext cx="6589549" cy="4921909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Справочник-путеводитель </a:t>
            </a:r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студента» </a:t>
            </a:r>
          </a:p>
          <a:p>
            <a:pPr algn="ctr"/>
            <a:r>
              <a:rPr lang="ru-RU" sz="1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Каратауского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строительно-технического </a:t>
            </a:r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колледжа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tabLst>
                <a:tab pos="512489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	Справочник-путеводитель  служит  в  качестве руководства  для  студентов  I  курса  и  содержит  общую информацию  о  колледже  с  перечнем  предлагаемых специальностей, карту расположения колледжа,  расписание  звонков,  схему аудиторий  и  кабинетов  учебного  корпуса,  сведения  о составе  администрации  и  местонахождении  каждого, академический  календарь  на  учебный  год,    а  также  выписку  из  Правил внутреннего  распорядка  студента,  обязательных  для исполнения  каждым.    Информация  в  Справочнике-путеводителе предназначена в помощь студенту и знакомит обучающихся  с  особенностями  деятельности  колледжа, описывает  порядок  организации  учебного  процесса, промежуточного  и  итогового  контроля  знаний,  а  также содержит информацию о правах и обязанностях студентов. </a:t>
            </a:r>
          </a:p>
          <a:p>
            <a:pPr algn="just">
              <a:tabLst>
                <a:tab pos="512489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	Настоящий справочник может быть полезен для облегчения усилий  кураторов  в  ориентировании  студентов  в адаптационный период и планировании процесса обучения. </a:t>
            </a:r>
          </a:p>
        </p:txBody>
      </p:sp>
      <p:pic>
        <p:nvPicPr>
          <p:cNvPr id="1027" name="Picture 3" descr="C:\Documents and Settings\User\Рабочий стол\gieokXz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60" y="6426084"/>
            <a:ext cx="2085262" cy="30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LACK\Desktop\Новая папка (2)\DSC_6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8" y="6433757"/>
            <a:ext cx="2111483" cy="14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BLACK\Desktop\Новая папка (2)\DSC_68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14" y="6379263"/>
            <a:ext cx="2143790" cy="151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LACK\Desktop\фота\DSC_7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8" y="8232519"/>
            <a:ext cx="2111483" cy="14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LACK\Desktop\фота\DSC_7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08" y="8218945"/>
            <a:ext cx="2128096" cy="15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46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6400" y="257017"/>
            <a:ext cx="2954035" cy="397714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r>
              <a:rPr lang="ru-RU" sz="1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Кодекс  чести студента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728" y="2316733"/>
            <a:ext cx="6685374" cy="7579835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Студент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Каратауского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строительно-технического колледжа обязан: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 Соблюдать  Конституцию  и  законы  Республики Казахстан, Устав колледжа, Правила внутреннего распорядка и другие нормативные акты колледжа.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 Знать  и  чтить  государственные  символы  Республики Казахстан,  культуру,  историю    и  государственность  страны, бережно хранить и приумножать традиции колледжа.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Проявлять вежливость, корректность и внимательность в  общении  с  другими  студентами,  преподавателями  и административно-управленческим персоналом колледжа.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 Относиться  с  уважением  к  любому  человеку  независимо от его происхождения и национальности, социального статуса и религиозных убеждений.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Строго выполнять свои учебные обязанности, не допуская этические, академические и правовые нарушения, в том числе: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плагиат;  </a:t>
            </a:r>
          </a:p>
          <a:p>
            <a:pPr indent="10141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подлог;  </a:t>
            </a:r>
          </a:p>
          <a:p>
            <a:pPr indent="10141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использование шпаргалок, списывание и подсказки на всех этапах разных форм контроля знаний;  </a:t>
            </a:r>
          </a:p>
          <a:p>
            <a:pPr indent="10141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 использование  родственных  или  служебных  связей для получения более высокой оценки;  </a:t>
            </a:r>
          </a:p>
          <a:p>
            <a:pPr indent="10141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взяточничество;  </a:t>
            </a:r>
          </a:p>
          <a:p>
            <a:pPr indent="10141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 получать,  предоставлять,  использовать  постороннюю помощь  во  время  сдачи  экзамена,  выполнения  заданий  или защиты  письменных  работ  и  прохождения  прочих  процедур промежуточного и итогового контроля знаний;  </a:t>
            </a:r>
          </a:p>
          <a:p>
            <a:pPr indent="10141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 обман  преподавателя  и  неуважительное  отношение  к нему;  </a:t>
            </a:r>
          </a:p>
          <a:p>
            <a:pPr indent="10141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прогулов и опозданий без уважительной причины.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Заботиться  о  сохранности  имущества  колледжа  и пресекать проявления вандализма на его территории;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 Бережно относиться к библиотечно-информационным ресурсам колледжа, не допуская небрежного и вредительского отношения к ним.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8. Опрятно выглядеть, внешний вид должен соответствовать  этическим нормам.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Студент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Каратауского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строительно-технического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колледжа  не должен: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Участвовать в любых действиях, сопряженных с обманом, нечестностью или введением в заблуждение преподавателей.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Допускать  противоправных  поступков,  как  в  колледже, так и за его пределами.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Допускать распространения информации, направленной на дестабилизацию порядка в республике, а также участвовать в несанкционированных  собраниях,  митингах,  демонстрациях  и шествиях.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Участвовать в какой либо деятельности, противоречащей  интересам  колледжа,  наносящей  вред  имиджу  и  репутации колледжа.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Курить в корпусе и на территории колледжа.  </a:t>
            </a:r>
          </a:p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Принимая  на  себя  нормы  настоящего  Кодекса,  полностью отдаем  себе  отчет  в  том,  что  их  нарушение  роняет  честь, достоинство и звание студента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Каратауского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строительно-технического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колледжа. </a:t>
            </a:r>
          </a:p>
        </p:txBody>
      </p:sp>
      <p:pic>
        <p:nvPicPr>
          <p:cNvPr id="11266" name="Picture 2" descr="C:\Documents and Settings\User\Рабочий стол\Каталог 2012 КГТК\kode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3" y="569031"/>
            <a:ext cx="1190882" cy="16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827" y="1052022"/>
            <a:ext cx="5319275" cy="1213322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414699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Студенты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Каратауского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строительно-технического колледжа,  осознавая  свою  ответственность  за  реализацию главной  цели  системы  профессионального  и  технического образования  –  подготовки  профессионально  и  культурно ориентированной  личности,  принимают  настоящий  Кодекс чести студента и обязуются неукоснительно ему следовать.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5758" y="10210154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35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3975" y="10225006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2591" y="161324"/>
            <a:ext cx="2372336" cy="720880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Академический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календарь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4945" y="1149188"/>
            <a:ext cx="6430765" cy="697706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АКАДЕМИЧЕСКИЙ КАЛЕНДАРЬ ДЛЯ СТУДЕНТОВ  КАРАТАУСКОГО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300" b="1" dirty="0">
                <a:latin typeface="Times New Roman" pitchFamily="18" charset="0"/>
                <a:cs typeface="Times New Roman" pitchFamily="18" charset="0"/>
              </a:rPr>
              <a:t>СТРОИТЕЛЬ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НО-ТЕХНИЧЕСКОГО КОЛЛЕДЖА ДНЕВНОГО ОТДЕЛЕНИЯ  НА 201</a:t>
            </a:r>
            <a:r>
              <a:rPr lang="kk-KZ" sz="13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– 20</a:t>
            </a:r>
            <a:r>
              <a:rPr lang="kk-KZ" sz="1300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УЧЕБНЫЙ ГОД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823481"/>
              </p:ext>
            </p:extLst>
          </p:nvPr>
        </p:nvGraphicFramePr>
        <p:xfrm>
          <a:off x="604946" y="1846896"/>
          <a:ext cx="6430764" cy="8412480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4084445"/>
                <a:gridCol w="2346319"/>
              </a:tblGrid>
              <a:tr h="19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Зачисление студентов в Колледж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августа – 29 августа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</a:tr>
              <a:tr h="191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Конституции Республики Казахстан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августа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</a:tr>
              <a:tr h="1914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ОСЕННИЙ СЕМЕСТР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Знаний и торжественное открытие начала учебного года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сентября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</a:tr>
              <a:tr h="191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осеннего семестра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сентября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</a:tr>
              <a:tr h="815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0816-1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0902-1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1201-1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05-1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.09.1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-11.01.20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 anchor="ctr"/>
                </a:tc>
              </a:tr>
              <a:tr h="191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 у 1-х курсов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.01.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-25.01.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</a:tr>
              <a:tr h="607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0816-18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-9б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Ознакомительная практика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.09.1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30.12.19-11.01.20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.01.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-25.01.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</a:tr>
              <a:tr h="607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0902-18-9б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02.09.19-14.12.19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16.12.19-11.01.20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13.01.20-25.01.20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</a:tr>
              <a:tr h="815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1201-18-9б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02.09.19-30.11.19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02.12.19-07.12.19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09.12.19-11.01.20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13.01.20-25.01.20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</a:tr>
              <a:tr h="815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1305-18-9б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09.09.19-21.12.19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02.09.19-07.09.19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23.12.19-04.01.20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13.01.20-25.01.20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</a:tr>
              <a:tr h="815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1401-18-9б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02.09.19-23.11.19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25.11.19-30.11.19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02.12.19-11.01.20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13.01.20-25.01.20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</a:tr>
              <a:tr h="815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1405-18-9б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 в специальность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09.09.19-14.12.19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02.09.19-07.09.19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16.12.19-11.01.20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13.01.20-25.01.20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</a:tr>
              <a:tr h="815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0707-17-9б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02.09.19-23.11.19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25.11.19-30.11.19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02.12.19-11.01.20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13.01.20-25.01.20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</a:tr>
              <a:tr h="607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0816-17-9б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02.09.19-07.12.19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09.12.19-11.01.20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13.01.20-25.01.20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18" marR="414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523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0728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67147"/>
              </p:ext>
            </p:extLst>
          </p:nvPr>
        </p:nvGraphicFramePr>
        <p:xfrm>
          <a:off x="502307" y="1226919"/>
          <a:ext cx="6510157" cy="8675370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4134872"/>
                <a:gridCol w="2375285"/>
              </a:tblGrid>
              <a:tr h="567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0816-18-11б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02.09.19-07.12.19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09.12.19-11.01.20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13.01.20-25.01.20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>
                    <a:noFill/>
                  </a:tcPr>
                </a:tc>
              </a:tr>
              <a:tr h="567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1201-17-9б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02.09.19-21.11.19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23.12.19-11.01.20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13.01.20-25.01.20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567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1305-17-9б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02.09.19-28.12.19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30.12.19-04.01.20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13.01.20-25.01.20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567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1401-17-9б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02.09.19-02.10.19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04.11.19-11.01.20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13.01.20-25.01.20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75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1405-17-9б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02.09.19-02.10.19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04.11.19-09.11.19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11.11.19-11.01.20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.01.</a:t>
                      </a: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-25.01.</a:t>
                      </a: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567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0707-16-9б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02.09.19-30.11.19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02.12.19-07.12.19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09.12.19-21.12.19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75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0816-16-9б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09.12.19-08.01.20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02.09.19-07.12.19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10.02.20-22.02.20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24.02.20-07.03.20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75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0902-16-9б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23.12.19-07.03.20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02.09.19-21.12.19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09.03.20-14.03.20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16.03.20-28.03.20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75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1401-16-9б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Перддипломная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02.09.19-19.10.19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21.10.19-26.10.19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28.10.19-21.12.19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23.12.19-04.01.20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75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1403-16-9б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02.09.19-26.10.19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28.10.19-09.10.19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11.11.19-23.11.19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25.11.19-07.12.19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37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1405-16-9б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02.09.19-14.12.19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567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1410-16-9б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02.09.19-26.10.19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28.10.19-09.11.19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11.11.19-23.11.19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189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Праздничные дни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189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первого Президента Республики Казахстан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декабря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189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Независимости Республики Казахстан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16-17 декабря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189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 год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января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  <a:tr h="189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Рождество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января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9" marR="441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960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665611"/>
              </p:ext>
            </p:extLst>
          </p:nvPr>
        </p:nvGraphicFramePr>
        <p:xfrm>
          <a:off x="565250" y="1382383"/>
          <a:ext cx="6430764" cy="8549640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4084445"/>
                <a:gridCol w="2346319"/>
              </a:tblGrid>
              <a:tr h="1645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ВЕСЕННИЙ СЕМЕСТР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весеннего семестра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января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</a:tr>
              <a:tr h="493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0816-19-9б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Летний сбор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27.01.20-13.06.20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11.05.20-16.05.20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 anchor="ctr"/>
                </a:tc>
              </a:tr>
              <a:tr h="493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0902-19-9б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Летний сбор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27.01.20-13.06.20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18.05.20-23.05.20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</a:tr>
              <a:tr h="493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1201-19-9б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Летний сбор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27.01.20-13.06.20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25.05.20-30.05.20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</a:tr>
              <a:tr h="493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1405-19-9б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Летний сбор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27.01.20-13.06.20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01.06.20-06.06.20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</a:tr>
              <a:tr h="822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0816-18-9б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практика в лаборатории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Слесарная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Компенсационная неделя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27.01.20-09.05.20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11.05.20-23.05.20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25.05.20-10.06.20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11.06.20-20.06.20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22.06.20-27.06.20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</a:tr>
              <a:tr h="65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0902-18-9б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Компенсационная неделя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27.01.20-09.05.20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11.05.20-06.06.20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08.06.20-20.06.20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22.06.20-27.06.20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</a:tr>
              <a:tr h="822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1201-18-9б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аттестация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Компенсационная неделя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27.01.20-25.04.20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27.04.20-02.05.20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04.05.20-13.06.20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22.06.20-27.06.20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</a:tr>
              <a:tr h="822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1305-18-9б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Компенсационная неделя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27.01.20-18.04.20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20.04.20-25.04.20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27.04.20-23.05.20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25.05.20-20.06.20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22.06.20-27.06.20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</a:tr>
              <a:tr h="822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1401-18-9б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аттестация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Компенсационная неделя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27.01.20-18.04.20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20.04.20-02.05.20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04.05.20-13.06.20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22.06.20-27.06.20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</a:tr>
              <a:tr h="65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1405-18-9б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Компенсационная неделя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27.01.20-06.05.20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07.05.20-16.05.20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18.05.20-20.06.20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22.06.20-27.06.20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</a:tr>
              <a:tr h="822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0707-17-9б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аттестация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Компенсационная неделя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27.01.20-11.04.20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13.04.20-18.04.20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20.04.20-13.06.20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15.06.20-20.06.20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22.06.20-27.06.20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99" marR="42299" marT="0" marB="0"/>
                </a:tc>
              </a:tr>
              <a:tr h="65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0816-17-9б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Компенсационная неделя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27.01.20-11.04.20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13.04.20-25.04.20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27.04.20-20.06.20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22.06.20-27.06.20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383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3975" y="10256893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18656"/>
              </p:ext>
            </p:extLst>
          </p:nvPr>
        </p:nvGraphicFramePr>
        <p:xfrm>
          <a:off x="485857" y="915993"/>
          <a:ext cx="6589549" cy="9387840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4185296"/>
                <a:gridCol w="2404253"/>
              </a:tblGrid>
              <a:tr h="65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0816-18-11б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Компенсационная неделя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27.01.20-11.04.20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13.04.20-25.04.20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27.04.20-20.06.20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22.06.20-27.06.20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>
                    <a:noFill/>
                  </a:tcPr>
                </a:tc>
              </a:tr>
              <a:tr h="65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1201-17-9б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Компенсационная неделя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27.01.20-28.03.20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30.03.20-11.04.20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13.04.20-20.06.20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22.06.20-27.06.20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65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1305-17-9б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Компенсационная неделя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27.01.20-04.03.20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06.04.20-11.04.20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13.04.20-20.06.20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22.06.20-27.06.20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822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1401-17-9б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аттестация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Компенсационная неделя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27.01.20-28.03.20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30.03.20-04.04.20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06.04.20-13.06.20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22.06.20-27.06.20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822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1405-17-9б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аттестация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Компенсационная неделя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27.01.20-04.04.20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06.04.20-11.04.20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13.04.20-13.06.20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22.06.20-27.06.20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65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0707-16-9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Квалификационная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аттестация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23.12.19-11.04.20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13.04.20-30.05.20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65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0816-16-9б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Преддипломная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Дипломное проектирование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аттестация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09.03.20-18.04.20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20.04.20-13.06.20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65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0902-16-9б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Преддипломная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Дипломное проектирование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аттестация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30.03.20-25.04.20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27.04.20-20.06.20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22.06.20-27.06.20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493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1401-16-9б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Дипломное проктирование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Диломная защита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06.01.20-22.02.20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24.02.20-29.02.20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65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1403-16-9б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Преддипломная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Дипломное проектирование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Дипломная защита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09.12.19-04.01.20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06.01.20-22.02.20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24.02.20-29.02.20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822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1405-16-9б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Экзаменационная сессия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Преддипломная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Дипломное проектирование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аттестация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16.12.19-07.03.20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09.03.20-21.03.20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23.03.20-18.04.20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20.04.20-13.06.20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15.06.20-27.06.20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65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группа 1410-16-9б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Преддипломная практика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Дипомное проектирование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Дипломная защита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25.11.19-28.12.19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30.12.19-22.02.20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24.02.20-29.02.20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16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Международный женский день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марта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16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Праздник «Наурыз мейрамы»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21,22,23 марта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16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единства народов Казахстана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мая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16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защитника Отечества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мая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16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Победы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мая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  <a:tr h="16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Столицы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июля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5" marR="331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912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063" y="43730"/>
            <a:ext cx="3652039" cy="982490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sz="1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 Правила </a:t>
            </a:r>
            <a:r>
              <a:rPr lang="kk-KZ" sz="1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9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нутреннего</a:t>
            </a:r>
            <a:r>
              <a:rPr lang="ru-RU" sz="1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распорядка для </a:t>
            </a:r>
          </a:p>
          <a:p>
            <a:pPr algn="ctr"/>
            <a:r>
              <a:rPr lang="ru-RU" sz="1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студентов колледжа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9719" y="1136233"/>
            <a:ext cx="6625991" cy="8476886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202822" indent="-202822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I. Общие положения</a:t>
            </a:r>
          </a:p>
          <a:p>
            <a:pPr marL="202822" indent="-202822" algn="ctr"/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Цель правил внутреннего распорядка для студентов колледжа: соблюдение внутреннего распорядка в течение учебного года, обеспечение полного посещения студентами занятий, повышение качества обучения.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Правила внутреннего распорядка обязательны для всех студентов колледжа.</a:t>
            </a:r>
          </a:p>
          <a:p>
            <a:pPr marL="202822" indent="-202822" algn="ctr"/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marL="202822" indent="-202822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II. Порядок обучения</a:t>
            </a:r>
          </a:p>
          <a:p>
            <a:pPr marL="202822" indent="-202822" algn="ctr"/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В соответствии с расписанием учебного процесса и расписанием занятий организуются и проводятся учебные занятия. Занятия начинаются в 8.30 утра.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Расписание утверждается директором и вывешивается на специально видном месте колледжа за неделю до начала занятий.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Составляется индивидуальный график факультативных занятий.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Не допускается сокращение продолжительности выходных дней, установленных учебным планом.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5. Начало и окончание занятий сообщаются звонком.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6. Продолжительность учебного занятия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колледже-90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минут. Перерыв между занятиями от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 20 минут.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 Чистоту и порядок всех учебных и учебно-производственных кабинетов обеспечивают технический персонал и студенты на началах самообслуживания.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8. После начала занятий во всех учебных кабинетах и принадлежащих им зданиях должны быть обеспечены тишина и порядок, необходимые для нормального хода занятий.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10. Не допускается нарушение учебных занятий. Вход на занятия после звонка разрешается только директору колледжа или его заместителям, заведующим отделением.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11. Состав учебной группы определяется приказом директора по представлению заведующего отделом.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12. С учетом мнения студентов в каждой учебной группе наиболее дисциплинирован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и успеваем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ый студент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назначается руководителем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(староста)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группы.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13. В целях контроля за учебной дисциплиной в колледже на дежурство включаются члены администрации, преподаватели и студенты.</a:t>
            </a:r>
          </a:p>
          <a:p>
            <a:pPr marL="202822" indent="-202822" algn="just"/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marL="202822" indent="-202822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III. Права и обязанности студентов</a:t>
            </a:r>
          </a:p>
          <a:p>
            <a:pPr marL="202822" indent="-202822" algn="just"/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Права студентов колледжа: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Пользоваться имуществом и оборудованием колледжа, учебными аудиториями, читальными залами, библиотекой, спортивным и актовым залами и другими учебными и учебно-вспомогательными учреждениями.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Участвовать в выборах и быть избранным в качестве члена органа самоуправления колледжа.</a:t>
            </a:r>
          </a:p>
          <a:p>
            <a:pPr marL="202822" indent="-202822"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3975" y="10242040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34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162" y="1265450"/>
            <a:ext cx="6589549" cy="8476886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Активно участвовать в общественной жизни колледжа: в спортивных секциях, кружках художественной самодеятельности, конкурсах, конференциях и т. д. б.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Спорные вопросы между сотрудниками и студентами колледжа должны решаться с учетом интересов всех сторон. В случае возникновения сложной ситуации в решении спорных вопросов между сотрудниками и студентами колледжа, студенты имеют право на информацию по данному вопросу членам администрации колледжа.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5. Право за успехи в учебе и активное участие в общественной жизни колледжа: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на получение благодарности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к награждению ценными подарками и грамотами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6. На получение качественного образования в соответствии с государственными общеобязательными стандартами образования;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 На получение дополнительных образовательных услуг, знаний на платной основе в зависимости от своей склонности и потребности;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8. На восстановление и перевод из одного учебного заведения в другое, с одной специальности на другую или с одной формы обучения на другую;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9. На уважение своего человеческого достоинства;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10. Обучающиеся, зачисленные на обучение в соответствии с государственным образовательным заказом, обеспечиваются местами в общежитиях в порядке, установленном в организациях образования.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11. На получение информации о ситуации в сфере занятости населения в соответствии с законодательством Республики Казахстан;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12.По медицинским показаниям и в иных исключительных случаях обучающийся получает академический отпуск.</a:t>
            </a:r>
          </a:p>
          <a:p>
            <a:pPr marL="202822" indent="-202822" algn="just"/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Обязанности студентов колледжа: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Получение с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истематические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глубокие теоретические знания, практические навыки и умения по избранной специальности.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Посещение обязательных учебных и практических занятий.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Выполнение всех видов заданий в соответствии с учебным планом и программами в установленные сроки.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Участие в общественно-полезном труде, соблюдения чистоты и порядка учебного корпуса.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имущества колледжа.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6. Активная жизнь, участие в общественной жизни колледжа.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 Быть чистым, дисциплинированным в колледже, а также на улицах и в общественных местах, не нарушая общественного порядка.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8. Соблюдение правил внутреннего распорядка колледжа, предусмотренных уставом колледжа.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Студенты, нарушившие внутренние распорядки, получают наказания в следующем порядке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Замечание;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выговор;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отчисление из учебного заведения.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4278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/>
              <a:t>26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33621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769" y="1235473"/>
            <a:ext cx="6827726" cy="7307298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IV. Единые требования, предъявляемые к студентам</a:t>
            </a:r>
          </a:p>
          <a:p>
            <a:pPr algn="just"/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Учебные занятия в колледже начинаются в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8.30.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Студенты должны находиться в учебном заведении за 10 минут до начала занятий. 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Перед началом занятий необходимо сдать в гардеробную верхнюю одежду, посетить аудиторию и подготовить необходимые предметы для занятий.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Опоздание студентов на занятия запрещается. Вход в аудиторию без уважительной причины после звонка-это признак нарушения учебной дисциплины.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На студентов, нарушивших дисциплину, опоздавших на занятия, бесплатно дежурный преподаватель заносит в журнал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регистрации.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При входе руководителя и преподавателя, студенты приветствуют их стоя на месте.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6. Студенты должны принести на занятия необходимые учебные предметы и письменные принадлежности. Не допускается присутствие на рабочем столе студентов других предметов. Систематическое отсутствие необходимых учебных пособий признается нарушением учебной дисциплины со стороны обучающегося.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 Во время учебных занятий студенты обязаны внимательно выслушать объяснения преподавателей и ответы других студентов группы, не разговаривать, не заниматься делами, не являющимися объектами занятий, выполнять все указания преподавателей.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8. Исправление ответов студентов без разрешения преподавателя признается нарушением настоящих Правил.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Задавать вопросы и отвечать на них, студенты могут только с разрешением преподавателя.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Чтобы задать вопрос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преподавателя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студент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должен поднять правую руку и с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разрешения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преподавателя поставить вопрос, стоя с места.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11. К занятиям физической культурой студенты обязаны носить спортивную одежду.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12. Во время занятий в лабораториях, учебных кабинетах, в период производственной практики студенты должны использовать приборы и другие средства, рекомендованные руководителями практики.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 соблюдением правил техники безопасности. Запрещается без разрешения ответственного работника колледжа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выносить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студентам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предметы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 оборудования из лабораторий,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учебного заведения.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13. Во время занятий студенты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 должны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входит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выходит из аудитории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только с разрешения преподавателей. 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14. Предупреждение преподавателя в пределах своей компетенции является обязательным для обучающегося.</a:t>
            </a:r>
          </a:p>
          <a:p>
            <a:pPr marL="202822" indent="-2028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15. Если обучающийся не готов к занятию по уважительной причине, он должен предупредить преподавателя до начала занятий. Отказ от ответа по уроку (теме) на основании неуважительной причины приводит к неудовлетворительной оценке.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3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072" y="1453658"/>
            <a:ext cx="6788030" cy="7307298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304233" indent="-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16. В случае, если обучающийся по состоянию здоровья или по другим уважительным причинам (в срок до 3-х дней) не явился на занятия, обязан незамедлительно сообщить руководителю отдела и руководителю группы. При наличии вышеуказанных оснований по состоянию здоровья обучающийся должен представить справку лечебного учреждения. Обучающийся, не имеющий документов, подтверждающих причины неявки на занятия, признается нарушителем учебной дисциплины, к которому применяются меры дисциплинарного взыскания в соответствии с правилами внутреннего распорядка колледжа и условиями обучения. </a:t>
            </a:r>
          </a:p>
          <a:p>
            <a:pPr marL="304233" indent="-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17. Студенты,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пропустившие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занятия, обязаны освоить темы, пройденные на занятиях в течение следующей первой недели после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недели,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не посещающих занятия.</a:t>
            </a:r>
          </a:p>
          <a:p>
            <a:pPr marL="304233" indent="-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18. Студенты обязаны участвовать в классных часах в соответствии с календарным планом колледжа.</a:t>
            </a:r>
          </a:p>
          <a:p>
            <a:pPr marL="304233" indent="-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19. В целях координации деятельности коллектива студентов колледжа, обеспечения дисциплины, соблюдения санитарно-гигиенических норм в колледже организуется дежурство.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В колледже проводится следующая работа по самообслуживанию:</a:t>
            </a:r>
          </a:p>
          <a:p>
            <a:pPr marL="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субботники по уборке территории;</a:t>
            </a:r>
          </a:p>
          <a:p>
            <a:pPr marL="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Иные действия, не противоречащие Закону РК» Об образовании". </a:t>
            </a:r>
          </a:p>
          <a:p>
            <a:pPr marL="304233" indent="-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21. Студенты должны правильно выполнять свои обязанности по самообслуживанию. Основанием для освобождения от обязанности по самообслуживанию является медицинская справка.  В отношении студентов, постоянно отказывающихся от обязанностей по самообслуживанию, принимаются меры в соответствии с правилами внутреннего распорядка колледжа. </a:t>
            </a:r>
          </a:p>
          <a:p>
            <a:pPr marL="304233" indent="-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22. Все студенты должны на должном уровне выполнять требования дежурных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преподавателей.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304233" indent="-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23. Студенты обязаны защищать учебное оборудование, оборудование и все имущество колледжа. В случае причинения обучающимся вреда имуществу колледжа, его ремонт производится за счет самих студентов или родителей.</a:t>
            </a:r>
          </a:p>
          <a:p>
            <a:pPr marL="304233" indent="-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24. Студенты не могут нарушать нормы культуры поведения, проявлять негативное отношение к личности педагога на уроке и во внеурочное время.</a:t>
            </a:r>
          </a:p>
          <a:p>
            <a:pPr marL="304233" indent="-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25. В перерыве студентам не разрешается бегать, шуметь. При встрече с работниками колледжа обучающийся обязан уступить ему дорогу и приветствовать его.</a:t>
            </a:r>
          </a:p>
          <a:p>
            <a:pPr marL="304233" indent="-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26. Лица и одежда студентов должны быть чистыми и простыми. Студенты должны в обязательном порядке носить одежду делового стиля: однотонные рубашки для юношей, галстук, брюки, пиджак или пуловеры; однотонное платье для девушек, сарафан, костюм делового стиля. Студенты, не соблюдающие требования внешнего вида, должны быть предупреждены.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2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553" y="1458268"/>
            <a:ext cx="6510157" cy="2305929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304233" indent="-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27. Студентам не разрешается носить пальто и головные уборы в колледже.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304233" indent="-304233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Студентам не разрешается пользоваться мобильными телефонами во время учебных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занятий, в случае если необходимо согласно плана урока.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304233" indent="-304233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Встреча студентов с третьими лицами во время учебных занятий не допускается.</a:t>
            </a:r>
          </a:p>
          <a:p>
            <a:pPr marL="304233" indent="-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30. Студенты должны соблюдать нормы поведения и общения с другими студентами внеурочное время,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за пределами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колледже. Употребление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оскорбительн</a:t>
            </a:r>
            <a:r>
              <a:rPr lang="kk-KZ" sz="1300" dirty="0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слов и действий, относящихся к общественным отношениям,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считается невоспитанностью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04233" indent="-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31. Студентам запрещается входить в буфет и актовый зал в верхней одежде.</a:t>
            </a:r>
          </a:p>
          <a:p>
            <a:pPr marL="304233" indent="-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32. Правила поведения на мероприятиях:</a:t>
            </a:r>
          </a:p>
          <a:p>
            <a:pPr marL="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не опаздывать, не входить и не выходить в ходе мероприятий.</a:t>
            </a:r>
          </a:p>
          <a:p>
            <a:pPr marL="3042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уважать труд тех, кто подготовил мероприятие, быть культурным.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3975" y="10187877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студенты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/>
          <a:stretch/>
        </p:blipFill>
        <p:spPr bwMode="auto">
          <a:xfrm>
            <a:off x="859333" y="4986660"/>
            <a:ext cx="584259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5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0455" y="10180450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237" y="209929"/>
            <a:ext cx="2249227" cy="428492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764441"/>
              </p:ext>
            </p:extLst>
          </p:nvPr>
        </p:nvGraphicFramePr>
        <p:xfrm>
          <a:off x="684338" y="1809908"/>
          <a:ext cx="6232284" cy="68527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90785"/>
                <a:gridCol w="5242918"/>
                <a:gridCol w="498581"/>
              </a:tblGrid>
              <a:tr h="437935">
                <a:tc>
                  <a:txBody>
                    <a:bodyPr/>
                    <a:lstStyle/>
                    <a:p>
                      <a:r>
                        <a:rPr lang="kk-KZ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Сведения о колледже…………………………...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166"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колледжа………………………………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166"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Миссия колледжа……………………………….</a:t>
                      </a:r>
                      <a:endParaRPr lang="ru-RU" sz="19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166"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Сведения об администрации ……..……………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166">
                <a:tc>
                  <a:txBody>
                    <a:bodyPr/>
                    <a:lstStyle/>
                    <a:p>
                      <a:r>
                        <a:rPr lang="kk-KZ" sz="190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Достижения колледжа………………………….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166"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Наши специальности.......................................... 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166"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к нам проехать?.............................................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166"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Кодекс чести студента………………………….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178"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Академический</a:t>
                      </a:r>
                      <a:r>
                        <a:rPr lang="kk-KZ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календарь..................................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154"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Правила внутреннего  распорядка студента….</a:t>
                      </a:r>
                      <a:endParaRPr lang="ru-RU" sz="19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154"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Условие проживания в общежитии……………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154"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Общие правила пользования библиотекой……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154"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Положение по использованию рейтинга……...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154"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Положение дистанционного  </a:t>
                      </a:r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обучения..............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0750"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досуга студентов………………...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17" marR="100817" marT="53467" marB="534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162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1849" y="211967"/>
            <a:ext cx="3333030" cy="720880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11. Условие проживания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общежитии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792" y="1674292"/>
            <a:ext cx="6694916" cy="4537309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1.Общие положения правила размещения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Места в общежитии предоставляются в аренду сроком на один год.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Со студентами заключается договор на проживание (далее-договор) после предъявления следующих документов: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     1) заявление на имя руководителя организации о предоставлении места в общежитии по форме,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приложению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2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к настоящему стандарту;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     2) справка о составе семьи, при наличии семьи;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     3) копия 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свидетельства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о смерти родителя (родителей) (для детей – сирот);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     4) справка о наличии в семье 4-х и более детей (для детей из многодетных семей);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     5) 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справка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о подтверждении инвалидности по форме, утвержденной приказом Министра труда и социальной защиты населения Республики Казахстан от 1 апреля 2014 года № 142-I (зарегистрирован в Реестре государственной регистрации нормативных правовых актов № 9377);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справка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о подтверждении права для получения государственной адресной социальной помощи или справка об отсутствии оказания адресной социальной помощи, для детей из семей в которых среднедушевой доход ниже величины прожиточного минимума;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     7) 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документ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удостоверяющий личность (для идентификации).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     Подтверждением принятия документов является выдача расписки с указанием фамилии и инициалов лица, принявшего документов, а также штамп, входящий номер и дата.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1.3. После заключения договора и оплаты проживания администрация общежития выдает направление студенту, тем самым студент получает ключи от комнаты и пропускной документ с указанием номера комнаты.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1.4. Квитанция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направление,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также договор являются основанием для дальнейшего проживания в общежитии.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F:\фота\DSC_69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68" y="5789600"/>
            <a:ext cx="2530483" cy="178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6" descr="F:\фота\DSC_69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68" y="7937567"/>
            <a:ext cx="2547840" cy="1801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393792" y="5922764"/>
            <a:ext cx="4128392" cy="3891961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2. Правила приема посетителей: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2.1. Для поддержания общего порядка и безопасности проживания студентов в общежитии КСТК разрешается посещение гостей и родственников студента с 11:00 до 21:00 часов.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2.2. При входе в общежитие гость должен предоставить свою личную информацию (Фамилия, имя, отчество, номер удостоверения личности, адрес, фамилию, имя, отчество и номер комнаты студента, вызывающего гостя). Охрана оставляет у себя приравненные документы гостя до ухода гостя из общежития.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2.3. Лицам, не являющимся студентами КСТК, строго запрещается входить в общежитие после 22:00 часов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2.4. При нарушении правил приема посетителей в общежитие студенту делается предупреждение.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2.5. Администрация общежития не несет ответственности за сохранность личных вещей и иного имущества, находящегося в комнате студента.</a:t>
            </a:r>
          </a:p>
        </p:txBody>
      </p:sp>
      <p:pic>
        <p:nvPicPr>
          <p:cNvPr id="2050" name="Picture 2" descr="C:\Documents and Settings\User\Рабочий стол\Каталог 2012 КГТК\4472847_stock-vector-male-roommat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62" y="525146"/>
            <a:ext cx="1173804" cy="12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99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65" y="1052023"/>
            <a:ext cx="6748334" cy="5906915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3. Обязанности студента: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3.1. Студент обязан самостоятельно изучить и строго соблюдать правила пожарной безопасности и общежития.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3.2. Студент обязан: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соблюдать чистоту и порядок в помещении;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вежливое, корректное общение с администрацией общежития и обслуживающим персоналом;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перед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выходом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из общежития,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закрывать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окна своей комнаты, балконы, двери и передать ключи сотруднику общежития;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при убытии из общежития на 5 и более дней предупредить работника общежития;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не выбрасывать из окон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предметы,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загрязняющие прилегающую территорию общежития;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при въезде в общежитие предъявить пропускной документ.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3.3. Все студенты, проживающие в общежитии, в установленное администрацией общежития время привлекаются к поддержанию надлежащего санитарного режима внутри соответствующей территории и комнаты, о чем студенты могут узнать на стенде общежития.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3.4. Студентам строго запрещено: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курить в комнате;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употребление алкоголя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общежитии;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передавать кому-либо ключи, кроме сотрудников общежития;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самостоятельно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переежать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из одной комнаты в другую;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содержание животных в помещении;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пользоваться электрическими приборами в помещениях общежитий: электроплитами, открытыми видами обогревателей;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- приходить в общежитие в нетрезвом состоянии и злоупотреблять наркотиками;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шуметь и громко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слушать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музыку;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играть в карты в комнате общежития;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организовывать коммерческие или азартные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игры.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Picture 7" descr="F:\фота\DSC_6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58" y="7428844"/>
            <a:ext cx="3263922" cy="2307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31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15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553" y="1143222"/>
            <a:ext cx="6510157" cy="8676230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4. Обязанности администрации колледжа и общежития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4.1. Администрация колледжа обязана: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заключить договор с населением о найме комнат и постельных принадлежностей в студенческом общежитии и выполнить его;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давать указания по технике безопасности;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оснащение общежития мебелью и оборудованием в соответствии с санитарными правилами. Кроме того, в соответствии с положениями о предметах, необходимых для общего студенческого общежития, должны быть обеспечены имуществом.;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обеспечить проживающих в общежитии необходимыми коммунально-бытовыми услугами и комнатами для самостоятельной подготовки к занятиям;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укомплектовать в установленном порядке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обслуживающими работниками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общежитии;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обеспечить все помещения необходимым отоплением и освещением в соответствии с санитарными требованиями и правилами охраны труда;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надзор за соблюдением пропускного режима на территории общежития;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обеспечить население необходимым инвентарем для проведения самовольной уборки в общежитии;</a:t>
            </a: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4.2.Администрация общежития обязана: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содержание комнат общежития в соответствии с установленными санитарными требованиями и правилами;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участвовать в обеспечении общежитий необходимой мебелью и другим имуществом;;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организация и проведение ремонтных работ в общежитии 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имущества;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упорядочить проведение в определенном порядке коммунально-бытовых услуг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прживающих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общежитии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общежития, самостоятельно подготовленных к занятиям, культурных мероприятий, а также контролировать его выполнение • 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оказывать помощь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администратору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общежития для развития самоуправления в вопросах самообслуживания, улучшения условий труда, быта и отдыха для населения;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осуществлять мероприятия, связанные с улучшением жилищно-бытовых условий в общежитии, а также реагировать на замечания по содержанию общежития, учитывать предложения населения об улучшении жилищно-бытовых условий;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Оказание неотложной медицинской помощи больным, при необходимости принять меры к госпитализации;</a:t>
            </a: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4.3. Обязанности, возлагаемые на администрацию колледжа в соответствии с требованиями и правилами содержания и ремонта жилья;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систематический обход общежития и его помещений, а также проведение предварительного осмотра санитарно-технического и иного оборудования в нем • 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своевременное выполнение работ по капитальному и текущему ремонту общежития и оборудования, обеспечение бесперебойной работы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санитарно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 технического и иного оборудования;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обеспечение необходимого уровня мест массового пользования;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предварительная подготовка общежития, а также санитарно-технического и иного оборудования к зимнему отопительному сезону.</a:t>
            </a:r>
          </a:p>
          <a:p>
            <a:pPr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728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32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90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265" y="1261184"/>
            <a:ext cx="6629245" cy="5088029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5. Правила пользования имуществом общежития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5.1. Студент обязан бережно относиться к предоставленному для личного пользования имуществу общежития (электрические плиты в бытовых помещениях, стиральные машины, пылесос, телевизор, диван, кресло и другая мебель в комнатах).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5.2. Студент не вправе выносить из комнаты белье, мебель и другое имущество, принадлежащее общежитию.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5.3. При переезде из общежития Студент обязан получить у администрации общежития обходной лист и сдать все имущество, принадлежащее общежитию и соответствующее в соответствии с перечнем имущества.</a:t>
            </a:r>
          </a:p>
          <a:p>
            <a:pPr algn="just"/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6. Ответственность за нарушение настоящих Правил</a:t>
            </a:r>
          </a:p>
          <a:p>
            <a:pPr algn="ctr"/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6.1. За нарушение "правил проживания в общежитии" к студентам могут быть приняты следующие меры: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устное/письменное предупреждение;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дисциплинарное взыскание с назначенным испытательным сроком;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Выселение из общежития с расторжением договора;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примечание, в котором установлен срок, необходимый для устранения допущенного нарушения или возмещения причиненного ущерба;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Сообщать родителям студента.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случае порчи или утраты имущества общежития Студент несет материальную ответственность в размере двойной балансовой стоимости имущества.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6.2. Сотрудники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колледжа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имеют право проверять наличие алкогольных напитков и наркотиков у студентов, проживающих в общежитии.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общежития имеют право на изъятие алкогольных напитков и наркотиков.</a:t>
            </a:r>
          </a:p>
        </p:txBody>
      </p:sp>
      <p:pic>
        <p:nvPicPr>
          <p:cNvPr id="1027" name="Picture 3" descr="G:\20181018_174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3" y="6778260"/>
            <a:ext cx="3175686" cy="252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8" name="Picture 4" descr="G:\IMG-20181018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82" y="6778259"/>
            <a:ext cx="3175685" cy="252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5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161" y="1329772"/>
            <a:ext cx="6668941" cy="4888684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7. Положение о Совете общежития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7.1. В общежитии КСТК действует специально созданный Совет общежития, работающий со студентами. 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7.2. Совет общежития ежегодно избирается студентами, проживающими в общежитии, и утверждается заместителем по воспитательной работе. 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7.3. Совет общежития является представителем администрации общежития. 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7.4. Совет общежития проводит культурно-массовые мероприятия согласно одобренному плану работы заместителя по воспитательной работе.  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7.5. За нарушение настоящих Правил Совет общежитий совместно с воспитателями: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делать устные и письменные замечания студентам, нарушившим настоящие Правила;;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в случае неоднократных нарушений вносить на рассмотрение заместителя по воспитательной работе и Совета по профилактике правонарушений предложения о принятии мер в отношении нарушителей. 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8. Другие положения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defTabSz="206445">
              <a:tabLst>
                <a:tab pos="304233" algn="l"/>
                <a:tab pos="619333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Каждый студент, проживающий в общежитии, обязан ознакомиться с «правилами проживания в общежитии» и подписать его. </a:t>
            </a:r>
          </a:p>
          <a:p>
            <a:pPr algn="just" defTabSz="206445">
              <a:tabLst>
                <a:tab pos="304233" algn="l"/>
                <a:tab pos="619333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Настоящее положение вступает в силу после утверждения директором колледжа и является обязательным для всех проживающих в общежитии студентов и сотрудников общежития.</a:t>
            </a:r>
          </a:p>
        </p:txBody>
      </p:sp>
      <p:pic>
        <p:nvPicPr>
          <p:cNvPr id="3" name="Picture 2" descr="G:\IMG-20181018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16" y="6656763"/>
            <a:ext cx="3731431" cy="296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343975" y="10230843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34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00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766" y="1464795"/>
            <a:ext cx="6668941" cy="8277541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407457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Общие положения Правила пользования библиотекой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Каратауского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строительно-технического колледжа разработаны в соответствии с Типовым положением о библиотеке организации технического и профессионального образования. </a:t>
            </a:r>
          </a:p>
          <a:p>
            <a:pPr indent="407457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Правила регламентируют общий порядок организации обслуживания читателей учебного заведения, права и обязанности библиотеки и читателя.</a:t>
            </a:r>
          </a:p>
          <a:p>
            <a:pPr algn="ctr"/>
            <a:endParaRPr lang="kk-KZ" sz="13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300" b="1" dirty="0">
                <a:latin typeface="Times New Roman" pitchFamily="18" charset="0"/>
                <a:cs typeface="Times New Roman" pitchFamily="18" charset="0"/>
              </a:rPr>
              <a:t>Общие положения</a:t>
            </a: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3. Право пользования библиотекой предоставляется профессорско-преподавательскому составу, студентам очной и заочной форм обучения, рабочим и служащим.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Другие категории читателей обслуживаются только в читальном зале по предъявлению удостоверения личности 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4. Читателю библиотеки выдаются книги, журналы, газеты и другие имеющиеся материалы.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5. Читатели могут записаться в библиотеку с предъявлением удостоверения личности или предъявлением вместо него документа, соответствующего перечню, принятому директором в колледж. Единый </a:t>
            </a:r>
            <a:r>
              <a:rPr lang="kk-KZ" sz="1300" dirty="0" smtClean="0">
                <a:latin typeface="Times New Roman" pitchFamily="18" charset="0"/>
                <a:cs typeface="Times New Roman" pitchFamily="18" charset="0"/>
              </a:rPr>
              <a:t>студенческий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билет для читателей с фотографией 3/4 см..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6. Читателям оказывается всесторонняя помощь в поиске и подборе необходимой литературы и работе со справочными изданиями,каталогами и картотеками.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7. Библиотека проводит ежегодную перерегистрацию читателей . При перерегистрации читателю необходимо в конце года сдать все имеющиеся в соответствующей переписи учебники, эту литературу можно получить после регистрации . Читатели, не прошедшие регистрацию, не пользуются библиотекой.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8. В случае прекращения права пользования библиотекой читатель обязан сдать имеющиеся у него книги учета и сдать обходной лист.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9. Все виды библиотечных услуг предоставляются бесплатно.</a:t>
            </a:r>
          </a:p>
          <a:p>
            <a:pPr indent="407457" algn="just"/>
            <a:endParaRPr lang="kk-KZ" sz="1300" b="1" dirty="0">
              <a:latin typeface="Times New Roman" pitchFamily="18" charset="0"/>
              <a:cs typeface="Times New Roman" pitchFamily="18" charset="0"/>
            </a:endParaRPr>
          </a:p>
          <a:p>
            <a:pPr indent="407457" algn="ctr"/>
            <a:r>
              <a:rPr lang="kk-KZ" sz="1300" b="1" dirty="0">
                <a:latin typeface="Times New Roman" pitchFamily="18" charset="0"/>
                <a:cs typeface="Times New Roman" pitchFamily="18" charset="0"/>
              </a:rPr>
              <a:t>Порядок пользования библиотекой</a:t>
            </a: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10. Литература на абонемент выдается на месяц в следующем объеме: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Преподавательскому составу, сотрудникам: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Методические выдаются сроком на 1 месяц, а при достаточном количестве экземпляров в соответствии со сроками обучения дисциплины (в начале учебного года необходимо пройти обязательную перерегистрацию);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Студентам: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Учебная литература на семестр не более 20 книг.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Программные выдаются в соответствии со сроками обучения студентов;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Произведения, читаемые по плану во время лекции, передаются на срок, соответствующий читаемой программе;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1239" y="-2436"/>
            <a:ext cx="3082645" cy="1028656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12. Правила пользования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библиотекой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3975" y="1026148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35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90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161" y="997007"/>
            <a:ext cx="6907118" cy="5885407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Внеклассное обучение-15 дней;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Периодические издания-по 2 экз. на 15 дней.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Остальным читателям-до 5 штук;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Художественная литература выдается сроком на 10 дней, не более 5 книг.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Студентам заочной формы обучения выдается в соответствии со сроками проведения сессии.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11.Срок пользования книгой продлевается по согласованию с работником абонемента.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 Последний или единственный экземпляр не выдается на дом. </a:t>
            </a: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Книги, используемые в группе, во время занятий, абонементу выдаются по письменному требованию студента, под расписку старосты группы. Ответственность за эти книги возлагается на преподавателя.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Книги оформляются к использованию в читальном зале.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b="1" dirty="0">
                <a:latin typeface="Times New Roman" pitchFamily="18" charset="0"/>
                <a:cs typeface="Times New Roman" pitchFamily="18" charset="0"/>
              </a:rPr>
              <a:t>Права и обязанности читателей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 12. Права читателя: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а) бесплатное пользование основными видами библиотечно - информационных услуг, предоставляемых в при использований библиотекой.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б) получение консультативной помощи в поиске и выборе источников информации.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13. Читатель обязан: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а) предъявлять читательский билет на получение литературы и подписывать на каждое произведение в книжном формуляре.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б) читатель должен взять книгу, провести надлежащую проверку состояния и сообщить об имеющихся неисправностях библиотекарю, в противном случае ответственность несет последний пользовавшийся в книге читатель.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в) бережное отношение к книгам, другим печатным произведениям и другим материалам и библиотечному имуществу.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г) в установленные сроки возвратить полученные из библиотеки издания, если они содержат превышение указанного срока , то читатель лишается права пользования библиотекой.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библиотека\Lrpqeu5sG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2"/>
          <a:stretch/>
        </p:blipFill>
        <p:spPr bwMode="auto">
          <a:xfrm>
            <a:off x="1654011" y="6889028"/>
            <a:ext cx="4430819" cy="300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5035" y="10243745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36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06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563" y="1110943"/>
            <a:ext cx="6723541" cy="5922304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407457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. Читателю запрещен: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а) в верхней одежде входить в библиотеку;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б) нарушение тишины и несоблюдение правил библиотеки;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07457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в) вынос книги из библиотеки без разрешения;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Обязанности и права библиотеки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 15. Библиотека обслуживает читателей в соответствии с принципами колледжа о библиотеке и «правилами пользования библиотекой».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16. Права библиотеки: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а) осуществление постоянного контроля за возвращением переданных книг в библиотеку 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б) применение штрафных санкций к читателям в отношении нарушений Правил пользования библиотекой (если читатель удаляет из зала произведения, лишает его права пользования библиотекой.);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в) взимание с читателей утраченных или испорченных изданий по фактической стоимости, в 10-кратном размере.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17. Обязанности библиотеки: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а) обеспечение читателей возможностью использования всеми фондами библиотеки;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б) создание необходимых условий для работы читателей;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в) информирование читателей всех видов деятельности библиотеки;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г) осуществление библиотечных фондов и видов услуг, развитие и поощрение интереса к библиотеке.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д ) изучение, полное удовлетворение запросов читателей;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е) совершенствование библиотечного и информационного обслуживания читателей с внедрением передовых технологий и компьютеризации и применением различных методов работы с общественностью.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ж ) развитие культуры чтения, библиотечно-библиографического резерва.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F:\библиотека\WP6TTKUGXk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"/>
          <a:stretch/>
        </p:blipFill>
        <p:spPr bwMode="auto">
          <a:xfrm>
            <a:off x="1875220" y="7252303"/>
            <a:ext cx="3810824" cy="2778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9613" y="10245011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37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04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162" y="1413764"/>
            <a:ext cx="6589549" cy="8076740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Общие положения</a:t>
            </a:r>
          </a:p>
          <a:p>
            <a:pPr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Рейтинговая система предусматривает целенаправленную систематическую учебу с целью приобретения учащимися знаний, умений и навыков по всем дисциплинам учебного плана.</a:t>
            </a:r>
          </a:p>
          <a:p>
            <a:pPr indent="416510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Максимальная сумма баллов, которую может набрать студент по модулю, определяется числом всех видов СРУ и контроля в модулях по дисциплине.</a:t>
            </a:r>
          </a:p>
          <a:p>
            <a:pPr indent="416510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1.3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Проверка знаний учащихся осуществляется во время текущего, рубежного и итогового контролей.</a:t>
            </a:r>
          </a:p>
          <a:p>
            <a:pPr indent="416510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1.4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Баллы по текущему контролю набираются учащимися за работу на семинарах, практических и лабораторных занятиях и при сдаче различных видов СРУ /самостоятельные работы учащихся/</a:t>
            </a:r>
          </a:p>
          <a:p>
            <a:pPr indent="416510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1.5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получения высокого рейтинга учащихся необходимо добросовестно и систематически трудится в течение всего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периода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обучения, а также быть дисциплинированными /не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пропускать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занятия. Своевременно прорабатывать учебный материал. Выполнять домашние занятия в установленные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сроки и т.д./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1.6 Процесс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формирования рейтинга должен быть наглядным и гласным. Каждый учащийся имеет право получать информацию о ходе накопления своего рейтинга в течение семестра и по окончании сессии.</a:t>
            </a:r>
          </a:p>
          <a:p>
            <a:pPr indent="416510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1.7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Каждый преподаватель должен подсчитать рейтинг учащихся по мере сдачи модулей и доводить эти сведения до учащихся, председателя ЦМК и замдиректора по учебной работе.</a:t>
            </a:r>
          </a:p>
          <a:p>
            <a:pPr indent="416510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1.8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Учет успеваемости учащихся осуществляется с помощью 2-х. ведомостей: аттестационной /форма 1/,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зачетно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­экзаменационной /форма 3/. Прием рубежного и итогового контроля знаний учащихся вне группы оформляется в аттестационном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/форма 2/ и экзаменационном /форма 4/ листах. По индивидуальным графикам могут обучатся только особо отличившиеся и заболевшие.</a:t>
            </a:r>
          </a:p>
          <a:p>
            <a:pPr indent="41651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Формирование рейтинга студента.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16510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 2.1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Оценку по рубежному контролю преподаватель должен выставить студенту во время аудиторных занятий по результатам текущего контроля. Если студент не согласен с выставленной оценкой то он должен сдавать контрольное задание по материалам модуля в письменной или тестовой форме в специально отведенное для этого часы. В этом случае оценка не может быть ниже заслуженной по результатам текущего контроля.</a:t>
            </a:r>
          </a:p>
          <a:p>
            <a:pPr indent="41651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2455" y="192102"/>
            <a:ext cx="3493255" cy="690102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sz="1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13. Положение по </a:t>
            </a:r>
          </a:p>
          <a:p>
            <a:pPr algn="ctr"/>
            <a:r>
              <a:rPr lang="ru-RU" sz="1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использованию рейтинга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4278" y="10219065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38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29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711" y="1473071"/>
            <a:ext cx="6573999" cy="8507627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50343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Критерии выставления оценок по модулю рассматриваются и утверждаются на заседании цикловой комиссии и должны доводится до сведения учащихся в течение первых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ух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недель каждого семестра. Количество видов рубежной контроля равно числу модулей в курсе. Сведения об успеваемости учащихся по текущему и рубежному контролю отражаются в журнале преподавателя.</a:t>
            </a:r>
          </a:p>
          <a:p>
            <a:pPr indent="503433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Неявка учащегося без уважительных причин на все виды контроля, установленной рабочей учебной программой, оценивается 2-мя баллами. При наличии справки, подтверждающей уважительную причину неявки, преподаватель по направлению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принимает задания с выставлением балла по рубежному контролю в аттестационном листе /форма 2/.</a:t>
            </a:r>
          </a:p>
          <a:p>
            <a:pPr indent="503433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2.3 Во время зачетной недели допускается пересдача отдельных р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убежных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заданий если учащийся не набирает необходимого количества баллов для допуска к экзаменам /пункт 3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1/. Пересдача рубежных заданий с целью повышения оценки не допускается.</a:t>
            </a:r>
          </a:p>
          <a:p>
            <a:pPr indent="503433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2.4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Значимость общественной деятельности студентов оценивается дополнительными 1-м или 2-мя баллами в общий рейтинговый балл, при этом деятельность на уровне колледжа оценивается 1-м баллом, на уровне района, области 2-мя баллами по трем предметам. Это решение готовится зам. директором колледжа и подтверждается приказом директора</a:t>
            </a:r>
          </a:p>
          <a:p>
            <a:pPr indent="503433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2.5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учащихся, не набравших необходимый минимум для допуска к сессии по уважительным причинам, директором колледжа устанавливаются индивидуальные сроки сдачи семестровых заданий, зачетов и экзаменов.</a:t>
            </a:r>
          </a:p>
          <a:p>
            <a:pPr indent="503433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2.6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рейтинг студента по всем дисциплинам соответствует оценке «5», то учащийся получает высший балл без сдачи экзамена. Объективность выставленных оценок по рубежному и итоговому контролю проверяется учебным отделом колледжа.</a:t>
            </a:r>
          </a:p>
          <a:p>
            <a:pPr indent="503433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2.7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дисциплинам, по которым предусматривается итоговый контроль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форме зачета /не дифференцированный/, зачет «автоматом»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проставляется при наличии положительных оценок по всем модулям. Прием дифференцированных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ачетов производится по правилам приема экзаменов.</a:t>
            </a:r>
          </a:p>
          <a:p>
            <a:pPr indent="503433" algn="ctr"/>
            <a:endParaRPr lang="kk-KZ" sz="1400" dirty="0">
              <a:latin typeface="Times New Roman" pitchFamily="18" charset="0"/>
              <a:cs typeface="Times New Roman" pitchFamily="18" charset="0"/>
            </a:endParaRPr>
          </a:p>
          <a:p>
            <a:pPr indent="503433"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Формирование итоговой оценки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503433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503433"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3.1 Преподаватель в зависимости от рейтингового балла, полученного учащимся в течение семестра или цикла, выставляет соответствующую оценку по модулю согласно ниже приведенным соотношениям: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3975" y="10183420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39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3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1868" y="102785"/>
            <a:ext cx="3096294" cy="782435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Сведения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колледже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556" y="1459004"/>
            <a:ext cx="6632482" cy="7280818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503433" algn="just"/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Каратауский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строительно-технический колледж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организован согласно приказу №378 от </a:t>
            </a:r>
            <a:r>
              <a:rPr lang="kk-KZ" sz="1300" i="1" dirty="0">
                <a:latin typeface="Times New Roman" pitchFamily="18" charset="0"/>
                <a:cs typeface="Times New Roman" pitchFamily="18" charset="0"/>
              </a:rPr>
              <a:t>9 мая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 1963г. МОН </a:t>
            </a:r>
            <a:r>
              <a:rPr lang="ru-RU" sz="1300" i="1" dirty="0" err="1"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 ССР.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Колледж -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государственное среднее специальное учебное заведение.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5034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Сегодня колледж осуществляет подготовку кадров по 12 специальностям: бухгалтера - экономисты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воспитателя, автомобилисты, строители, дорожники, электромеханики, программисты и техники-технологи для газовых месторождений. </a:t>
            </a:r>
          </a:p>
          <a:p>
            <a:pPr indent="5034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Подготовлено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более 10000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специалистов среднего звена для промышленных и сельскохозяйственных предприятиях Южного региона Казахстана.</a:t>
            </a:r>
          </a:p>
          <a:p>
            <a:pPr indent="5034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Материально-техническая база и подбор научно-педагогические кадры отвечают требованиям сегодняшнего дня.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67%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преподавателей высшей и первой категории. Среди них: 1 – доктор наук, 2– кандидата наук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член - корреспондент МАИ, 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– отличник средне-специального учебного заведения СССР, 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обладатель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нагрудного знака имени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Ы.Алтынсарина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и почетный работник образования РК, 2 – победителя Республиканского конкурса «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Лучший педагог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indent="412888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колледже действует отдел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Мониторинга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информационно-дистанционных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технологий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менеджмента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учебно - производственных мастерских, </a:t>
            </a:r>
            <a:r>
              <a:rPr lang="kk-KZ" sz="1300" b="1" i="1" dirty="0"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специальных учебных кабинетов и лабораторий. Для обучения студентов созданы все социально-бытовые условия, функционирует на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мест общежитие, буфет-столовая, АКТ зал на 190 мест, библиотека с книжным фондом более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тысячи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учебников, Интернет клуб и спортивная площадка к услугам студентов.</a:t>
            </a:r>
          </a:p>
          <a:p>
            <a:pPr indent="5034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Колледж является одним из центров внедрения инновационных технологий и участником международных, республиканских и районных конференций, семинаров-совещаний по разработке и внедрению в учебный процесс новых технологий обучения. Сегодня в учебном заведении осуществляются подготовка кадров п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кредитной, дистанционной технологии обучения. Внедрены элементы дуального обучения.</a:t>
            </a:r>
          </a:p>
          <a:p>
            <a:pPr indent="5034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Колледж осуществляет подготовку по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Госзаказу (грант).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Сегодня более 500 студентов обучаются по Государственному образовательному заказу и получают стипендию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16759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 месяц. Обучающимся  из мало – обеспеченных семей предоставляется одноразовое горячее питание и оплачиваются проезды.  </a:t>
            </a:r>
          </a:p>
          <a:p>
            <a:pPr indent="503433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Для студентов, обучающихся на хоздоговорной основе, из малообеспеченных семей (сироты, многодетные) и показавших высокий результат в спорте и конкурсах, назначается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300" b="1" i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рант колледжа»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и предоставляются льготы по оплате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 пределах  </a:t>
            </a:r>
            <a:r>
              <a:rPr lang="kk-KZ" sz="1300" b="1" i="1" dirty="0">
                <a:latin typeface="Times New Roman" pitchFamily="18" charset="0"/>
                <a:cs typeface="Times New Roman" pitchFamily="18" charset="0"/>
              </a:rPr>
              <a:t>10-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50%.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Также отличникам учебы (первый год – 10%, последующие годы 20%). </a:t>
            </a:r>
          </a:p>
          <a:p>
            <a:pPr indent="503433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Наши студенты победители и призеры областных, республиканских конкурсов и олимпиад по предметам, а также научных проектов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0603" y="10195302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49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9904" y="558864"/>
            <a:ext cx="1950212" cy="320372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из расчета 2 модулей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63496" y="832431"/>
            <a:ext cx="670766" cy="320372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Зачет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969972"/>
              </p:ext>
            </p:extLst>
          </p:nvPr>
        </p:nvGraphicFramePr>
        <p:xfrm>
          <a:off x="639226" y="1187001"/>
          <a:ext cx="3141407" cy="171762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60071"/>
                <a:gridCol w="1981336"/>
              </a:tblGrid>
              <a:tr h="227977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42031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баллов</a:t>
                      </a:r>
                      <a:endParaRPr lang="ru-RU" sz="1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баллов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13868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7-9 баллов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42031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баллов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баллов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435162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баллов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балла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17128" y="2062536"/>
            <a:ext cx="3413863" cy="752286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Примечание: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При получении 5-4 баллов учащийся не допускается к экзаменам, если оценка «2» по 2-м модулям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0083" y="3073048"/>
            <a:ext cx="1950212" cy="320372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из расчета 3 модулей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21754"/>
              </p:ext>
            </p:extLst>
          </p:nvPr>
        </p:nvGraphicFramePr>
        <p:xfrm>
          <a:off x="684337" y="3746725"/>
          <a:ext cx="3096294" cy="232061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44924"/>
                <a:gridCol w="1951370"/>
              </a:tblGrid>
              <a:tr h="224265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417341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баллов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623782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</a:p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баллов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623782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</a:p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баллов 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баллов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431449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</a:p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баллов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07064" y="5396275"/>
            <a:ext cx="3413863" cy="536329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Примечание: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При получении 6-7 баллов учащийся не допускается к экзаменам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349" y="3325677"/>
            <a:ext cx="670766" cy="320372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Зачет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73048" y="6273004"/>
            <a:ext cx="1950212" cy="320372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из расчета 4 модулей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65651" y="6525632"/>
            <a:ext cx="670766" cy="320372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Зачет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40194"/>
              </p:ext>
            </p:extLst>
          </p:nvPr>
        </p:nvGraphicFramePr>
        <p:xfrm>
          <a:off x="648380" y="6946678"/>
          <a:ext cx="3132253" cy="254636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62837"/>
                <a:gridCol w="1969416"/>
              </a:tblGrid>
              <a:tr h="227977">
                <a:tc>
                  <a:txBody>
                    <a:bodyPr/>
                    <a:lstStyle/>
                    <a:p>
                      <a:pPr marL="203200"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42402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баллов 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18-19 баллов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627495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18-17 баллов </a:t>
                      </a:r>
                      <a:endParaRPr lang="ru-RU" sz="1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баллов </a:t>
                      </a:r>
                      <a:endParaRPr lang="ru-RU" sz="1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14-15 баллов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831709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баллов </a:t>
                      </a:r>
                      <a:endParaRPr lang="ru-RU" sz="1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баллов </a:t>
                      </a:r>
                      <a:endParaRPr lang="ru-RU" sz="1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баллов </a:t>
                      </a:r>
                      <a:endParaRPr lang="ru-RU" sz="1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баллов .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435162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баллов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 баллов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17128" y="8717112"/>
            <a:ext cx="3413863" cy="752286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При получении 10 баллов и менее учащийся не допускается к экзаменам.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6047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85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730" y="1017388"/>
            <a:ext cx="6192588" cy="547690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Таблица 1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Экзамен по двум модулям рейтинговой системы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90730"/>
              </p:ext>
            </p:extLst>
          </p:nvPr>
        </p:nvGraphicFramePr>
        <p:xfrm>
          <a:off x="1359172" y="1641489"/>
          <a:ext cx="4842921" cy="35815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73357"/>
                <a:gridCol w="1538328"/>
                <a:gridCol w="1231236"/>
              </a:tblGrid>
              <a:tr h="598534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Рейтинг, балл за семестр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</a:t>
                      </a:r>
                      <a:endParaRPr lang="ru-RU" sz="1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6-7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6-7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6-7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53225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81298" y="5322647"/>
            <a:ext cx="5716235" cy="547690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Таблица 2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Экзамен по трем модулям рейтинговой системы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58915"/>
              </p:ext>
            </p:extLst>
          </p:nvPr>
        </p:nvGraphicFramePr>
        <p:xfrm>
          <a:off x="1319475" y="5936166"/>
          <a:ext cx="4922315" cy="413255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10259"/>
                <a:gridCol w="1572217"/>
                <a:gridCol w="1239839"/>
              </a:tblGrid>
              <a:tr h="415854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Рейтинг, балл за семестр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</a:t>
                      </a:r>
                      <a:endParaRPr lang="ru-RU" sz="1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11-13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2086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14-15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14-15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56938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14-15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43975" y="10183420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41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73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553" y="1354227"/>
            <a:ext cx="6589549" cy="547690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r"/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Таблица №3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Экзамен по четырем модулям рейтинговой системы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44836"/>
              </p:ext>
            </p:extLst>
          </p:nvPr>
        </p:nvGraphicFramePr>
        <p:xfrm>
          <a:off x="604947" y="2146745"/>
          <a:ext cx="6430766" cy="506377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64925"/>
                <a:gridCol w="2034040"/>
                <a:gridCol w="1631801"/>
              </a:tblGrid>
              <a:tr h="59556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Рейтинг, балл за семестр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</a:t>
                      </a:r>
                    </a:p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53225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13-14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2086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17-18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53225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19-20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9513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19-20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45800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  <a:tr h="263622"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19-20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  <a:tc>
                  <a:txBody>
                    <a:bodyPr/>
                    <a:lstStyle/>
                    <a:p>
                      <a:pPr indent="-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01" marR="7001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927" y="7527314"/>
            <a:ext cx="6430765" cy="1200811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Итоговая оценка, проставляемая в зачетную книжку учащегося, учитывает оценки по модулям и экзаменационную, согласно таблицам 1, 2, 3.</a:t>
            </a:r>
          </a:p>
          <a:p>
            <a:pPr algn="just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3.3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сдаче экзамена тестированием оценка «отлично» проставляется, если учащийся ответил 88% и более вопросов задания, «хороню» на 75%-87%, удовлетворительно на 60% - 74 %, «неудовлетворительно» менее 60%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42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917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19" y="1111217"/>
            <a:ext cx="6430765" cy="8476886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endParaRPr lang="kk-KZ" sz="13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3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 Общие положения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16510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Настоящее Положение определяет условия реализации дистанционного обучения (далее ДО) в учебном процессе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КГКП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Каратауского строительно-технического колледжа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(далее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коледж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), регулирует отношения участников образовательного процесса, устанавливает их права и обязанности.</a:t>
            </a:r>
          </a:p>
          <a:p>
            <a:pPr marL="0" lvl="1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1.2 Правовой базой для разработки настоящего Положения являются  образовательный процесс организован в соответствии с Законом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РК «Об образовании» и основан на нормативных документах: 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Приказом Министра образования и науки Республики Казахстан от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30 октября 2018 года № 595, «Об утверждении Типовых правил деятельности видов организаций технического и профессионального,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послесреднего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образования»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Постановлением Правительства Республики Казахстан от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31 октября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201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года №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604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«Об утверждении государственных общеобязательных стандартов образования соответствующих уровней образования»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Приказом Министра образования и науки Республики Казахстан от 22 января 2016 года № 72. «О внесении изменений и дополнений в приказ Министра образования и науки Республики Казахстан от 15 июня 2015 года № 384 "Об утверждении типовых учебных планов и типовых образовательных учебных программ по специальностям технического и профессионального образования"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Основными целями организации ДО являются: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-повышение качества  обучения в академии;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-повышение эффективности самостоятельной работы студентов  на основе использования ЭУМК и возможностей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-повышение степени использования научного, методического и технического потенциала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колледжа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16510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1.3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 предусматривает использование основных понятий, к которым относятся следующие понятия:</a:t>
            </a:r>
          </a:p>
          <a:p>
            <a:pPr indent="416510" algn="just"/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 -дистанционное обучение  -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обучение, при котором основная часть учебных процедур осуществляется с использованием современных информационных и телекоммуникационных технологий при территориальной разобщенности преподавателя и студента; </a:t>
            </a:r>
          </a:p>
          <a:p>
            <a:pPr indent="416510" algn="just"/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-дистанционные образовательные технологии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(далее ДОТ) – это образовательные технологии, реализуемые в основном с применением информационно-компьютерных технологий (далее ИКТ) при опосредованном взаимодействии обучающегося и преподавателя;</a:t>
            </a:r>
          </a:p>
          <a:p>
            <a:pPr indent="416510" algn="just"/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-кейс-технология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дистанционного обучения - форма обучения, при которой каждый студент после заключения договора на обучение получает электронный учебно-методические комплексы (ЭУМК) по дисциплинам всего курса на электронном или бумажном носителе, содержащий: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43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7022" y="-2436"/>
            <a:ext cx="2818422" cy="102865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14. Положение дистанционного</a:t>
            </a:r>
          </a:p>
          <a:p>
            <a:pPr algn="ctr"/>
            <a:r>
              <a:rPr lang="kk-KZ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обучение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06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20" y="1105298"/>
            <a:ext cx="6510157" cy="8875575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105032" indent="-105032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-курс лекций;</a:t>
            </a:r>
          </a:p>
          <a:p>
            <a:pPr marL="105032" indent="-105032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-курс ЛПЗ;</a:t>
            </a:r>
          </a:p>
          <a:p>
            <a:pPr marL="105032" indent="-105032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-электронные учебные пособия;</a:t>
            </a:r>
          </a:p>
          <a:p>
            <a:pPr marL="105032" indent="-105032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-методические указания по изучению дисциплин и выполнению контрольных и курсовых работ;</a:t>
            </a:r>
          </a:p>
          <a:p>
            <a:pPr marL="105032" indent="-105032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-тестовые задания для самоподготовки.</a:t>
            </a:r>
          </a:p>
          <a:p>
            <a:pPr marL="0" lvl="1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Образовательный процесс с использованием ДО в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колледже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осуществляется по заочной форме получения образования.</a:t>
            </a:r>
          </a:p>
          <a:p>
            <a:pPr marL="0" lvl="1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Процесс обучения студентов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колледжа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 использованием ДО реализуется на основе материально-технической и коммуникационной базы, помещений, педагогического и учебно-вспомогательного персонала соответствующих подразделений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колледжа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 используется в процессе проведения различных видов учебных, лабораторных и практических занятий, практик (за исключением производственной практики), текущего контроля, промежуточной аттестации обучающихся.</a:t>
            </a:r>
          </a:p>
          <a:p>
            <a:pPr marL="0" lvl="1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Участниками учебного процесса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колледжа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 использованием ДО являются:</a:t>
            </a:r>
          </a:p>
          <a:p>
            <a:pPr marL="105032" indent="-105032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-учебно-методический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кабинет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5032" indent="-105032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отдела «Мониторинга, информационно-дистанционных технологий и системы менеджмента и качества»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05032" indent="-105032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-ЦМК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05032" indent="-105032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-преподаватели;</a:t>
            </a:r>
          </a:p>
          <a:p>
            <a:pPr marL="105032" indent="-105032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-студенты.</a:t>
            </a:r>
          </a:p>
          <a:p>
            <a:pPr marL="0" lvl="1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Изменения и дополнения в настоящее Положение вносятся приказом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директора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по представлению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отдела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  и другими заинтересованными лицами в соответствии с установленным порядком.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 Учебно-методическое, кадровое и техническое обеспечение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учебного процесса в условиях ДО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lvl="1" indent="416510" algn="just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Учебно-методическое обеспечение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lvl="2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Основу учебно-методического обеспечения учебного процесса ДО составляют учебно-методические материалы на бумажных и/или электронных носителях, разработанные в соответствии с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требобаниями ГОСО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2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Электронные копии всех учебно-методических материалов, используемых в  процессе ДО, хранятся в материалах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отдела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ДО. Бумажные копии – на соответствующих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преподавателях ЦМК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2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Учебно-методические материалы обновляются по мере необходимости. </a:t>
            </a:r>
          </a:p>
          <a:p>
            <a:pPr marL="0" lvl="2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Учебно-методические материалы, используемые в учебном процессе, проходят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согласование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 установленном порядке.</a:t>
            </a:r>
          </a:p>
          <a:p>
            <a:pPr lvl="1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</a:p>
          <a:p>
            <a:pPr marL="0" lvl="1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Учебный процесс с использованием ДО обеспечивают:</a:t>
            </a:r>
          </a:p>
          <a:p>
            <a:pPr lvl="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-преподаватели;</a:t>
            </a:r>
          </a:p>
          <a:p>
            <a:pPr lvl="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-учебно-вспомогательный персонал (методист, программист и др.).</a:t>
            </a:r>
          </a:p>
          <a:p>
            <a:pPr marL="0" lvl="2" indent="416510"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44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2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161" y="1052024"/>
            <a:ext cx="6668941" cy="8676230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marL="0" lvl="1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Преподаватель, использующий технологии дистанционного обучения должен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-иметь опыт работы преподавания соответствующей дисциплины, а также опыт разработки методических материалов;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-иметь уровень владения ПК в объеме пользователя;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2.3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 Техническое обеспечение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Учебный процесс с использованием ДО обеспечивается следующими техническими средствами: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-компьютерные классы, оснащенные персональными компьютерами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-лицензионное программное обеспечение для доступа к локальным и/или удаленным серверам с учебной информацией и рабочими материалами для студентов;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-локальную сеть с выходом в Интернет, с пропускной способностью, достаточной для организации учебного процесса и обеспечения оперативного доступа к учебно-методическим ресурсам.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16510"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 Реализация учебного процесса в условиях ДО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16510"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lvl="1" indent="416510"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Общие вопросы организации   ДО</a:t>
            </a:r>
          </a:p>
          <a:p>
            <a:pPr marL="0" lvl="2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Учебный процесс в условиях ДО в академии наряду с документами, указанными в п. 2 настоящего Положения, регламентируется внутренними приказами, инструкциями и другими документами.</a:t>
            </a:r>
          </a:p>
          <a:p>
            <a:pPr marL="0" lvl="2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После зачисления, а также при переводе на следующий курс студенту передаются необходимые учебные и методические материалы в виде электронных учебно-методических комплексов на оптических носителях и предоставляется сетевой доступ к электронным учебным ресурсам, ориентированных на самостоятельное изучение. Выдача студентам ЭУМК осуществляется службой ДО. </a:t>
            </a:r>
          </a:p>
          <a:p>
            <a:pPr marL="0" lvl="2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Отдел ДО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по согласованию с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заместителем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по учебной работе (УР) определяет направления подготовки, специальность, курсы, дисциплины, которые будут осваиваться студентом на основе ДО и глубину  использования ДОТ.</a:t>
            </a:r>
          </a:p>
          <a:p>
            <a:pPr marL="0" lvl="2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Руководство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совместно со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отделом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 определяет сроки и продолжительность учебной сессии студентов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колледжа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обучающихся в условиях ДО.</a:t>
            </a:r>
          </a:p>
          <a:p>
            <a:pPr marL="0" lvl="2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Все учебные и методические материалы передаются в личное пользование обучаемого без передачи имущественных прав, т.е. права их тиражирования, передачи третьим лицам или коммерческого использования.</a:t>
            </a:r>
          </a:p>
          <a:p>
            <a:pPr indent="416510" algn="just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3.2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  Организация учебного процесса в условиях ДО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16510" algn="just"/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 Заочная форма обучения с элементами дистанционного обучения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предполагает: 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3.2.3  Проведение конференций с участием преподавательского состава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колледжа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по наиболее актуальным и современным темам на базе удаленных точек доступа к ресурсам.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3.2.4  Осуществление учебно-методической помощи обучающимся через консультации преподавателей по соответствующей дисциплине на платформе ДО в режиме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-)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 соответствии с графиком консультаций и электронную почту, используя для этого все возможные каналы выхода в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2" indent="416510"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45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27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162" y="1432790"/>
            <a:ext cx="6589549" cy="8078197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3.2.5 Самостоятельное изучение содержания учебных дисциплин в соответствии с учебным планом, рабочей программой, методическими указаниями; использование информационной базы данных дистанционного обучения (электронные учебники, справочники, хрестоматии, систему тестового контроля знаний, размещенных в ЭУМК), а также других доступных ему учебных материалов. 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3.2.6  Обеспечение каждому студенту доступа к средствам дистанционного обучения в объёме часов учебного плана, необходимом для освоения соответствующей образовательной программы или её части.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3.2.7 Выполнение промежуточного и итогового контроля студентов с использованием информационных технологий (электронное тестирование и пр.), обеспечивающих идентификацию личности в соответствии с графиком учебного процесса. Итоговая аттестация по дисциплинам производится преподавателем в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колледже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3.2.8  При условии успешной сдачи контрольных, курсовых работ (проектов)  студент допускается к сессии.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3.2.9  Мониторинг и оценка качества учебного процесса в системе дистанционного обучения осуществляются посредством: 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-отслеживания результатов промежуточной и итоговой аттестации слушателей; 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-анкетирования слушателей и преподавателей. 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416510"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Сопровождение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учебного процесса в условиях ДО 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3.3.1 Реализация образовательных программ, отдельных дисциплин с использованием дистанционных образовательных технологий осуществляется через службу ДО, деканатами факультетов с использованием возможностей платформы дистанционного обучения и других современных информационных и телекоммуникационных средств.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3.3.2 Учебный процесс при ДО осуществляется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ЦМК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при поддержке службы ДО, которая организует техническое и методическое сопровождение учебного процесса.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3.3.3 Техническое сопровождение включает администрирование платформы дистанционного обучения (поддержку электронных оболочек, форума, чата, сетевых телеконференций, регистрацию пользователей, помощь в размещении материалов курсов и тестовых заданий и др.), техническое оснащение необходимым оборудованием аудиторий, выполнение технического обслуживания и обновление технического и программного обеспечения для реализации обучения с применением ДО.</a:t>
            </a:r>
          </a:p>
          <a:p>
            <a:pPr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3.3.4   Методическое сопровождение включает консультирование преподавателей (по организации и планированию дистанционных учебных курсов, разработке учебных материалов и тестовых заданий, ведению дистанционных учебных курсов) и студентов по вопросам дистанционного обучения, а также подготовку необходимых методических пособий, рекомендаций по вопросам дистанционного обучения.</a:t>
            </a:r>
          </a:p>
          <a:p>
            <a:pPr indent="416510"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46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77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39" y="1052023"/>
            <a:ext cx="6827726" cy="8875575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416510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 Права и обязанности участников учебного процесса  в условиях ДО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16510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  Права и обязанности службы ДО</a:t>
            </a:r>
          </a:p>
          <a:p>
            <a:pPr indent="416510" algn="ctr"/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lvl="2" indent="41651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При организации учебного процесса на платформе ДО служба ДО обязана:</a:t>
            </a:r>
          </a:p>
          <a:p>
            <a:pPr marL="0" lvl="2" indent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-управлять работой платформы дистанционного обучения;</a:t>
            </a:r>
          </a:p>
          <a:p>
            <a:pPr marL="208255" indent="-1032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-проводить мероприятия по повышению квалификации преподавателей, по согласованию с соответствующими подразделениями;</a:t>
            </a:r>
          </a:p>
          <a:p>
            <a:pPr indent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-оказывать методическую и техническую помощь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ЦМК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 создании ЭУМК;</a:t>
            </a:r>
          </a:p>
          <a:p>
            <a:pPr indent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-обеспечивать взаимодействие участников учебного процесса на основе ДОТ.</a:t>
            </a:r>
          </a:p>
          <a:p>
            <a:pPr indent="416510"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16510"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Права и обязанности </a:t>
            </a:r>
            <a:r>
              <a:rPr lang="kk-KZ" sz="1300" b="1" i="1" dirty="0">
                <a:latin typeface="Times New Roman" pitchFamily="18" charset="0"/>
                <a:cs typeface="Times New Roman" pitchFamily="18" charset="0"/>
              </a:rPr>
              <a:t>ЦМК</a:t>
            </a:r>
          </a:p>
          <a:p>
            <a:pPr marL="0" lvl="2" indent="416510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ЦМК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имеет право использовать ДО в учебном процессе.</a:t>
            </a:r>
          </a:p>
          <a:p>
            <a:pPr marL="0" lvl="2" indent="416510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ЦМК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использующая ДО в учебном процессе, обязана:</a:t>
            </a:r>
          </a:p>
          <a:p>
            <a:pPr marL="208255" indent="-1032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-составить рабочие программы, с учетом особенностей дистанционных образовательных технологий;</a:t>
            </a:r>
          </a:p>
          <a:p>
            <a:pPr marL="208255" indent="-1032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-разработать ЭУМК с необходимыми методическими материалами в печатном и электронном видах;</a:t>
            </a:r>
          </a:p>
          <a:p>
            <a:pPr marL="208255" indent="-1032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-регулярно проходить повышение квалификации в области использования ТСО, ДОТ в учебном процессе.</a:t>
            </a:r>
          </a:p>
          <a:p>
            <a:pPr marL="208255" indent="-10322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-организовывать рецензирование и экспертизу ЭУМК.</a:t>
            </a:r>
          </a:p>
          <a:p>
            <a:pPr indent="416510"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16510"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Права и обязанности деканатов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16510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Руководство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имеет право:</a:t>
            </a:r>
          </a:p>
          <a:p>
            <a:pPr marL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-осуществлять набор студентов для ДО; </a:t>
            </a:r>
          </a:p>
          <a:p>
            <a:pPr marL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-предоставлять компьютерные классы с выходом в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для индивидуальной работы студентов на платформе дистанционного обучения;</a:t>
            </a:r>
          </a:p>
          <a:p>
            <a:pPr marL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-использовать ДОТ в учебном процессе.</a:t>
            </a:r>
          </a:p>
          <a:p>
            <a:pPr marL="105032" lvl="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Колледж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использующий ДО в учебном процессе, обязан:</a:t>
            </a:r>
          </a:p>
          <a:p>
            <a:pPr marL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-назначить сотрудников для взаимодействия с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отделом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ДО;</a:t>
            </a:r>
          </a:p>
          <a:p>
            <a:pPr marL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-организовать учебный процесс с использованием ДО по направлениям,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специальност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-осуществлять контроль над учебным процессом в ДО.</a:t>
            </a:r>
          </a:p>
          <a:p>
            <a:pPr marL="105032" lvl="1" algn="ctr"/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  <a:p>
            <a:pPr marL="105032" lvl="1" algn="ctr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Права и обязанности студента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05032" lvl="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Студент имеет право получить:</a:t>
            </a:r>
          </a:p>
          <a:p>
            <a:pPr marL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-доступ к платформе дистанционного обучения (пароль и инструкцию пользователя);</a:t>
            </a:r>
          </a:p>
          <a:p>
            <a:pPr marL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-график учебного процесса;</a:t>
            </a:r>
          </a:p>
          <a:p>
            <a:pPr marL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-ЭУМК и другие учебно-методические разработки на электронных носителях;</a:t>
            </a:r>
          </a:p>
          <a:p>
            <a:pPr marL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-консультации преподавателей по вопросам учебного процесса с использованием средств телекоммуникации.</a:t>
            </a:r>
          </a:p>
          <a:p>
            <a:pPr marL="105032" lvl="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Студент  обязан:</a:t>
            </a:r>
          </a:p>
          <a:p>
            <a:pPr marL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-выполнять в установленные сроки все виды заданий;</a:t>
            </a:r>
          </a:p>
          <a:p>
            <a:pPr marL="105032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-проходить промежуточную и итоговую аттестации, предусмотренные учебными планами.</a:t>
            </a:r>
          </a:p>
          <a:p>
            <a:pPr indent="416510"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47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17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553" y="1136233"/>
            <a:ext cx="6589549" cy="5706860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405645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Одним из важных и интересных направлений в процессе подготовки специалистов в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Каратауском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строительно-техническом  колледже является организация досуга студента. </a:t>
            </a:r>
          </a:p>
          <a:p>
            <a:pPr indent="405645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колледже функционируют научные кружки, клубы, спортивные и творческие секции, в рамках которых проводятся множество интересных и познавательных мероприятий. Инспектор по делам молодежи координирует работу клубов и кружков: организует конференции,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дебатные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турниры, акции, конкурсы по различным направлениям.</a:t>
            </a:r>
          </a:p>
          <a:p>
            <a:pPr indent="405645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Развивать свои творческие способности и лидерские качества, духовный и физический потенциал, ты можешь, участвуя в работе наших клубов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 и кружков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95578" indent="210066" algn="just">
              <a:buFont typeface="Arial" pitchFamily="34" charset="0"/>
              <a:buChar char="•"/>
            </a:pP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Дебатный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клуб</a:t>
            </a:r>
          </a:p>
          <a:p>
            <a:pPr marL="195578" indent="210066" algn="just">
              <a:buFont typeface="Arial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Клуб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Қыздар-ай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 algn="just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Молодой физик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 algn="just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Мой родной Талаский край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 algn="just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Молодой  информатик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 algn="just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Молодой химик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 algn="just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Классики и Современники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 algn="just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Специалист по сухому строительству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 algn="just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Молодой слесарь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 algn="just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Мастера дорожников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 algn="just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Техник -механик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05645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Также в колледже проводится ежегодно множество мероприятий:</a:t>
            </a:r>
          </a:p>
          <a:p>
            <a:pPr indent="405645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Благотворительные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 концерты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05645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Акции; </a:t>
            </a:r>
          </a:p>
          <a:p>
            <a:pPr indent="405645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колледже обсуждают на заседаниях различные вопросы, проводят анкетирования на факты вымогательства, «Чистая сессия», на выявление гражданской  и социальной активности молодежи. </a:t>
            </a:r>
          </a:p>
          <a:p>
            <a:pPr indent="405645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Ежегодным и традиционным является участие в проведении областных фестивалей и конкурсов. Студенты с удовольствием работают волонтерами на данных мероприятиях.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21924" y="202555"/>
            <a:ext cx="3155051" cy="751657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15. Организация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досуга 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студентов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48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сурет\DSC_6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57" y="7428843"/>
            <a:ext cx="3229312" cy="22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85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553" y="1136232"/>
            <a:ext cx="6510157" cy="4689340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405645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Активисты колледжа помогают в организации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общеколледжных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мероприятий: «День студентов», «Новая волна», «День защиты детей». Проводятся различные встречи, акции и тренинги среди студентов.</a:t>
            </a:r>
          </a:p>
          <a:p>
            <a:pPr indent="405645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Студенты колледжа также принимает активное участие в общественно-политической жизни города – встречи с представителями партии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форумы празднования дня Президента РК. Сотрудничает с этно-культурными центрами города. А также активно принимают участие в областных, городских и республиканских конкурсах. </a:t>
            </a:r>
          </a:p>
          <a:p>
            <a:pPr indent="405645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Каратауском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строительно-техническом колледже большое внимание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уделяется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развитию массовых видов спорта.</a:t>
            </a:r>
          </a:p>
          <a:p>
            <a:pPr indent="405645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Проводятся студенческие спартакиады, фестивали здоровья, соревнования по различным видам спорта, а также сдача нормативов.</a:t>
            </a:r>
          </a:p>
          <a:p>
            <a:pPr indent="405645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Созданы все условия для занятия спортом и ведения здорового образа жизни. Работают различные спортивные секции. </a:t>
            </a:r>
          </a:p>
          <a:p>
            <a:pPr marL="195578" indent="210066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Волейбол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Легкая атлетика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Настольный теннис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Тоғызқұмалақ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Асық ату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Дойбы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95578" indent="210066">
              <a:buFont typeface="Arial" pitchFamily="34" charset="0"/>
              <a:buChar char="•"/>
            </a:pP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Шахмат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3975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49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374" y="6426330"/>
            <a:ext cx="6033804" cy="3983311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Уважаемый студент!!!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Полученные в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Каратауском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строительно-техническом колледже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знания помогут тебе в твоей будущей работе и карьере. Однако и ты высоко поддерживай имидж своего колледжа! Не теряй времени и упорно овладевай знаниями. Чтобы стать высококлассным специалистом, тебе потребуется много и активно участвовать в научной и общественной жизни колледжа. Это будет сложный, но очень интересный путь!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58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3874" y="280914"/>
            <a:ext cx="2827077" cy="428492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2. История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колледжа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8801" y="1895556"/>
            <a:ext cx="6589549" cy="5287374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510677" algn="just"/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Каратауский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строительно-технический колледж (бывший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Каратауский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горно - строительный техникум) был открыт в соответствии с распоряжением Совета Министров Казахской ССР от 9 мая 1963 года с целью подготовки специалистов среднего звена для строительства новых производств, освоение фосфоритных руд в южном регионе Казахстана.</a:t>
            </a:r>
          </a:p>
          <a:p>
            <a:pPr indent="510677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1968 году Техникум дал направление своим первым 115 выпускникам на производство по специальностям “Планирование строительного производства”, “Горная электромеханика” и “Разработка подземных руд”.</a:t>
            </a:r>
          </a:p>
          <a:p>
            <a:pPr indent="510677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1978 году в городе Жанатас в связи с производственной необходимостью открыто отделение (филиал) техникума. </a:t>
            </a:r>
          </a:p>
          <a:p>
            <a:pPr indent="510677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11 декабря 1995 года-приказом № 312 Министерства образования Республики Казахстан переименован в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Каратауский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строительный колледж». </a:t>
            </a:r>
          </a:p>
          <a:p>
            <a:pPr indent="510677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18 апреля 1997 года в соответствии с постановлением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акима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Жамбылской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области № 293 ( 13.12.1996 г.) был переименован в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Каратауский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колледж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Жамбылского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гидромелиоративно-строительного института. </a:t>
            </a:r>
          </a:p>
          <a:p>
            <a:pPr indent="510677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 мая 2001 года в соответствии с постановлением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акима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Жамбылской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области № 737 ( 27.02.2001 г.) переименован в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Каратауский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строительный колледж.</a:t>
            </a:r>
          </a:p>
          <a:p>
            <a:pPr indent="510677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23 декабря 2003 года в соответствии с постановлением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акима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Жамбылской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области № 59 (27.04.2003 г.) был переименован "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Каратауский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гуманитарно - технический колледж Управления образования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акима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Жамбылской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области.</a:t>
            </a:r>
          </a:p>
          <a:p>
            <a:pPr indent="510677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Постановлением  акимиата Жамбылской области и Управления  Образования от 31 января 2005 года было принято решение № 6  (от 11.01.2005) о переименовании учебного заведения в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Каратауский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гуманитарно–технический колледж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». Постановлением акима Жамбылской области  в 2018 году 28 декабря колледж переименован в «Каратауский строительно-технический колледж».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510677"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G_02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42" y="7367724"/>
            <a:ext cx="2968045" cy="2273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808183" y="9725588"/>
            <a:ext cx="6033804" cy="320372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Первый учебный корпус колледжа (ныне полицейское учреждение)</a:t>
            </a:r>
          </a:p>
        </p:txBody>
      </p:sp>
      <p:pic>
        <p:nvPicPr>
          <p:cNvPr id="5122" name="Picture 2" descr="http://burovoeremeslo.ru/images/ucheb_zavedeni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3" y="560009"/>
            <a:ext cx="1757539" cy="1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88428" y="101998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0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4055" y="294139"/>
            <a:ext cx="2667097" cy="428492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Миссия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колледжа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1320" y="3187441"/>
            <a:ext cx="6500913" cy="6483440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405645" algn="just"/>
            <a:r>
              <a:rPr lang="kk-KZ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Миссия колледжа: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подготовить высокообразованных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конкурентоспосособных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специалистов в  сфере профессионального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образования в строительно-технической отрасли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05645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Стратегической целью колледжа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осуществление основных направлений государственной  политики в сфере модернизации образования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улучш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ения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содержания научной, учебно-методической и воспитательной работ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повы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шение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качеств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знаний в подготовке специалистов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, осуществление перехода к международным стандартам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Оказать содействие 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преподавател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колледжа в совершенствовании профессионального методического  мастерства, в  повышении квалификации, в улучшении научно- исследовательских навыков, в широком применении передового опыта и  методики.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indent="412888" algn="ctr"/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indent="41288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Концептуальные основы развития </a:t>
            </a:r>
          </a:p>
          <a:p>
            <a:pPr indent="412888" algn="ctr"/>
            <a:r>
              <a:rPr lang="kk-KZ" sz="1300" b="1" dirty="0">
                <a:latin typeface="Times New Roman" pitchFamily="18" charset="0"/>
                <a:cs typeface="Times New Roman" pitchFamily="18" charset="0"/>
              </a:rPr>
              <a:t>Каратауского строительно-технического 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колледжа</a:t>
            </a:r>
          </a:p>
          <a:p>
            <a:pPr indent="412888"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12888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Основное направление развития образовательного учреждения – это обновление модели профессиональной подготовки  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технического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профиля, отвечающих современным требованиям, предъявляемым работодателями. Главный акцент в своей деятельности образовательное учреждение, исходя из содержания современного профессионального образования и требований работодателей, делает на повышение уровня профессиональной и личностной компетентности каждого выпускника. Иными словами, образовательный процесс в колледже строится таким образом, чтобы каждый обучающийся стал практико-ориентированным специалистом, обладающим качественным теоретическим образованием, широким техническим кругозором, пониманием производственного процесса в целом, проявляющим инновационную активность.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412888" algn="just"/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обозначенном контексте «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Каратауского строительно-технического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колледж</a:t>
            </a:r>
            <a:r>
              <a:rPr lang="kk-KZ" sz="13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 это образовательное учреждение, в котором созданы условия для модернизации содержания образования путем ориентации его на рыночный спрос, совершенствование системы управления, внедрение инновационных образовательных технологий, усиление взаимодействия с работодателями, проведение мониторинга на рынке образовательных услуг и рынке труда, развитие материально-технической базы.</a:t>
            </a:r>
          </a:p>
        </p:txBody>
      </p:sp>
      <p:pic>
        <p:nvPicPr>
          <p:cNvPr id="6146" name="Picture 2" descr="C:\Documents and Settings\User\Рабочий стол\Каталог 2012 КГТК\5379632_stock-vector-flat-icons-of-graduation-and-objects-for-high-school-and-colle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" y="639451"/>
            <a:ext cx="2030470" cy="22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3975" y="1016559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4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161" y="1220443"/>
            <a:ext cx="6668941" cy="6151200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indent="412888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модернизации </a:t>
            </a:r>
          </a:p>
          <a:p>
            <a:pPr indent="412888" algn="ctr"/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Каратауского строительно - технического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колледжа</a:t>
            </a:r>
          </a:p>
          <a:p>
            <a:pPr indent="412888"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indent="412888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Программа развития колледжа предполагает комплексное развитие образовательного учреждения и ориентирована на инновационную деятельность, внедрение достижений педагогической науки и передового опыта, итогом которого должно стать развитие творческого потенциала педагогов и оптимизация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-образовательного процесса, способствующего подготовке конкурентоспособных специалистов.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Программа развития -  это прежде всего прогноз развития колледжа, предвидение организационно-педагогических и социально-экономических условий на длительный срок. Она представляет собой совокупность плановых действий на основе выделенной генеральной цели и конечных целей развития, закрепленных в стратегической программе развития.</a:t>
            </a:r>
          </a:p>
          <a:p>
            <a:pPr indent="412888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Эффективность разработки комплексно-целевой программы обеспечена следующими показателями:</a:t>
            </a:r>
          </a:p>
          <a:p>
            <a:pPr indent="412888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определение приоритетных направлений;</a:t>
            </a:r>
          </a:p>
          <a:p>
            <a:pPr indent="412888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наличие точных и диагностический заданных целей как конкретно прогнозируемого и ожидаемого результата;</a:t>
            </a:r>
          </a:p>
          <a:p>
            <a:pPr indent="412888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использование в процессе проектирования достижений педагогической науки, передового опыта и инновационной деятельности, увязанной с практикой и конечными результатами развития колледжа;</a:t>
            </a:r>
          </a:p>
          <a:p>
            <a:pPr indent="412888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последовательность в разработке шагов построения комплексной целевой программы развития: локальная цель, методическое и информационное обеспечение, кадровое и материально-техническое обеспечение, психологическое и педагогическое сопровождение;</a:t>
            </a:r>
          </a:p>
          <a:p>
            <a:pPr indent="412888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мотивационное обеспечение деятельности участников образовательного процесса, направленное на реализацию творческого потенциала.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3975" y="10212337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5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021" y="125722"/>
            <a:ext cx="2137529" cy="751657"/>
          </a:xfrm>
          <a:prstGeom prst="rect">
            <a:avLst/>
          </a:prstGeom>
        </p:spPr>
        <p:txBody>
          <a:bodyPr wrap="none" lIns="104309" tIns="52154" rIns="104309" bIns="52154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Сведения об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администрации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8" y="1128203"/>
            <a:ext cx="2778417" cy="21052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383362" y="1304651"/>
            <a:ext cx="3750896" cy="1433380"/>
          </a:xfrm>
          <a:prstGeom prst="rect">
            <a:avLst/>
          </a:prstGeom>
        </p:spPr>
        <p:txBody>
          <a:bodyPr wrap="square" lIns="104309" tIns="52154" rIns="104309" bIns="52154">
            <a:spAutoFit/>
          </a:bodyPr>
          <a:lstStyle/>
          <a:p>
            <a:pPr algn="ctr"/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Маселбеков Докторбек Манатбекович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кандидат технических наук, член-корреспондент Международной академии информатизации, Почетный работник образования РК, обладатель медали «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Ы.Алтынсарина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», директор колледжа.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ользователь\Downloads\P106009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t="20106" r="11111" b="13757"/>
          <a:stretch/>
        </p:blipFill>
        <p:spPr bwMode="auto">
          <a:xfrm>
            <a:off x="565558" y="3325675"/>
            <a:ext cx="2778417" cy="21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34636" y="3869797"/>
            <a:ext cx="3780632" cy="752286"/>
          </a:xfrm>
          <a:prstGeom prst="rect">
            <a:avLst/>
          </a:prstGeom>
        </p:spPr>
        <p:txBody>
          <a:bodyPr lIns="104309" tIns="52154" rIns="104309" bIns="52154">
            <a:spAutoFit/>
          </a:bodyPr>
          <a:lstStyle/>
          <a:p>
            <a:pPr algn="ctr"/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Ильясов Алмас Туребаевич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Заместитель директора по учебно-производственной работе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wnloads\Изображение 157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23334" r="23185"/>
          <a:stretch/>
        </p:blipFill>
        <p:spPr bwMode="auto">
          <a:xfrm>
            <a:off x="575154" y="5502164"/>
            <a:ext cx="2778417" cy="213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34636" y="6124018"/>
            <a:ext cx="3780632" cy="536329"/>
          </a:xfrm>
          <a:prstGeom prst="rect">
            <a:avLst/>
          </a:prstGeom>
        </p:spPr>
        <p:txBody>
          <a:bodyPr lIns="104309" tIns="52154" rIns="104309" bIns="52154">
            <a:spAutoFit/>
          </a:bodyPr>
          <a:lstStyle/>
          <a:p>
            <a:pPr algn="ctr"/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Серикова Сауле Сериковна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Заместитель директора по учебной работе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3975" y="10227188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73B5~1\AppData\Local\Temp\Rar$DI41.824\Шуленбаева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" b="19872"/>
          <a:stretch/>
        </p:blipFill>
        <p:spPr bwMode="auto">
          <a:xfrm>
            <a:off x="1064652" y="7834115"/>
            <a:ext cx="1799422" cy="2159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34470" y="8573487"/>
            <a:ext cx="3780632" cy="751657"/>
          </a:xfrm>
          <a:prstGeom prst="rect">
            <a:avLst/>
          </a:prstGeom>
        </p:spPr>
        <p:txBody>
          <a:bodyPr lIns="104309" tIns="52154" rIns="104309" bIns="52154">
            <a:spAutoFit/>
          </a:bodyPr>
          <a:lstStyle/>
          <a:p>
            <a:pPr algn="ctr"/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Шуленбаева  Алия  Нургалиевна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Заместитель директора по информационным технологиям и методической работе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4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1906" y="1662128"/>
            <a:ext cx="3780632" cy="768898"/>
          </a:xfrm>
          <a:prstGeom prst="rect">
            <a:avLst/>
          </a:prstGeom>
        </p:spPr>
        <p:txBody>
          <a:bodyPr lIns="104309" tIns="52154" rIns="104309" bIns="52154">
            <a:spAutoFit/>
          </a:bodyPr>
          <a:lstStyle/>
          <a:p>
            <a:pPr algn="ctr"/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Ибраимов Гани Амангельдиевич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Заместитель директора по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правовой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воспитательной работе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73B5~1\AppData\Local\Temp\Rar$DI45.824\Уртаев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4"/>
          <a:stretch/>
        </p:blipFill>
        <p:spPr bwMode="auto">
          <a:xfrm>
            <a:off x="684337" y="6745871"/>
            <a:ext cx="2402801" cy="2880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3670" y="7817129"/>
            <a:ext cx="3780632" cy="547690"/>
          </a:xfrm>
          <a:prstGeom prst="rect">
            <a:avLst/>
          </a:prstGeom>
        </p:spPr>
        <p:txBody>
          <a:bodyPr lIns="104309" tIns="52154" rIns="104309" bIns="52154">
            <a:spAutoFit/>
          </a:bodyPr>
          <a:lstStyle/>
          <a:p>
            <a:pPr algn="ctr"/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Уртаева Жумагул  Жолдасбековна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материалы для сайта\20190422_1408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8" t="14535" r="28150" b="12469"/>
          <a:stretch/>
        </p:blipFill>
        <p:spPr bwMode="auto">
          <a:xfrm>
            <a:off x="485148" y="838261"/>
            <a:ext cx="2778417" cy="24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3975" y="10180450"/>
            <a:ext cx="873314" cy="323936"/>
          </a:xfrm>
          <a:prstGeom prst="rect">
            <a:avLst/>
          </a:prstGeom>
          <a:noFill/>
        </p:spPr>
        <p:txBody>
          <a:bodyPr wrap="square" lIns="104309" tIns="52154" rIns="104309" bIns="52154" rtlCol="0">
            <a:spAutoFit/>
          </a:bodyPr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Home\AppData\Local\Microsoft\Windows\Temporary Internet Files\Content.Word\20180426_094209.jpg"/>
          <p:cNvPicPr/>
          <p:nvPr/>
        </p:nvPicPr>
        <p:blipFill>
          <a:blip r:embed="rId4" cstate="print"/>
          <a:srcRect t="13725" b="9804"/>
          <a:stretch>
            <a:fillRect/>
          </a:stretch>
        </p:blipFill>
        <p:spPr bwMode="auto">
          <a:xfrm>
            <a:off x="684337" y="3792066"/>
            <a:ext cx="2402801" cy="2487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371906" y="4443674"/>
            <a:ext cx="3780632" cy="1184199"/>
          </a:xfrm>
          <a:prstGeom prst="rect">
            <a:avLst/>
          </a:prstGeom>
        </p:spPr>
        <p:txBody>
          <a:bodyPr lIns="104309" tIns="52154" rIns="104309" bIns="52154">
            <a:spAutoFit/>
          </a:bodyPr>
          <a:lstStyle/>
          <a:p>
            <a:pPr algn="ctr"/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Кожамбаева Индира Рахметхановна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Заместитель директора по воспитательной работе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54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1908</TotalTime>
  <Words>7066</Words>
  <Application>Microsoft Office PowerPoint</Application>
  <PresentationFormat>Произвольный</PresentationFormat>
  <Paragraphs>1332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Остин</vt:lpstr>
      <vt:lpstr>Справочник-путеводитель студента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«Справочник-путеводитель студента»</dc:title>
  <dc:creator>PPENT</dc:creator>
  <cp:lastModifiedBy>кгтк</cp:lastModifiedBy>
  <cp:revision>53</cp:revision>
  <cp:lastPrinted>2019-10-28T05:21:57Z</cp:lastPrinted>
  <dcterms:created xsi:type="dcterms:W3CDTF">2019-05-22T09:42:27Z</dcterms:created>
  <dcterms:modified xsi:type="dcterms:W3CDTF">2019-10-28T10:50:12Z</dcterms:modified>
</cp:coreProperties>
</file>