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0" r:id="rId24"/>
    <p:sldId id="306"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4" r:id="rId48"/>
    <p:sldId id="305" r:id="rId49"/>
  </p:sldIdLst>
  <p:sldSz cx="7561263" cy="10693400"/>
  <p:notesSz cx="6858000" cy="9945688"/>
  <p:defaultTextStyle>
    <a:defPPr>
      <a:defRPr lang="ru-RU"/>
    </a:defPPr>
    <a:lvl1pPr marL="0" algn="l" defTabSz="1043085" rtl="0" eaLnBrk="1" latinLnBrk="0" hangingPunct="1">
      <a:defRPr sz="2100" kern="1200">
        <a:solidFill>
          <a:schemeClr val="tx1"/>
        </a:solidFill>
        <a:latin typeface="+mn-lt"/>
        <a:ea typeface="+mn-ea"/>
        <a:cs typeface="+mn-cs"/>
      </a:defRPr>
    </a:lvl1pPr>
    <a:lvl2pPr marL="521543" algn="l" defTabSz="1043085" rtl="0" eaLnBrk="1" latinLnBrk="0" hangingPunct="1">
      <a:defRPr sz="2100" kern="1200">
        <a:solidFill>
          <a:schemeClr val="tx1"/>
        </a:solidFill>
        <a:latin typeface="+mn-lt"/>
        <a:ea typeface="+mn-ea"/>
        <a:cs typeface="+mn-cs"/>
      </a:defRPr>
    </a:lvl2pPr>
    <a:lvl3pPr marL="1043085" algn="l" defTabSz="1043085" rtl="0" eaLnBrk="1" latinLnBrk="0" hangingPunct="1">
      <a:defRPr sz="2100" kern="1200">
        <a:solidFill>
          <a:schemeClr val="tx1"/>
        </a:solidFill>
        <a:latin typeface="+mn-lt"/>
        <a:ea typeface="+mn-ea"/>
        <a:cs typeface="+mn-cs"/>
      </a:defRPr>
    </a:lvl3pPr>
    <a:lvl4pPr marL="1564627" algn="l" defTabSz="1043085" rtl="0" eaLnBrk="1" latinLnBrk="0" hangingPunct="1">
      <a:defRPr sz="2100" kern="1200">
        <a:solidFill>
          <a:schemeClr val="tx1"/>
        </a:solidFill>
        <a:latin typeface="+mn-lt"/>
        <a:ea typeface="+mn-ea"/>
        <a:cs typeface="+mn-cs"/>
      </a:defRPr>
    </a:lvl4pPr>
    <a:lvl5pPr marL="2086170" algn="l" defTabSz="1043085" rtl="0" eaLnBrk="1" latinLnBrk="0" hangingPunct="1">
      <a:defRPr sz="2100" kern="1200">
        <a:solidFill>
          <a:schemeClr val="tx1"/>
        </a:solidFill>
        <a:latin typeface="+mn-lt"/>
        <a:ea typeface="+mn-ea"/>
        <a:cs typeface="+mn-cs"/>
      </a:defRPr>
    </a:lvl5pPr>
    <a:lvl6pPr marL="2607713" algn="l" defTabSz="1043085" rtl="0" eaLnBrk="1" latinLnBrk="0" hangingPunct="1">
      <a:defRPr sz="2100" kern="1200">
        <a:solidFill>
          <a:schemeClr val="tx1"/>
        </a:solidFill>
        <a:latin typeface="+mn-lt"/>
        <a:ea typeface="+mn-ea"/>
        <a:cs typeface="+mn-cs"/>
      </a:defRPr>
    </a:lvl6pPr>
    <a:lvl7pPr marL="3129255" algn="l" defTabSz="1043085" rtl="0" eaLnBrk="1" latinLnBrk="0" hangingPunct="1">
      <a:defRPr sz="2100" kern="1200">
        <a:solidFill>
          <a:schemeClr val="tx1"/>
        </a:solidFill>
        <a:latin typeface="+mn-lt"/>
        <a:ea typeface="+mn-ea"/>
        <a:cs typeface="+mn-cs"/>
      </a:defRPr>
    </a:lvl7pPr>
    <a:lvl8pPr marL="3650797" algn="l" defTabSz="1043085" rtl="0" eaLnBrk="1" latinLnBrk="0" hangingPunct="1">
      <a:defRPr sz="2100" kern="1200">
        <a:solidFill>
          <a:schemeClr val="tx1"/>
        </a:solidFill>
        <a:latin typeface="+mn-lt"/>
        <a:ea typeface="+mn-ea"/>
        <a:cs typeface="+mn-cs"/>
      </a:defRPr>
    </a:lvl8pPr>
    <a:lvl9pPr marL="4172340" algn="l" defTabSz="1043085"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53" d="100"/>
          <a:sy n="53" d="100"/>
        </p:scale>
        <p:origin x="-2232" y="-102"/>
      </p:cViewPr>
      <p:guideLst>
        <p:guide orient="horz" pos="3368"/>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71800" cy="497284"/>
          </a:xfrm>
          <a:prstGeom prst="rect">
            <a:avLst/>
          </a:prstGeom>
        </p:spPr>
        <p:txBody>
          <a:bodyPr vert="horz" lIns="92528" tIns="46264" rIns="92528" bIns="46264" rtlCol="0"/>
          <a:lstStyle>
            <a:lvl1pPr algn="l">
              <a:defRPr sz="1200"/>
            </a:lvl1pPr>
          </a:lstStyle>
          <a:p>
            <a:endParaRPr lang="ru-RU"/>
          </a:p>
        </p:txBody>
      </p:sp>
      <p:sp>
        <p:nvSpPr>
          <p:cNvPr id="3" name="Дата 2"/>
          <p:cNvSpPr>
            <a:spLocks noGrp="1"/>
          </p:cNvSpPr>
          <p:nvPr>
            <p:ph type="dt" idx="1"/>
          </p:nvPr>
        </p:nvSpPr>
        <p:spPr>
          <a:xfrm>
            <a:off x="3884613" y="0"/>
            <a:ext cx="2971800" cy="497284"/>
          </a:xfrm>
          <a:prstGeom prst="rect">
            <a:avLst/>
          </a:prstGeom>
        </p:spPr>
        <p:txBody>
          <a:bodyPr vert="horz" lIns="92528" tIns="46264" rIns="92528" bIns="46264" rtlCol="0"/>
          <a:lstStyle>
            <a:lvl1pPr algn="r">
              <a:defRPr sz="1200"/>
            </a:lvl1pPr>
          </a:lstStyle>
          <a:p>
            <a:fld id="{53B1070B-D5B3-40D2-920D-12F214AAB2D2}" type="datetimeFigureOut">
              <a:rPr lang="ru-RU" smtClean="0"/>
              <a:pPr/>
              <a:t>31.10.2019</a:t>
            </a:fld>
            <a:endParaRPr lang="ru-RU"/>
          </a:p>
        </p:txBody>
      </p:sp>
      <p:sp>
        <p:nvSpPr>
          <p:cNvPr id="4" name="Образ слайда 3"/>
          <p:cNvSpPr>
            <a:spLocks noGrp="1" noRot="1" noChangeAspect="1"/>
          </p:cNvSpPr>
          <p:nvPr>
            <p:ph type="sldImg" idx="2"/>
          </p:nvPr>
        </p:nvSpPr>
        <p:spPr>
          <a:xfrm>
            <a:off x="2111375" y="746125"/>
            <a:ext cx="2635250" cy="3730625"/>
          </a:xfrm>
          <a:prstGeom prst="rect">
            <a:avLst/>
          </a:prstGeom>
          <a:noFill/>
          <a:ln w="12700">
            <a:solidFill>
              <a:prstClr val="black"/>
            </a:solidFill>
          </a:ln>
        </p:spPr>
        <p:txBody>
          <a:bodyPr vert="horz" lIns="92528" tIns="46264" rIns="92528" bIns="46264" rtlCol="0" anchor="ctr"/>
          <a:lstStyle/>
          <a:p>
            <a:endParaRPr lang="ru-RU"/>
          </a:p>
        </p:txBody>
      </p:sp>
      <p:sp>
        <p:nvSpPr>
          <p:cNvPr id="5" name="Заметки 4"/>
          <p:cNvSpPr>
            <a:spLocks noGrp="1"/>
          </p:cNvSpPr>
          <p:nvPr>
            <p:ph type="body" sz="quarter" idx="3"/>
          </p:nvPr>
        </p:nvSpPr>
        <p:spPr>
          <a:xfrm>
            <a:off x="685801" y="4724202"/>
            <a:ext cx="5486400" cy="4475560"/>
          </a:xfrm>
          <a:prstGeom prst="rect">
            <a:avLst/>
          </a:prstGeom>
        </p:spPr>
        <p:txBody>
          <a:bodyPr vert="horz" lIns="92528" tIns="46264" rIns="92528" bIns="46264"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446679"/>
            <a:ext cx="2971800" cy="497284"/>
          </a:xfrm>
          <a:prstGeom prst="rect">
            <a:avLst/>
          </a:prstGeom>
        </p:spPr>
        <p:txBody>
          <a:bodyPr vert="horz" lIns="92528" tIns="46264" rIns="92528" bIns="46264"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6679"/>
            <a:ext cx="2971800" cy="497284"/>
          </a:xfrm>
          <a:prstGeom prst="rect">
            <a:avLst/>
          </a:prstGeom>
        </p:spPr>
        <p:txBody>
          <a:bodyPr vert="horz" lIns="92528" tIns="46264" rIns="92528" bIns="46264" rtlCol="0" anchor="b"/>
          <a:lstStyle>
            <a:lvl1pPr algn="r">
              <a:defRPr sz="1200"/>
            </a:lvl1pPr>
          </a:lstStyle>
          <a:p>
            <a:fld id="{F34E1F4D-6828-4B70-9F0F-38BC2A76B1FF}" type="slidenum">
              <a:rPr lang="ru-RU" smtClean="0"/>
              <a:pPr/>
              <a:t>‹#›</a:t>
            </a:fld>
            <a:endParaRPr lang="ru-RU"/>
          </a:p>
        </p:txBody>
      </p:sp>
    </p:spTree>
    <p:extLst>
      <p:ext uri="{BB962C8B-B14F-4D97-AF65-F5344CB8AC3E}">
        <p14:creationId xmlns:p14="http://schemas.microsoft.com/office/powerpoint/2010/main" val="3150083556"/>
      </p:ext>
    </p:extLst>
  </p:cSld>
  <p:clrMap bg1="lt1" tx1="dk1" bg2="lt2" tx2="dk2" accent1="accent1" accent2="accent2" accent3="accent3" accent4="accent4" accent5="accent5" accent6="accent6" hlink="hlink" folHlink="folHlink"/>
  <p:notesStyle>
    <a:lvl1pPr marL="0" algn="l" defTabSz="1043085" rtl="0" eaLnBrk="1" latinLnBrk="0" hangingPunct="1">
      <a:defRPr sz="1400" kern="1200">
        <a:solidFill>
          <a:schemeClr val="tx1"/>
        </a:solidFill>
        <a:latin typeface="+mn-lt"/>
        <a:ea typeface="+mn-ea"/>
        <a:cs typeface="+mn-cs"/>
      </a:defRPr>
    </a:lvl1pPr>
    <a:lvl2pPr marL="521543" algn="l" defTabSz="1043085" rtl="0" eaLnBrk="1" latinLnBrk="0" hangingPunct="1">
      <a:defRPr sz="1400" kern="1200">
        <a:solidFill>
          <a:schemeClr val="tx1"/>
        </a:solidFill>
        <a:latin typeface="+mn-lt"/>
        <a:ea typeface="+mn-ea"/>
        <a:cs typeface="+mn-cs"/>
      </a:defRPr>
    </a:lvl2pPr>
    <a:lvl3pPr marL="1043085" algn="l" defTabSz="1043085" rtl="0" eaLnBrk="1" latinLnBrk="0" hangingPunct="1">
      <a:defRPr sz="1400" kern="1200">
        <a:solidFill>
          <a:schemeClr val="tx1"/>
        </a:solidFill>
        <a:latin typeface="+mn-lt"/>
        <a:ea typeface="+mn-ea"/>
        <a:cs typeface="+mn-cs"/>
      </a:defRPr>
    </a:lvl3pPr>
    <a:lvl4pPr marL="1564627" algn="l" defTabSz="1043085" rtl="0" eaLnBrk="1" latinLnBrk="0" hangingPunct="1">
      <a:defRPr sz="1400" kern="1200">
        <a:solidFill>
          <a:schemeClr val="tx1"/>
        </a:solidFill>
        <a:latin typeface="+mn-lt"/>
        <a:ea typeface="+mn-ea"/>
        <a:cs typeface="+mn-cs"/>
      </a:defRPr>
    </a:lvl4pPr>
    <a:lvl5pPr marL="2086170" algn="l" defTabSz="1043085" rtl="0" eaLnBrk="1" latinLnBrk="0" hangingPunct="1">
      <a:defRPr sz="1400" kern="1200">
        <a:solidFill>
          <a:schemeClr val="tx1"/>
        </a:solidFill>
        <a:latin typeface="+mn-lt"/>
        <a:ea typeface="+mn-ea"/>
        <a:cs typeface="+mn-cs"/>
      </a:defRPr>
    </a:lvl5pPr>
    <a:lvl6pPr marL="2607713" algn="l" defTabSz="1043085" rtl="0" eaLnBrk="1" latinLnBrk="0" hangingPunct="1">
      <a:defRPr sz="1400" kern="1200">
        <a:solidFill>
          <a:schemeClr val="tx1"/>
        </a:solidFill>
        <a:latin typeface="+mn-lt"/>
        <a:ea typeface="+mn-ea"/>
        <a:cs typeface="+mn-cs"/>
      </a:defRPr>
    </a:lvl6pPr>
    <a:lvl7pPr marL="3129255" algn="l" defTabSz="1043085" rtl="0" eaLnBrk="1" latinLnBrk="0" hangingPunct="1">
      <a:defRPr sz="1400" kern="1200">
        <a:solidFill>
          <a:schemeClr val="tx1"/>
        </a:solidFill>
        <a:latin typeface="+mn-lt"/>
        <a:ea typeface="+mn-ea"/>
        <a:cs typeface="+mn-cs"/>
      </a:defRPr>
    </a:lvl7pPr>
    <a:lvl8pPr marL="3650797" algn="l" defTabSz="1043085" rtl="0" eaLnBrk="1" latinLnBrk="0" hangingPunct="1">
      <a:defRPr sz="1400" kern="1200">
        <a:solidFill>
          <a:schemeClr val="tx1"/>
        </a:solidFill>
        <a:latin typeface="+mn-lt"/>
        <a:ea typeface="+mn-ea"/>
        <a:cs typeface="+mn-cs"/>
      </a:defRPr>
    </a:lvl8pPr>
    <a:lvl9pPr marL="4172340" algn="l" defTabSz="1043085"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1375" y="746125"/>
            <a:ext cx="2635250" cy="3730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2B8E8AF-9732-47FE-94D5-172C1C48C9A3}" type="slidenum">
              <a:rPr lang="ru-RU" smtClean="0"/>
              <a:pPr/>
              <a:t>26</a:t>
            </a:fld>
            <a:endParaRPr lang="ru-RU"/>
          </a:p>
        </p:txBody>
      </p:sp>
    </p:spTree>
    <p:extLst>
      <p:ext uri="{BB962C8B-B14F-4D97-AF65-F5344CB8AC3E}">
        <p14:creationId xmlns:p14="http://schemas.microsoft.com/office/powerpoint/2010/main" val="3214520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16213" y="0"/>
            <a:ext cx="8213142" cy="106934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3771738" y="-33540"/>
            <a:ext cx="3042297" cy="977942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309" tIns="52154" rIns="104309" bIns="52154" rtlCol="0" anchor="ctr"/>
          <a:lstStyle/>
          <a:p>
            <a:pPr algn="ctr"/>
            <a:endParaRPr lang="en-US"/>
          </a:p>
        </p:txBody>
      </p:sp>
      <p:sp>
        <p:nvSpPr>
          <p:cNvPr id="47" name="Rectangle 46"/>
          <p:cNvSpPr/>
          <p:nvPr/>
        </p:nvSpPr>
        <p:spPr>
          <a:xfrm>
            <a:off x="3844383" y="-33540"/>
            <a:ext cx="2898484" cy="36063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4309" tIns="52154" rIns="104309" bIns="52154" rtlCol="0" anchor="ctr"/>
          <a:lstStyle/>
          <a:p>
            <a:pPr algn="ctr"/>
            <a:endParaRPr lang="en-US"/>
          </a:p>
        </p:txBody>
      </p:sp>
      <p:sp>
        <p:nvSpPr>
          <p:cNvPr id="2" name="Title 1"/>
          <p:cNvSpPr>
            <a:spLocks noGrp="1"/>
          </p:cNvSpPr>
          <p:nvPr>
            <p:ph type="ctrTitle"/>
          </p:nvPr>
        </p:nvSpPr>
        <p:spPr>
          <a:xfrm>
            <a:off x="3914066" y="4223216"/>
            <a:ext cx="2739845" cy="2654109"/>
          </a:xfrm>
        </p:spPr>
        <p:txBody>
          <a:bodyPr>
            <a:normAutofit/>
          </a:bodyPr>
          <a:lstStyle>
            <a:lvl1pPr>
              <a:defRPr sz="4100"/>
            </a:lvl1pPr>
          </a:lstStyle>
          <a:p>
            <a:r>
              <a:rPr lang="ru-RU" smtClean="0"/>
              <a:t>Образец заголовка</a:t>
            </a:r>
            <a:endParaRPr lang="en-US" dirty="0"/>
          </a:p>
        </p:txBody>
      </p:sp>
      <p:sp>
        <p:nvSpPr>
          <p:cNvPr id="3" name="Subtitle 2"/>
          <p:cNvSpPr>
            <a:spLocks noGrp="1"/>
          </p:cNvSpPr>
          <p:nvPr>
            <p:ph type="subTitle" idx="1"/>
          </p:nvPr>
        </p:nvSpPr>
        <p:spPr>
          <a:xfrm>
            <a:off x="3914066" y="6893612"/>
            <a:ext cx="2736908" cy="1965648"/>
          </a:xfrm>
        </p:spPr>
        <p:txBody>
          <a:bodyPr>
            <a:normAutofit/>
          </a:bodyPr>
          <a:lstStyle>
            <a:lvl1pPr marL="0" indent="0" algn="l">
              <a:buNone/>
              <a:defRPr sz="2100">
                <a:solidFill>
                  <a:srgbClr val="424242"/>
                </a:solidFill>
              </a:defRPr>
            </a:lvl1pPr>
            <a:lvl2pPr marL="521543" indent="0" algn="ctr">
              <a:buNone/>
              <a:defRPr>
                <a:solidFill>
                  <a:schemeClr val="tx1">
                    <a:tint val="75000"/>
                  </a:schemeClr>
                </a:solidFill>
              </a:defRPr>
            </a:lvl2pPr>
            <a:lvl3pPr marL="1043085" indent="0" algn="ctr">
              <a:buNone/>
              <a:defRPr>
                <a:solidFill>
                  <a:schemeClr val="tx1">
                    <a:tint val="75000"/>
                  </a:schemeClr>
                </a:solidFill>
              </a:defRPr>
            </a:lvl3pPr>
            <a:lvl4pPr marL="1564627" indent="0" algn="ctr">
              <a:buNone/>
              <a:defRPr>
                <a:solidFill>
                  <a:schemeClr val="tx1">
                    <a:tint val="75000"/>
                  </a:schemeClr>
                </a:solidFill>
              </a:defRPr>
            </a:lvl4pPr>
            <a:lvl5pPr marL="2086170" indent="0" algn="ctr">
              <a:buNone/>
              <a:defRPr>
                <a:solidFill>
                  <a:schemeClr val="tx1">
                    <a:tint val="75000"/>
                  </a:schemeClr>
                </a:solidFill>
              </a:defRPr>
            </a:lvl5pPr>
            <a:lvl6pPr marL="2607713" indent="0" algn="ctr">
              <a:buNone/>
              <a:defRPr>
                <a:solidFill>
                  <a:schemeClr val="tx1">
                    <a:tint val="75000"/>
                  </a:schemeClr>
                </a:solidFill>
              </a:defRPr>
            </a:lvl6pPr>
            <a:lvl7pPr marL="3129255" indent="0" algn="ctr">
              <a:buNone/>
              <a:defRPr>
                <a:solidFill>
                  <a:schemeClr val="tx1">
                    <a:tint val="75000"/>
                  </a:schemeClr>
                </a:solidFill>
              </a:defRPr>
            </a:lvl7pPr>
            <a:lvl8pPr marL="3650797" indent="0" algn="ctr">
              <a:buNone/>
              <a:defRPr>
                <a:solidFill>
                  <a:schemeClr val="tx1">
                    <a:tint val="75000"/>
                  </a:schemeClr>
                </a:solidFill>
              </a:defRPr>
            </a:lvl8pPr>
            <a:lvl9pPr marL="417234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3918515" y="2365128"/>
            <a:ext cx="1764295" cy="1170974"/>
          </a:xfrm>
        </p:spPr>
        <p:txBody>
          <a:bodyPr anchor="b"/>
          <a:lstStyle>
            <a:lvl1pPr algn="l">
              <a:defRPr sz="2700"/>
            </a:lvl1pPr>
          </a:lstStyle>
          <a:p>
            <a:fld id="{C00AAC28-7AF9-4518-A764-DD6FD3172100}" type="datetimeFigureOut">
              <a:rPr lang="ru-RU" smtClean="0"/>
              <a:pPr/>
              <a:t>31.10.2019</a:t>
            </a:fld>
            <a:endParaRPr lang="ru-RU"/>
          </a:p>
        </p:txBody>
      </p:sp>
      <p:sp>
        <p:nvSpPr>
          <p:cNvPr id="50" name="Rectangle 49"/>
          <p:cNvSpPr/>
          <p:nvPr/>
        </p:nvSpPr>
        <p:spPr>
          <a:xfrm>
            <a:off x="3845866" y="9493214"/>
            <a:ext cx="2898484" cy="1274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4309" tIns="52154" rIns="104309" bIns="52154" rtlCol="0" anchor="ctr"/>
          <a:lstStyle/>
          <a:p>
            <a:pPr algn="ctr"/>
            <a:endParaRPr lang="en-US"/>
          </a:p>
        </p:txBody>
      </p:sp>
      <p:sp>
        <p:nvSpPr>
          <p:cNvPr id="5" name="Footer Placeholder 4"/>
          <p:cNvSpPr>
            <a:spLocks noGrp="1"/>
          </p:cNvSpPr>
          <p:nvPr>
            <p:ph type="ftr" sz="quarter" idx="11"/>
          </p:nvPr>
        </p:nvSpPr>
        <p:spPr>
          <a:xfrm>
            <a:off x="4385534" y="8918911"/>
            <a:ext cx="2341471" cy="5693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3844383" y="8918911"/>
            <a:ext cx="532254" cy="569325"/>
          </a:xfrm>
        </p:spPr>
        <p:txBody>
          <a:bodyPr/>
          <a:lstStyle>
            <a:lvl1pPr>
              <a:defRPr>
                <a:solidFill>
                  <a:schemeClr val="accent1"/>
                </a:solidFill>
              </a:defRPr>
            </a:lvl1pPr>
          </a:lstStyle>
          <a:p>
            <a:fld id="{FD16E19C-B297-44D0-9061-954AA44BD9CF}" type="slidenum">
              <a:rPr lang="ru-RU" smtClean="0"/>
              <a:pPr/>
              <a:t>‹#›</a:t>
            </a:fld>
            <a:endParaRPr lang="ru-RU"/>
          </a:p>
        </p:txBody>
      </p:sp>
      <p:sp>
        <p:nvSpPr>
          <p:cNvPr id="89" name="Rectangle 88"/>
          <p:cNvSpPr/>
          <p:nvPr/>
        </p:nvSpPr>
        <p:spPr>
          <a:xfrm>
            <a:off x="3845866" y="9493214"/>
            <a:ext cx="2898484" cy="1274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4309" tIns="52154" rIns="104309" bIns="52154"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00AAC28-7AF9-4518-A764-DD6FD3172100}" type="datetimeFigureOut">
              <a:rPr lang="ru-RU" smtClean="0"/>
              <a:pPr/>
              <a:t>31.10.2019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D16E19C-B297-44D0-9061-954AA44BD9C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81917" y="1606266"/>
            <a:ext cx="1227509" cy="7453796"/>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870981" y="1606266"/>
            <a:ext cx="4484914" cy="745379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00AAC28-7AF9-4518-A764-DD6FD3172100}" type="datetimeFigureOut">
              <a:rPr lang="ru-RU" smtClean="0"/>
              <a:pPr/>
              <a:t>31.10.2019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D16E19C-B297-44D0-9061-954AA44BD9C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00AAC28-7AF9-4518-A764-DD6FD3172100}" type="datetimeFigureOut">
              <a:rPr lang="ru-RU" smtClean="0"/>
              <a:pPr/>
              <a:t>31.10.2019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D16E19C-B297-44D0-9061-954AA44BD9C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40788" y="4523146"/>
            <a:ext cx="5488587" cy="2123827"/>
          </a:xfrm>
        </p:spPr>
        <p:txBody>
          <a:bodyPr anchor="b"/>
          <a:lstStyle>
            <a:lvl1pPr algn="l">
              <a:defRPr sz="46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040786" y="6653673"/>
            <a:ext cx="5488586" cy="2370718"/>
          </a:xfrm>
        </p:spPr>
        <p:txBody>
          <a:bodyPr anchor="t"/>
          <a:lstStyle>
            <a:lvl1pPr marL="0" indent="0">
              <a:buNone/>
              <a:defRPr sz="2300">
                <a:solidFill>
                  <a:schemeClr val="tx1">
                    <a:tint val="75000"/>
                  </a:schemeClr>
                </a:solidFill>
              </a:defRPr>
            </a:lvl1pPr>
            <a:lvl2pPr marL="521543" indent="0">
              <a:buNone/>
              <a:defRPr sz="2100">
                <a:solidFill>
                  <a:schemeClr val="tx1">
                    <a:tint val="75000"/>
                  </a:schemeClr>
                </a:solidFill>
              </a:defRPr>
            </a:lvl2pPr>
            <a:lvl3pPr marL="1043085" indent="0">
              <a:buNone/>
              <a:defRPr sz="1900">
                <a:solidFill>
                  <a:schemeClr val="tx1">
                    <a:tint val="75000"/>
                  </a:schemeClr>
                </a:solidFill>
              </a:defRPr>
            </a:lvl3pPr>
            <a:lvl4pPr marL="1564627" indent="0">
              <a:buNone/>
              <a:defRPr sz="1600">
                <a:solidFill>
                  <a:schemeClr val="tx1">
                    <a:tint val="75000"/>
                  </a:schemeClr>
                </a:solidFill>
              </a:defRPr>
            </a:lvl4pPr>
            <a:lvl5pPr marL="2086170" indent="0">
              <a:buNone/>
              <a:defRPr sz="1600">
                <a:solidFill>
                  <a:schemeClr val="tx1">
                    <a:tint val="75000"/>
                  </a:schemeClr>
                </a:solidFill>
              </a:defRPr>
            </a:lvl5pPr>
            <a:lvl6pPr marL="2607713" indent="0">
              <a:buNone/>
              <a:defRPr sz="1600">
                <a:solidFill>
                  <a:schemeClr val="tx1">
                    <a:tint val="75000"/>
                  </a:schemeClr>
                </a:solidFill>
              </a:defRPr>
            </a:lvl6pPr>
            <a:lvl7pPr marL="3129255" indent="0">
              <a:buNone/>
              <a:defRPr sz="1600">
                <a:solidFill>
                  <a:schemeClr val="tx1">
                    <a:tint val="75000"/>
                  </a:schemeClr>
                </a:solidFill>
              </a:defRPr>
            </a:lvl7pPr>
            <a:lvl8pPr marL="3650797" indent="0">
              <a:buNone/>
              <a:defRPr sz="1600">
                <a:solidFill>
                  <a:schemeClr val="tx1">
                    <a:tint val="75000"/>
                  </a:schemeClr>
                </a:solidFill>
              </a:defRPr>
            </a:lvl8pPr>
            <a:lvl9pPr marL="417234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00AAC28-7AF9-4518-A764-DD6FD3172100}" type="datetimeFigureOut">
              <a:rPr lang="ru-RU" smtClean="0"/>
              <a:pPr/>
              <a:t>31.10.2019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D16E19C-B297-44D0-9061-954AA44BD9C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C00AAC28-7AF9-4518-A764-DD6FD3172100}" type="datetimeFigureOut">
              <a:rPr lang="ru-RU" smtClean="0"/>
              <a:pPr/>
              <a:t>31.10.2019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D16E19C-B297-44D0-9061-954AA44BD9CF}" type="slidenum">
              <a:rPr lang="ru-RU" smtClean="0"/>
              <a:pPr/>
              <a:t>‹#›</a:t>
            </a:fld>
            <a:endParaRPr lang="ru-RU"/>
          </a:p>
        </p:txBody>
      </p:sp>
      <p:sp>
        <p:nvSpPr>
          <p:cNvPr id="9" name="Content Placeholder 8"/>
          <p:cNvSpPr>
            <a:spLocks noGrp="1"/>
          </p:cNvSpPr>
          <p:nvPr>
            <p:ph sz="quarter" idx="13"/>
          </p:nvPr>
        </p:nvSpPr>
        <p:spPr>
          <a:xfrm>
            <a:off x="861984" y="3607240"/>
            <a:ext cx="2827912" cy="544650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3841122" y="3607239"/>
            <a:ext cx="2827912" cy="544650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167688" y="3611259"/>
            <a:ext cx="2527986" cy="997555"/>
          </a:xfrm>
        </p:spPr>
        <p:txBody>
          <a:bodyPr anchor="b"/>
          <a:lstStyle>
            <a:lvl1pPr marL="0" indent="0">
              <a:buNone/>
              <a:defRPr sz="2700" b="1">
                <a:solidFill>
                  <a:schemeClr val="accent1"/>
                </a:solidFill>
              </a:defRPr>
            </a:lvl1pPr>
            <a:lvl2pPr marL="521543" indent="0">
              <a:buNone/>
              <a:defRPr sz="2300" b="1"/>
            </a:lvl2pPr>
            <a:lvl3pPr marL="1043085" indent="0">
              <a:buNone/>
              <a:defRPr sz="2100" b="1"/>
            </a:lvl3pPr>
            <a:lvl4pPr marL="1564627" indent="0">
              <a:buNone/>
              <a:defRPr sz="1900" b="1"/>
            </a:lvl4pPr>
            <a:lvl5pPr marL="2086170" indent="0">
              <a:buNone/>
              <a:defRPr sz="1900" b="1"/>
            </a:lvl5pPr>
            <a:lvl6pPr marL="2607713" indent="0">
              <a:buNone/>
              <a:defRPr sz="1900" b="1"/>
            </a:lvl6pPr>
            <a:lvl7pPr marL="3129255" indent="0">
              <a:buNone/>
              <a:defRPr sz="1900" b="1"/>
            </a:lvl7pPr>
            <a:lvl8pPr marL="3650797" indent="0">
              <a:buNone/>
              <a:defRPr sz="1900" b="1"/>
            </a:lvl8pPr>
            <a:lvl9pPr marL="4172340" indent="0">
              <a:buNone/>
              <a:defRPr sz="1900" b="1"/>
            </a:lvl9pPr>
          </a:lstStyle>
          <a:p>
            <a:pPr lvl="0"/>
            <a:r>
              <a:rPr lang="ru-RU" smtClean="0"/>
              <a:t>Образец текста</a:t>
            </a:r>
          </a:p>
        </p:txBody>
      </p:sp>
      <p:sp>
        <p:nvSpPr>
          <p:cNvPr id="4" name="Content Placeholder 3"/>
          <p:cNvSpPr>
            <a:spLocks noGrp="1"/>
          </p:cNvSpPr>
          <p:nvPr>
            <p:ph sz="half" idx="2"/>
          </p:nvPr>
        </p:nvSpPr>
        <p:spPr>
          <a:xfrm>
            <a:off x="861410" y="4638321"/>
            <a:ext cx="2827912" cy="4421742"/>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144337" y="3611260"/>
            <a:ext cx="2526803" cy="997555"/>
          </a:xfrm>
        </p:spPr>
        <p:txBody>
          <a:bodyPr anchor="b"/>
          <a:lstStyle>
            <a:lvl1pPr marL="0" indent="0">
              <a:buNone/>
              <a:defRPr sz="2700" b="1">
                <a:solidFill>
                  <a:schemeClr val="accent1"/>
                </a:solidFill>
              </a:defRPr>
            </a:lvl1pPr>
            <a:lvl2pPr marL="521543" indent="0">
              <a:buNone/>
              <a:defRPr sz="2300" b="1"/>
            </a:lvl2pPr>
            <a:lvl3pPr marL="1043085" indent="0">
              <a:buNone/>
              <a:defRPr sz="2100" b="1"/>
            </a:lvl3pPr>
            <a:lvl4pPr marL="1564627" indent="0">
              <a:buNone/>
              <a:defRPr sz="1900" b="1"/>
            </a:lvl4pPr>
            <a:lvl5pPr marL="2086170" indent="0">
              <a:buNone/>
              <a:defRPr sz="1900" b="1"/>
            </a:lvl5pPr>
            <a:lvl6pPr marL="2607713" indent="0">
              <a:buNone/>
              <a:defRPr sz="1900" b="1"/>
            </a:lvl6pPr>
            <a:lvl7pPr marL="3129255" indent="0">
              <a:buNone/>
              <a:defRPr sz="1900" b="1"/>
            </a:lvl7pPr>
            <a:lvl8pPr marL="3650797" indent="0">
              <a:buNone/>
              <a:defRPr sz="1900" b="1"/>
            </a:lvl8pPr>
            <a:lvl9pPr marL="4172340" indent="0">
              <a:buNone/>
              <a:defRPr sz="1900" b="1"/>
            </a:lvl9pPr>
          </a:lstStyle>
          <a:p>
            <a:pPr lvl="0"/>
            <a:r>
              <a:rPr lang="ru-RU" smtClean="0"/>
              <a:t>Образец текста</a:t>
            </a:r>
          </a:p>
        </p:txBody>
      </p:sp>
      <p:sp>
        <p:nvSpPr>
          <p:cNvPr id="6" name="Content Placeholder 5"/>
          <p:cNvSpPr>
            <a:spLocks noGrp="1"/>
          </p:cNvSpPr>
          <p:nvPr>
            <p:ph sz="quarter" idx="4"/>
          </p:nvPr>
        </p:nvSpPr>
        <p:spPr>
          <a:xfrm>
            <a:off x="3841122" y="4638321"/>
            <a:ext cx="2827912" cy="4421742"/>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00AAC28-7AF9-4518-A764-DD6FD3172100}" type="datetimeFigureOut">
              <a:rPr lang="ru-RU" smtClean="0"/>
              <a:pPr/>
              <a:t>31.10.2019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D16E19C-B297-44D0-9061-954AA44BD9C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C00AAC28-7AF9-4518-A764-DD6FD3172100}" type="datetimeFigureOut">
              <a:rPr lang="ru-RU" smtClean="0"/>
              <a:pPr/>
              <a:t>31.10.2019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D16E19C-B297-44D0-9061-954AA44BD9C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0AAC28-7AF9-4518-A764-DD6FD3172100}" type="datetimeFigureOut">
              <a:rPr lang="ru-RU" smtClean="0"/>
              <a:pPr/>
              <a:t>31.10.2019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D16E19C-B297-44D0-9061-954AA44BD9C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16213" y="0"/>
            <a:ext cx="8213142" cy="106934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3771738" y="-33540"/>
            <a:ext cx="3042297" cy="977942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309" tIns="52154" rIns="104309" bIns="52154" rtlCol="0" anchor="ctr"/>
          <a:lstStyle/>
          <a:p>
            <a:pPr algn="ctr"/>
            <a:endParaRPr lang="en-US"/>
          </a:p>
        </p:txBody>
      </p:sp>
      <p:sp>
        <p:nvSpPr>
          <p:cNvPr id="57" name="Rectangle 56"/>
          <p:cNvSpPr/>
          <p:nvPr/>
        </p:nvSpPr>
        <p:spPr>
          <a:xfrm>
            <a:off x="3844383" y="-33538"/>
            <a:ext cx="2898484" cy="97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4309" tIns="52154" rIns="104309" bIns="52154" rtlCol="0" anchor="ctr"/>
          <a:lstStyle/>
          <a:p>
            <a:pPr algn="ctr"/>
            <a:endParaRPr lang="en-US"/>
          </a:p>
        </p:txBody>
      </p:sp>
      <p:sp>
        <p:nvSpPr>
          <p:cNvPr id="5" name="Date Placeholder 4"/>
          <p:cNvSpPr>
            <a:spLocks noGrp="1"/>
          </p:cNvSpPr>
          <p:nvPr>
            <p:ph type="dt" sz="half" idx="10"/>
          </p:nvPr>
        </p:nvSpPr>
        <p:spPr/>
        <p:txBody>
          <a:bodyPr/>
          <a:lstStyle/>
          <a:p>
            <a:fld id="{C00AAC28-7AF9-4518-A764-DD6FD3172100}" type="datetimeFigureOut">
              <a:rPr lang="ru-RU" smtClean="0"/>
              <a:pPr/>
              <a:t>31.10.2019</a:t>
            </a:fld>
            <a:endParaRPr lang="ru-RU"/>
          </a:p>
        </p:txBody>
      </p:sp>
      <p:sp>
        <p:nvSpPr>
          <p:cNvPr id="7" name="Slide Number Placeholder 6"/>
          <p:cNvSpPr>
            <a:spLocks noGrp="1"/>
          </p:cNvSpPr>
          <p:nvPr>
            <p:ph type="sldNum" sz="quarter" idx="12"/>
          </p:nvPr>
        </p:nvSpPr>
        <p:spPr/>
        <p:txBody>
          <a:bodyPr/>
          <a:lstStyle/>
          <a:p>
            <a:fld id="{FD16E19C-B297-44D0-9061-954AA44BD9CF}" type="slidenum">
              <a:rPr lang="ru-RU" smtClean="0"/>
              <a:pPr/>
              <a:t>‹#›</a:t>
            </a:fld>
            <a:endParaRPr lang="ru-RU"/>
          </a:p>
        </p:txBody>
      </p:sp>
      <p:sp>
        <p:nvSpPr>
          <p:cNvPr id="58" name="Rectangle 57"/>
          <p:cNvSpPr/>
          <p:nvPr/>
        </p:nvSpPr>
        <p:spPr>
          <a:xfrm>
            <a:off x="748828" y="938493"/>
            <a:ext cx="2945665" cy="880739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4309" tIns="52154" rIns="104309" bIns="52154" rtlCol="0" anchor="ctr"/>
          <a:lstStyle/>
          <a:p>
            <a:pPr algn="ctr"/>
            <a:endParaRPr lang="en-US"/>
          </a:p>
        </p:txBody>
      </p:sp>
      <p:sp>
        <p:nvSpPr>
          <p:cNvPr id="3" name="Content Placeholder 2"/>
          <p:cNvSpPr>
            <a:spLocks noGrp="1"/>
          </p:cNvSpPr>
          <p:nvPr>
            <p:ph idx="1"/>
          </p:nvPr>
        </p:nvSpPr>
        <p:spPr>
          <a:xfrm>
            <a:off x="947553" y="1335548"/>
            <a:ext cx="2555515" cy="8031330"/>
          </a:xfrm>
        </p:spPr>
        <p:txBody>
          <a:bodyPr/>
          <a:lstStyle>
            <a:lvl1pPr>
              <a:defRPr sz="2700"/>
            </a:lvl1pPr>
            <a:lvl2pPr>
              <a:defRPr sz="2500"/>
            </a:lvl2pPr>
            <a:lvl3pPr>
              <a:defRPr sz="2300"/>
            </a:lvl3pPr>
            <a:lvl4pPr>
              <a:defRPr sz="2100"/>
            </a:lvl4pPr>
            <a:lvl5pPr>
              <a:defRPr sz="1900"/>
            </a:lvl5pPr>
            <a:lvl6pPr>
              <a:defRPr sz="2300"/>
            </a:lvl6pPr>
            <a:lvl7pPr>
              <a:defRPr sz="2300"/>
            </a:lvl7pPr>
            <a:lvl8pPr>
              <a:defRPr sz="2300"/>
            </a:lvl8pPr>
            <a:lvl9pPr>
              <a:defRPr sz="2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3845866" y="9493214"/>
            <a:ext cx="2898484" cy="1274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4309" tIns="52154" rIns="104309" bIns="52154" rtlCol="0" anchor="ctr"/>
          <a:lstStyle/>
          <a:p>
            <a:pPr algn="ctr"/>
            <a:endParaRPr lang="en-US"/>
          </a:p>
        </p:txBody>
      </p:sp>
      <p:sp>
        <p:nvSpPr>
          <p:cNvPr id="6" name="Footer Placeholder 5"/>
          <p:cNvSpPr>
            <a:spLocks noGrp="1"/>
          </p:cNvSpPr>
          <p:nvPr>
            <p:ph type="ftr" sz="quarter" idx="11"/>
          </p:nvPr>
        </p:nvSpPr>
        <p:spPr>
          <a:xfrm>
            <a:off x="3838060" y="8926503"/>
            <a:ext cx="2888945" cy="569325"/>
          </a:xfrm>
        </p:spPr>
        <p:txBody>
          <a:bodyPr>
            <a:normAutofit/>
          </a:bodyPr>
          <a:lstStyle/>
          <a:p>
            <a:endParaRPr lang="ru-RU"/>
          </a:p>
        </p:txBody>
      </p:sp>
      <p:sp>
        <p:nvSpPr>
          <p:cNvPr id="2" name="Title 1"/>
          <p:cNvSpPr>
            <a:spLocks noGrp="1"/>
          </p:cNvSpPr>
          <p:nvPr>
            <p:ph type="title"/>
          </p:nvPr>
        </p:nvSpPr>
        <p:spPr>
          <a:xfrm>
            <a:off x="3919416" y="4143631"/>
            <a:ext cx="2732583" cy="2281435"/>
          </a:xfrm>
        </p:spPr>
        <p:txBody>
          <a:bodyPr anchor="b">
            <a:normAutofit/>
          </a:bodyPr>
          <a:lstStyle>
            <a:lvl1pPr algn="l">
              <a:defRPr sz="3300" b="0"/>
            </a:lvl1pPr>
          </a:lstStyle>
          <a:p>
            <a:r>
              <a:rPr lang="ru-RU" smtClean="0"/>
              <a:t>Образец заголовка</a:t>
            </a:r>
            <a:endParaRPr lang="en-US"/>
          </a:p>
        </p:txBody>
      </p:sp>
      <p:sp>
        <p:nvSpPr>
          <p:cNvPr id="4" name="Text Placeholder 3"/>
          <p:cNvSpPr>
            <a:spLocks noGrp="1"/>
          </p:cNvSpPr>
          <p:nvPr>
            <p:ph type="body" sz="half" idx="2"/>
          </p:nvPr>
        </p:nvSpPr>
        <p:spPr>
          <a:xfrm>
            <a:off x="3916734" y="6450646"/>
            <a:ext cx="2727797" cy="2366806"/>
          </a:xfrm>
        </p:spPr>
        <p:txBody>
          <a:bodyPr>
            <a:normAutofit/>
          </a:bodyPr>
          <a:lstStyle>
            <a:lvl1pPr marL="0" indent="0">
              <a:buNone/>
              <a:defRPr sz="1900">
                <a:solidFill>
                  <a:srgbClr val="424242"/>
                </a:solidFill>
              </a:defRPr>
            </a:lvl1pPr>
            <a:lvl2pPr marL="521543" indent="0">
              <a:buNone/>
              <a:defRPr sz="1400"/>
            </a:lvl2pPr>
            <a:lvl3pPr marL="1043085" indent="0">
              <a:buNone/>
              <a:defRPr sz="1100"/>
            </a:lvl3pPr>
            <a:lvl4pPr marL="1564627" indent="0">
              <a:buNone/>
              <a:defRPr sz="1000"/>
            </a:lvl4pPr>
            <a:lvl5pPr marL="2086170" indent="0">
              <a:buNone/>
              <a:defRPr sz="1000"/>
            </a:lvl5pPr>
            <a:lvl6pPr marL="2607713" indent="0">
              <a:buNone/>
              <a:defRPr sz="1000"/>
            </a:lvl6pPr>
            <a:lvl7pPr marL="3129255" indent="0">
              <a:buNone/>
              <a:defRPr sz="1000"/>
            </a:lvl7pPr>
            <a:lvl8pPr marL="3650797" indent="0">
              <a:buNone/>
              <a:defRPr sz="1000"/>
            </a:lvl8pPr>
            <a:lvl9pPr marL="4172340" indent="0">
              <a:buNone/>
              <a:defRPr sz="10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16213" y="0"/>
            <a:ext cx="8213142" cy="106934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3771738" y="-33540"/>
            <a:ext cx="3042297" cy="977942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309" tIns="52154" rIns="104309" bIns="52154" rtlCol="0" anchor="ctr"/>
          <a:lstStyle/>
          <a:p>
            <a:pPr algn="ctr"/>
            <a:endParaRPr lang="en-US"/>
          </a:p>
        </p:txBody>
      </p:sp>
      <p:sp>
        <p:nvSpPr>
          <p:cNvPr id="101" name="Rectangle 100"/>
          <p:cNvSpPr/>
          <p:nvPr/>
        </p:nvSpPr>
        <p:spPr>
          <a:xfrm>
            <a:off x="3844383" y="-33538"/>
            <a:ext cx="2898484" cy="97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4309" tIns="52154" rIns="104309" bIns="52154" rtlCol="0" anchor="ctr"/>
          <a:lstStyle/>
          <a:p>
            <a:pPr algn="ctr"/>
            <a:endParaRPr lang="en-US"/>
          </a:p>
        </p:txBody>
      </p:sp>
      <p:sp>
        <p:nvSpPr>
          <p:cNvPr id="102" name="Rectangle 101"/>
          <p:cNvSpPr/>
          <p:nvPr/>
        </p:nvSpPr>
        <p:spPr>
          <a:xfrm>
            <a:off x="748828" y="938493"/>
            <a:ext cx="2945665" cy="8807390"/>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309" tIns="52154" rIns="104309" bIns="52154" rtlCol="0" anchor="ctr"/>
          <a:lstStyle/>
          <a:p>
            <a:pPr algn="ctr"/>
            <a:endParaRPr lang="en-US"/>
          </a:p>
        </p:txBody>
      </p:sp>
      <p:sp>
        <p:nvSpPr>
          <p:cNvPr id="105" name="Rectangle 104"/>
          <p:cNvSpPr/>
          <p:nvPr/>
        </p:nvSpPr>
        <p:spPr>
          <a:xfrm>
            <a:off x="3845866" y="9493214"/>
            <a:ext cx="2898484" cy="1274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4309" tIns="52154" rIns="104309" bIns="52154" rtlCol="0" anchor="ctr"/>
          <a:lstStyle/>
          <a:p>
            <a:pPr algn="ctr"/>
            <a:endParaRPr lang="en-US"/>
          </a:p>
        </p:txBody>
      </p:sp>
      <p:sp>
        <p:nvSpPr>
          <p:cNvPr id="2" name="Title 1"/>
          <p:cNvSpPr>
            <a:spLocks noGrp="1"/>
          </p:cNvSpPr>
          <p:nvPr>
            <p:ph type="title"/>
          </p:nvPr>
        </p:nvSpPr>
        <p:spPr>
          <a:xfrm>
            <a:off x="3914941" y="4149039"/>
            <a:ext cx="2729616" cy="2281259"/>
          </a:xfrm>
        </p:spPr>
        <p:txBody>
          <a:bodyPr anchor="b">
            <a:normAutofit/>
          </a:bodyPr>
          <a:lstStyle>
            <a:lvl1pPr algn="l">
              <a:defRPr sz="3300" b="0"/>
            </a:lvl1pPr>
          </a:lstStyle>
          <a:p>
            <a:r>
              <a:rPr lang="ru-RU" smtClean="0"/>
              <a:t>Образец заголовка</a:t>
            </a:r>
            <a:endParaRPr lang="en-US"/>
          </a:p>
        </p:txBody>
      </p:sp>
      <p:sp>
        <p:nvSpPr>
          <p:cNvPr id="3" name="Picture Placeholder 2"/>
          <p:cNvSpPr>
            <a:spLocks noGrp="1"/>
          </p:cNvSpPr>
          <p:nvPr>
            <p:ph type="pic" idx="1"/>
          </p:nvPr>
        </p:nvSpPr>
        <p:spPr>
          <a:xfrm>
            <a:off x="831219" y="1081807"/>
            <a:ext cx="2778105" cy="8526204"/>
          </a:xfrm>
        </p:spPr>
        <p:txBody>
          <a:bodyPr/>
          <a:lstStyle>
            <a:lvl1pPr marL="0" indent="0">
              <a:buNone/>
              <a:defRPr sz="3700">
                <a:solidFill>
                  <a:schemeClr val="accent1"/>
                </a:solidFill>
              </a:defRPr>
            </a:lvl1pPr>
            <a:lvl2pPr marL="521543" indent="0">
              <a:buNone/>
              <a:defRPr sz="3300"/>
            </a:lvl2pPr>
            <a:lvl3pPr marL="1043085" indent="0">
              <a:buNone/>
              <a:defRPr sz="2700"/>
            </a:lvl3pPr>
            <a:lvl4pPr marL="1564627" indent="0">
              <a:buNone/>
              <a:defRPr sz="2300"/>
            </a:lvl4pPr>
            <a:lvl5pPr marL="2086170" indent="0">
              <a:buNone/>
              <a:defRPr sz="2300"/>
            </a:lvl5pPr>
            <a:lvl6pPr marL="2607713" indent="0">
              <a:buNone/>
              <a:defRPr sz="2300"/>
            </a:lvl6pPr>
            <a:lvl7pPr marL="3129255" indent="0">
              <a:buNone/>
              <a:defRPr sz="2300"/>
            </a:lvl7pPr>
            <a:lvl8pPr marL="3650797" indent="0">
              <a:buNone/>
              <a:defRPr sz="2300"/>
            </a:lvl8pPr>
            <a:lvl9pPr marL="4172340" indent="0">
              <a:buNone/>
              <a:defRPr sz="2300"/>
            </a:lvl9pPr>
          </a:lstStyle>
          <a:p>
            <a:r>
              <a:rPr lang="ru-RU" smtClean="0"/>
              <a:t>Вставка рисунка</a:t>
            </a:r>
            <a:endParaRPr lang="en-US" dirty="0"/>
          </a:p>
        </p:txBody>
      </p:sp>
      <p:sp>
        <p:nvSpPr>
          <p:cNvPr id="4" name="Text Placeholder 3"/>
          <p:cNvSpPr>
            <a:spLocks noGrp="1"/>
          </p:cNvSpPr>
          <p:nvPr>
            <p:ph type="body" sz="half" idx="2"/>
          </p:nvPr>
        </p:nvSpPr>
        <p:spPr>
          <a:xfrm>
            <a:off x="3915113" y="6444558"/>
            <a:ext cx="2729276" cy="2369389"/>
          </a:xfrm>
        </p:spPr>
        <p:txBody>
          <a:bodyPr>
            <a:normAutofit/>
          </a:bodyPr>
          <a:lstStyle>
            <a:lvl1pPr marL="0" indent="0">
              <a:buNone/>
              <a:defRPr sz="1900">
                <a:solidFill>
                  <a:srgbClr val="424242"/>
                </a:solidFill>
              </a:defRPr>
            </a:lvl1pPr>
            <a:lvl2pPr marL="521543" indent="0">
              <a:buNone/>
              <a:defRPr sz="1400"/>
            </a:lvl2pPr>
            <a:lvl3pPr marL="1043085" indent="0">
              <a:buNone/>
              <a:defRPr sz="1100"/>
            </a:lvl3pPr>
            <a:lvl4pPr marL="1564627" indent="0">
              <a:buNone/>
              <a:defRPr sz="1000"/>
            </a:lvl4pPr>
            <a:lvl5pPr marL="2086170" indent="0">
              <a:buNone/>
              <a:defRPr sz="1000"/>
            </a:lvl5pPr>
            <a:lvl6pPr marL="2607713" indent="0">
              <a:buNone/>
              <a:defRPr sz="1000"/>
            </a:lvl6pPr>
            <a:lvl7pPr marL="3129255" indent="0">
              <a:buNone/>
              <a:defRPr sz="1000"/>
            </a:lvl7pPr>
            <a:lvl8pPr marL="3650797" indent="0">
              <a:buNone/>
              <a:defRPr sz="1000"/>
            </a:lvl8pPr>
            <a:lvl9pPr marL="417234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00AAC28-7AF9-4518-A764-DD6FD3172100}" type="datetimeFigureOut">
              <a:rPr lang="ru-RU" smtClean="0"/>
              <a:pPr/>
              <a:t>31.10.2019</a:t>
            </a:fld>
            <a:endParaRPr lang="ru-RU"/>
          </a:p>
        </p:txBody>
      </p:sp>
      <p:sp>
        <p:nvSpPr>
          <p:cNvPr id="6" name="Footer Placeholder 5"/>
          <p:cNvSpPr>
            <a:spLocks noGrp="1"/>
          </p:cNvSpPr>
          <p:nvPr>
            <p:ph type="ftr" sz="quarter" idx="11"/>
          </p:nvPr>
        </p:nvSpPr>
        <p:spPr>
          <a:xfrm>
            <a:off x="3838060" y="8926503"/>
            <a:ext cx="2888945" cy="5693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FD16E19C-B297-44D0-9061-954AA44BD9C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252040" y="0"/>
            <a:ext cx="8213142" cy="106934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378063" y="519995"/>
            <a:ext cx="6805137" cy="964502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4309" tIns="52154" rIns="104309" bIns="52154" rtlCol="0" anchor="ctr"/>
          <a:lstStyle/>
          <a:p>
            <a:pPr algn="ctr"/>
            <a:endParaRPr lang="en-US"/>
          </a:p>
        </p:txBody>
      </p:sp>
      <p:sp>
        <p:nvSpPr>
          <p:cNvPr id="70" name="Rectangle 69"/>
          <p:cNvSpPr/>
          <p:nvPr/>
        </p:nvSpPr>
        <p:spPr>
          <a:xfrm>
            <a:off x="3771738" y="-33539"/>
            <a:ext cx="3042297" cy="1090301"/>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309" tIns="52154" rIns="104309" bIns="52154" rtlCol="0" anchor="ctr"/>
          <a:lstStyle/>
          <a:p>
            <a:pPr algn="ctr"/>
            <a:endParaRPr lang="en-US"/>
          </a:p>
        </p:txBody>
      </p:sp>
      <p:sp>
        <p:nvSpPr>
          <p:cNvPr id="71" name="Rectangle 70"/>
          <p:cNvSpPr/>
          <p:nvPr/>
        </p:nvSpPr>
        <p:spPr>
          <a:xfrm>
            <a:off x="3844383" y="-33538"/>
            <a:ext cx="2898484" cy="97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4309" tIns="52154" rIns="104309" bIns="52154" rtlCol="0" anchor="ctr"/>
          <a:lstStyle/>
          <a:p>
            <a:pPr algn="ctr"/>
            <a:endParaRPr lang="en-US"/>
          </a:p>
        </p:txBody>
      </p:sp>
      <p:sp>
        <p:nvSpPr>
          <p:cNvPr id="2" name="Title Placeholder 1"/>
          <p:cNvSpPr>
            <a:spLocks noGrp="1"/>
          </p:cNvSpPr>
          <p:nvPr>
            <p:ph type="title"/>
          </p:nvPr>
        </p:nvSpPr>
        <p:spPr>
          <a:xfrm>
            <a:off x="862874" y="1602395"/>
            <a:ext cx="5808829" cy="1782233"/>
          </a:xfrm>
          <a:prstGeom prst="rect">
            <a:avLst/>
          </a:prstGeom>
        </p:spPr>
        <p:txBody>
          <a:bodyPr vert="horz" lIns="104309" tIns="52154" rIns="104309" bIns="52154"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62874" y="3623176"/>
            <a:ext cx="5604230" cy="5471405"/>
          </a:xfrm>
          <a:prstGeom prst="rect">
            <a:avLst/>
          </a:prstGeom>
        </p:spPr>
        <p:txBody>
          <a:bodyPr vert="horz" lIns="104309" tIns="52154" rIns="104309" bIns="52154"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959300" y="350044"/>
            <a:ext cx="1764295" cy="569325"/>
          </a:xfrm>
          <a:prstGeom prst="rect">
            <a:avLst/>
          </a:prstGeom>
        </p:spPr>
        <p:txBody>
          <a:bodyPr vert="horz" lIns="104309" tIns="52154" rIns="104309" bIns="52154" rtlCol="0" anchor="ctr"/>
          <a:lstStyle>
            <a:lvl1pPr algn="r">
              <a:defRPr sz="1400">
                <a:solidFill>
                  <a:srgbClr val="FEFEFE"/>
                </a:solidFill>
              </a:defRPr>
            </a:lvl1pPr>
          </a:lstStyle>
          <a:p>
            <a:fld id="{C00AAC28-7AF9-4518-A764-DD6FD3172100}" type="datetimeFigureOut">
              <a:rPr lang="ru-RU" smtClean="0"/>
              <a:pPr/>
              <a:t>31.10.2019</a:t>
            </a:fld>
            <a:endParaRPr lang="ru-RU"/>
          </a:p>
        </p:txBody>
      </p:sp>
      <p:sp>
        <p:nvSpPr>
          <p:cNvPr id="5" name="Footer Placeholder 4"/>
          <p:cNvSpPr>
            <a:spLocks noGrp="1"/>
          </p:cNvSpPr>
          <p:nvPr>
            <p:ph type="ftr" sz="quarter" idx="3"/>
          </p:nvPr>
        </p:nvSpPr>
        <p:spPr>
          <a:xfrm>
            <a:off x="3838059" y="9125037"/>
            <a:ext cx="2895964" cy="569325"/>
          </a:xfrm>
          <a:prstGeom prst="rect">
            <a:avLst/>
          </a:prstGeom>
        </p:spPr>
        <p:txBody>
          <a:bodyPr vert="horz" lIns="104309" tIns="52154" rIns="104309" bIns="52154" rtlCol="0" anchor="ctr"/>
          <a:lstStyle>
            <a:lvl1pPr algn="r">
              <a:defRPr sz="1400">
                <a:solidFill>
                  <a:schemeClr val="accent1"/>
                </a:solidFill>
              </a:defRPr>
            </a:lvl1pPr>
          </a:lstStyle>
          <a:p>
            <a:endParaRPr lang="ru-RU"/>
          </a:p>
        </p:txBody>
      </p:sp>
      <p:sp>
        <p:nvSpPr>
          <p:cNvPr id="6" name="Slide Number Placeholder 5"/>
          <p:cNvSpPr>
            <a:spLocks noGrp="1"/>
          </p:cNvSpPr>
          <p:nvPr>
            <p:ph type="sldNum" sz="quarter" idx="4"/>
          </p:nvPr>
        </p:nvSpPr>
        <p:spPr>
          <a:xfrm>
            <a:off x="3844385" y="350040"/>
            <a:ext cx="1101573" cy="569325"/>
          </a:xfrm>
          <a:prstGeom prst="rect">
            <a:avLst/>
          </a:prstGeom>
        </p:spPr>
        <p:txBody>
          <a:bodyPr vert="horz" lIns="104309" tIns="52154" rIns="104309" bIns="52154" rtlCol="0" anchor="ctr"/>
          <a:lstStyle>
            <a:lvl1pPr algn="l">
              <a:defRPr sz="1400">
                <a:solidFill>
                  <a:srgbClr val="FEFEFE"/>
                </a:solidFill>
              </a:defRPr>
            </a:lvl1pPr>
          </a:lstStyle>
          <a:p>
            <a:fld id="{FD16E19C-B297-44D0-9061-954AA44BD9C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43085" rtl="0" eaLnBrk="1" latinLnBrk="0" hangingPunct="1">
        <a:spcBef>
          <a:spcPct val="0"/>
        </a:spcBef>
        <a:buNone/>
        <a:defRPr sz="4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91158" indent="-312926" algn="l" defTabSz="1043085" rtl="0" eaLnBrk="1" latinLnBrk="0" hangingPunct="1">
        <a:spcBef>
          <a:spcPct val="20000"/>
        </a:spcBef>
        <a:buClr>
          <a:schemeClr val="accent1"/>
        </a:buClr>
        <a:buSzPct val="76000"/>
        <a:buFont typeface="Wingdings 2" pitchFamily="18" charset="2"/>
        <a:buChar char=""/>
        <a:defRPr sz="2700" kern="1200">
          <a:solidFill>
            <a:schemeClr val="tx2"/>
          </a:solidFill>
          <a:latin typeface="+mn-lt"/>
          <a:ea typeface="+mn-ea"/>
          <a:cs typeface="+mn-cs"/>
        </a:defRPr>
      </a:lvl1pPr>
      <a:lvl2pPr marL="730160" indent="-312926" algn="l" defTabSz="1043085" rtl="0" eaLnBrk="1" latinLnBrk="0" hangingPunct="1">
        <a:spcBef>
          <a:spcPct val="20000"/>
        </a:spcBef>
        <a:buClr>
          <a:schemeClr val="accent1"/>
        </a:buClr>
        <a:buSzPct val="76000"/>
        <a:buFont typeface="Wingdings 2" pitchFamily="18" charset="2"/>
        <a:buChar char=""/>
        <a:defRPr sz="2500" kern="1200">
          <a:solidFill>
            <a:schemeClr val="tx2"/>
          </a:solidFill>
          <a:latin typeface="+mn-lt"/>
          <a:ea typeface="+mn-ea"/>
          <a:cs typeface="+mn-cs"/>
        </a:defRPr>
      </a:lvl2pPr>
      <a:lvl3pPr marL="1043085" indent="-260771" algn="l" defTabSz="1043085" rtl="0" eaLnBrk="1" latinLnBrk="0" hangingPunct="1">
        <a:spcBef>
          <a:spcPct val="20000"/>
        </a:spcBef>
        <a:buClr>
          <a:schemeClr val="accent1"/>
        </a:buClr>
        <a:buSzPct val="76000"/>
        <a:buFont typeface="Wingdings 2" pitchFamily="18" charset="2"/>
        <a:buChar char=""/>
        <a:defRPr sz="2300" kern="1200">
          <a:solidFill>
            <a:schemeClr val="tx2"/>
          </a:solidFill>
          <a:latin typeface="+mn-lt"/>
          <a:ea typeface="+mn-ea"/>
          <a:cs typeface="+mn-cs"/>
        </a:defRPr>
      </a:lvl3pPr>
      <a:lvl4pPr marL="1282994" indent="-260771" algn="l" defTabSz="1043085" rtl="0" eaLnBrk="1" latinLnBrk="0" hangingPunct="1">
        <a:spcBef>
          <a:spcPct val="20000"/>
        </a:spcBef>
        <a:buClr>
          <a:schemeClr val="accent1"/>
        </a:buClr>
        <a:buSzPct val="76000"/>
        <a:buFont typeface="Wingdings 2" pitchFamily="18" charset="2"/>
        <a:buChar char=""/>
        <a:defRPr sz="2100" kern="1200">
          <a:solidFill>
            <a:schemeClr val="tx2"/>
          </a:solidFill>
          <a:latin typeface="+mn-lt"/>
          <a:ea typeface="+mn-ea"/>
          <a:cs typeface="+mn-cs"/>
        </a:defRPr>
      </a:lvl4pPr>
      <a:lvl5pPr marL="1512473" indent="-260771" algn="l" defTabSz="1043085" rtl="0" eaLnBrk="1" latinLnBrk="0" hangingPunct="1">
        <a:spcBef>
          <a:spcPct val="20000"/>
        </a:spcBef>
        <a:buClr>
          <a:schemeClr val="accent1"/>
        </a:buClr>
        <a:buSzPct val="76000"/>
        <a:buFont typeface="Wingdings 2" pitchFamily="18" charset="2"/>
        <a:buChar char=""/>
        <a:defRPr sz="1900" kern="1200" baseline="0">
          <a:solidFill>
            <a:schemeClr val="tx2"/>
          </a:solidFill>
          <a:latin typeface="+mn-lt"/>
          <a:ea typeface="+mn-ea"/>
          <a:cs typeface="+mn-cs"/>
        </a:defRPr>
      </a:lvl5pPr>
      <a:lvl6pPr marL="1731521" indent="-260771" algn="l" defTabSz="1043085"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6pPr>
      <a:lvl7pPr marL="1961000" indent="-260771" algn="l" defTabSz="1043085"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7pPr>
      <a:lvl8pPr marL="2190478" indent="-260771" algn="l" defTabSz="1043085"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8pPr>
      <a:lvl9pPr marL="2419957" indent="-260771" algn="l" defTabSz="1043085"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9pPr>
    </p:bodyStyle>
    <p:otherStyle>
      <a:defPPr>
        <a:defRPr lang="en-US"/>
      </a:defPPr>
      <a:lvl1pPr marL="0" algn="l" defTabSz="1043085" rtl="0" eaLnBrk="1" latinLnBrk="0" hangingPunct="1">
        <a:defRPr sz="2100" kern="1200">
          <a:solidFill>
            <a:schemeClr val="tx1"/>
          </a:solidFill>
          <a:latin typeface="+mn-lt"/>
          <a:ea typeface="+mn-ea"/>
          <a:cs typeface="+mn-cs"/>
        </a:defRPr>
      </a:lvl1pPr>
      <a:lvl2pPr marL="521543" algn="l" defTabSz="1043085" rtl="0" eaLnBrk="1" latinLnBrk="0" hangingPunct="1">
        <a:defRPr sz="2100" kern="1200">
          <a:solidFill>
            <a:schemeClr val="tx1"/>
          </a:solidFill>
          <a:latin typeface="+mn-lt"/>
          <a:ea typeface="+mn-ea"/>
          <a:cs typeface="+mn-cs"/>
        </a:defRPr>
      </a:lvl2pPr>
      <a:lvl3pPr marL="1043085" algn="l" defTabSz="1043085" rtl="0" eaLnBrk="1" latinLnBrk="0" hangingPunct="1">
        <a:defRPr sz="2100" kern="1200">
          <a:solidFill>
            <a:schemeClr val="tx1"/>
          </a:solidFill>
          <a:latin typeface="+mn-lt"/>
          <a:ea typeface="+mn-ea"/>
          <a:cs typeface="+mn-cs"/>
        </a:defRPr>
      </a:lvl3pPr>
      <a:lvl4pPr marL="1564627" algn="l" defTabSz="1043085" rtl="0" eaLnBrk="1" latinLnBrk="0" hangingPunct="1">
        <a:defRPr sz="2100" kern="1200">
          <a:solidFill>
            <a:schemeClr val="tx1"/>
          </a:solidFill>
          <a:latin typeface="+mn-lt"/>
          <a:ea typeface="+mn-ea"/>
          <a:cs typeface="+mn-cs"/>
        </a:defRPr>
      </a:lvl4pPr>
      <a:lvl5pPr marL="2086170" algn="l" defTabSz="1043085" rtl="0" eaLnBrk="1" latinLnBrk="0" hangingPunct="1">
        <a:defRPr sz="2100" kern="1200">
          <a:solidFill>
            <a:schemeClr val="tx1"/>
          </a:solidFill>
          <a:latin typeface="+mn-lt"/>
          <a:ea typeface="+mn-ea"/>
          <a:cs typeface="+mn-cs"/>
        </a:defRPr>
      </a:lvl5pPr>
      <a:lvl6pPr marL="2607713" algn="l" defTabSz="1043085" rtl="0" eaLnBrk="1" latinLnBrk="0" hangingPunct="1">
        <a:defRPr sz="2100" kern="1200">
          <a:solidFill>
            <a:schemeClr val="tx1"/>
          </a:solidFill>
          <a:latin typeface="+mn-lt"/>
          <a:ea typeface="+mn-ea"/>
          <a:cs typeface="+mn-cs"/>
        </a:defRPr>
      </a:lvl6pPr>
      <a:lvl7pPr marL="3129255" algn="l" defTabSz="1043085" rtl="0" eaLnBrk="1" latinLnBrk="0" hangingPunct="1">
        <a:defRPr sz="2100" kern="1200">
          <a:solidFill>
            <a:schemeClr val="tx1"/>
          </a:solidFill>
          <a:latin typeface="+mn-lt"/>
          <a:ea typeface="+mn-ea"/>
          <a:cs typeface="+mn-cs"/>
        </a:defRPr>
      </a:lvl7pPr>
      <a:lvl8pPr marL="3650797" algn="l" defTabSz="1043085" rtl="0" eaLnBrk="1" latinLnBrk="0" hangingPunct="1">
        <a:defRPr sz="2100" kern="1200">
          <a:solidFill>
            <a:schemeClr val="tx1"/>
          </a:solidFill>
          <a:latin typeface="+mn-lt"/>
          <a:ea typeface="+mn-ea"/>
          <a:cs typeface="+mn-cs"/>
        </a:defRPr>
      </a:lvl8pPr>
      <a:lvl9pPr marL="4172340" algn="l" defTabSz="104308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8.jpe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40.jpeg"/><Relationship Id="rId7" Type="http://schemas.openxmlformats.org/officeDocument/2006/relationships/image" Target="../media/image42.jpeg"/><Relationship Id="rId2" Type="http://schemas.openxmlformats.org/officeDocument/2006/relationships/image" Target="../media/image39.jpe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41.jpeg"/><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hyperlink" Target="http://adilet.zan.kz/kaz/docs/V1400009377#z0" TargetMode="External"/><Relationship Id="rId7" Type="http://schemas.microsoft.com/office/2007/relationships/hdphoto" Target="../media/hdphoto9.wdp"/><Relationship Id="rId2" Type="http://schemas.openxmlformats.org/officeDocument/2006/relationships/hyperlink" Target="http://adilet.zan.kz/kaz/docs/V1500011220#z84" TargetMode="External"/><Relationship Id="rId1" Type="http://schemas.openxmlformats.org/officeDocument/2006/relationships/slideLayout" Target="../slideLayouts/slideLayout7.xml"/><Relationship Id="rId6" Type="http://schemas.openxmlformats.org/officeDocument/2006/relationships/image" Target="../media/image54.jpeg"/><Relationship Id="rId5" Type="http://schemas.microsoft.com/office/2007/relationships/hdphoto" Target="../media/hdphoto8.wdp"/><Relationship Id="rId4" Type="http://schemas.openxmlformats.org/officeDocument/2006/relationships/image" Target="../media/image53.jpeg"/></Relationships>
</file>

<file path=ppt/slides/_rels/slide31.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4" Type="http://schemas.microsoft.com/office/2007/relationships/hdphoto" Target="../media/hdphoto11.wdp"/></Relationships>
</file>

<file path=ppt/slides/_rels/slide34.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emf"/><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Пользователь\Desktop\Kartinki_dlya_prezentacii_-_fon_41_081635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566069" y="1566071"/>
            <a:ext cx="10693403" cy="756126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 y="4266580"/>
            <a:ext cx="7574446" cy="1618428"/>
          </a:xfrm>
        </p:spPr>
        <p:txBody>
          <a:bodyPr>
            <a:normAutofit/>
          </a:bodyPr>
          <a:lstStyle/>
          <a:p>
            <a:pPr algn="ctr"/>
            <a:r>
              <a:rPr lang="ru-RU" b="1" i="1" dirty="0" err="1" smtClean="0">
                <a:solidFill>
                  <a:srgbClr val="FF0000"/>
                </a:solidFill>
              </a:rPr>
              <a:t>Білімгерге</a:t>
            </a:r>
            <a:r>
              <a:rPr lang="ru-RU" b="1" i="1" dirty="0" smtClean="0">
                <a:solidFill>
                  <a:srgbClr val="FF0000"/>
                </a:solidFill>
              </a:rPr>
              <a:t> </a:t>
            </a:r>
            <a:r>
              <a:rPr lang="ru-RU" b="1" i="1" dirty="0" err="1" smtClean="0">
                <a:solidFill>
                  <a:srgbClr val="FF0000"/>
                </a:solidFill>
              </a:rPr>
              <a:t>арналған</a:t>
            </a:r>
            <a:r>
              <a:rPr lang="ru-RU" b="1" i="1" dirty="0" smtClean="0">
                <a:solidFill>
                  <a:srgbClr val="FF0000"/>
                </a:solidFill>
              </a:rPr>
              <a:t> </a:t>
            </a:r>
            <a:r>
              <a:rPr lang="ru-RU" b="1" i="1" dirty="0" err="1" smtClean="0">
                <a:solidFill>
                  <a:srgbClr val="FF0000"/>
                </a:solidFill>
              </a:rPr>
              <a:t>жол</a:t>
            </a:r>
            <a:r>
              <a:rPr lang="ru-RU" b="1" i="1" dirty="0" smtClean="0">
                <a:solidFill>
                  <a:srgbClr val="FF0000"/>
                </a:solidFill>
              </a:rPr>
              <a:t> </a:t>
            </a:r>
            <a:r>
              <a:rPr lang="ru-RU" b="1" i="1" dirty="0" err="1" smtClean="0">
                <a:solidFill>
                  <a:srgbClr val="FF0000"/>
                </a:solidFill>
              </a:rPr>
              <a:t>сілтемелік</a:t>
            </a:r>
            <a:r>
              <a:rPr lang="ru-RU" b="1" i="1" dirty="0" smtClean="0">
                <a:solidFill>
                  <a:srgbClr val="FF0000"/>
                </a:solidFill>
              </a:rPr>
              <a:t> </a:t>
            </a:r>
            <a:r>
              <a:rPr lang="ru-RU" b="1" i="1" dirty="0" err="1" smtClean="0">
                <a:solidFill>
                  <a:srgbClr val="FF0000"/>
                </a:solidFill>
              </a:rPr>
              <a:t>анықтама</a:t>
            </a:r>
            <a:endParaRPr lang="ru-RU" b="1" dirty="0"/>
          </a:p>
        </p:txBody>
      </p:sp>
      <p:pic>
        <p:nvPicPr>
          <p:cNvPr id="4" name="Picture 14" descr="D:\2018-2019 учебный год\Путиводитель\Лаготип\ЭМБЛЕМА КСТ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3265" y="1458268"/>
            <a:ext cx="2367469" cy="23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Users\Пользователь\Desktop\колледж.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83" y="6273003"/>
            <a:ext cx="7574446" cy="442039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93214" y="234132"/>
            <a:ext cx="6727569" cy="659324"/>
          </a:xfrm>
          <a:prstGeom prst="rect">
            <a:avLst/>
          </a:prstGeom>
          <a:noFill/>
        </p:spPr>
        <p:txBody>
          <a:bodyPr wrap="none" lIns="104309" tIns="52154" rIns="104309" bIns="52154" rtlCol="0">
            <a:spAutoFit/>
          </a:bodyPr>
          <a:lstStyle/>
          <a:p>
            <a:pPr algn="ctr"/>
            <a:r>
              <a:rPr lang="kk-KZ" sz="1800" b="1" dirty="0" smtClean="0">
                <a:latin typeface="Times New Roman" pitchFamily="18" charset="0"/>
                <a:cs typeface="Times New Roman" pitchFamily="18" charset="0"/>
              </a:rPr>
              <a:t>ЖАМБЫЛ ОБЛЫСЫ ӘКІМДІГІНІҢ БІЛІМ БАСҚАРМАСЫ</a:t>
            </a:r>
            <a:endParaRPr lang="ru-RU" sz="1800" b="1" dirty="0" smtClean="0">
              <a:latin typeface="Times New Roman" pitchFamily="18" charset="0"/>
              <a:cs typeface="Times New Roman" pitchFamily="18" charset="0"/>
            </a:endParaRPr>
          </a:p>
          <a:p>
            <a:pPr algn="ctr"/>
            <a:r>
              <a:rPr lang="kk-KZ" sz="1800" b="1" dirty="0" smtClean="0">
                <a:latin typeface="Times New Roman" pitchFamily="18" charset="0"/>
                <a:cs typeface="Times New Roman" pitchFamily="18" charset="0"/>
              </a:rPr>
              <a:t>ҚАРАТАУ ҚҰРЫЛЫС-ТЕХНИКАЛЫҚ КОЛЛЕДЖІ</a:t>
            </a:r>
            <a:endParaRPr lang="ru-RU" sz="1800" b="1" dirty="0">
              <a:latin typeface="Times New Roman" pitchFamily="18" charset="0"/>
              <a:cs typeface="Times New Roman" pitchFamily="18" charset="0"/>
            </a:endParaRPr>
          </a:p>
        </p:txBody>
      </p:sp>
      <p:sp>
        <p:nvSpPr>
          <p:cNvPr id="7" name="Заголовок 1"/>
          <p:cNvSpPr txBox="1">
            <a:spLocks/>
          </p:cNvSpPr>
          <p:nvPr/>
        </p:nvSpPr>
        <p:spPr>
          <a:xfrm>
            <a:off x="2335450" y="10099228"/>
            <a:ext cx="2946488" cy="466300"/>
          </a:xfrm>
          <a:prstGeom prst="rect">
            <a:avLst/>
          </a:prstGeom>
        </p:spPr>
        <p:txBody>
          <a:bodyPr vert="horz" lIns="104309" tIns="52154" rIns="104309" bIns="52154" rtlCol="0" anchor="b">
            <a:normAutofit/>
          </a:bodyPr>
          <a:lstStyle>
            <a:lvl1pPr algn="l" defTabSz="1043085" rtl="0" eaLnBrk="1" latinLnBrk="0" hangingPunct="1">
              <a:spcBef>
                <a:spcPct val="0"/>
              </a:spcBef>
              <a:buNone/>
              <a:defRPr sz="41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000" b="1" i="1" dirty="0" err="1" smtClean="0">
                <a:solidFill>
                  <a:srgbClr val="FF0000"/>
                </a:solidFill>
              </a:rPr>
              <a:t>Қаратау</a:t>
            </a:r>
            <a:r>
              <a:rPr lang="ru-RU" sz="2000" b="1" i="1" dirty="0" smtClean="0">
                <a:solidFill>
                  <a:srgbClr val="FF0000"/>
                </a:solidFill>
              </a:rPr>
              <a:t>  2019</a:t>
            </a:r>
            <a:endParaRPr lang="ru-RU" sz="2000" b="1" dirty="0"/>
          </a:p>
        </p:txBody>
      </p:sp>
    </p:spTree>
    <p:extLst>
      <p:ext uri="{BB962C8B-B14F-4D97-AF65-F5344CB8AC3E}">
        <p14:creationId xmlns:p14="http://schemas.microsoft.com/office/powerpoint/2010/main" val="241936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343975" y="10199898"/>
            <a:ext cx="873314" cy="323936"/>
          </a:xfrm>
          <a:prstGeom prst="rect">
            <a:avLst/>
          </a:prstGeom>
          <a:noFill/>
        </p:spPr>
        <p:txBody>
          <a:bodyPr wrap="square" lIns="104309" tIns="52154" rIns="104309" bIns="52154" rtlCol="0">
            <a:spAutoFit/>
          </a:bodyPr>
          <a:lstStyle/>
          <a:p>
            <a:pPr algn="ctr"/>
            <a:r>
              <a:rPr lang="kk-KZ" sz="1400" dirty="0">
                <a:latin typeface="Times New Roman" pitchFamily="18" charset="0"/>
                <a:cs typeface="Times New Roman" pitchFamily="18" charset="0"/>
              </a:rPr>
              <a:t>10</a:t>
            </a:r>
            <a:endParaRPr lang="ru-RU" sz="1400" dirty="0">
              <a:latin typeface="Times New Roman" pitchFamily="18" charset="0"/>
              <a:cs typeface="Times New Roman" pitchFamily="18" charset="0"/>
            </a:endParaRPr>
          </a:p>
        </p:txBody>
      </p:sp>
      <p:sp>
        <p:nvSpPr>
          <p:cNvPr id="11" name="Прямоугольник 10"/>
          <p:cNvSpPr/>
          <p:nvPr/>
        </p:nvSpPr>
        <p:spPr>
          <a:xfrm>
            <a:off x="3361793" y="1602284"/>
            <a:ext cx="3780632" cy="839206"/>
          </a:xfrm>
          <a:prstGeom prst="rect">
            <a:avLst/>
          </a:prstGeom>
        </p:spPr>
        <p:txBody>
          <a:bodyPr lIns="99569" tIns="49785" rIns="99569" bIns="49785">
            <a:spAutoFit/>
          </a:bodyPr>
          <a:lstStyle/>
          <a:p>
            <a:pPr algn="ctr"/>
            <a:r>
              <a:rPr lang="kk-KZ" sz="1200" b="1" i="1" dirty="0">
                <a:latin typeface="Times New Roman" pitchFamily="18" charset="0"/>
                <a:cs typeface="Times New Roman" pitchFamily="18" charset="0"/>
              </a:rPr>
              <a:t>Асанова Нурхат Унласыновна</a:t>
            </a: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"Мониторинг, </a:t>
            </a:r>
            <a:r>
              <a:rPr lang="ru-RU" sz="1200" i="1" dirty="0" err="1">
                <a:latin typeface="Times New Roman" pitchFamily="18" charset="0"/>
                <a:cs typeface="Times New Roman" pitchFamily="18" charset="0"/>
              </a:rPr>
              <a:t>тестілеу</a:t>
            </a:r>
            <a:r>
              <a:rPr lang="ru-RU" sz="1200" i="1" dirty="0">
                <a:latin typeface="Times New Roman" pitchFamily="18" charset="0"/>
                <a:cs typeface="Times New Roman" pitchFamily="18" charset="0"/>
              </a:rPr>
              <a:t> </a:t>
            </a:r>
            <a:r>
              <a:rPr lang="ru-RU" sz="1200" i="1" dirty="0" err="1">
                <a:latin typeface="Times New Roman" pitchFamily="18" charset="0"/>
                <a:cs typeface="Times New Roman" pitchFamily="18" charset="0"/>
              </a:rPr>
              <a:t>және</a:t>
            </a:r>
            <a:r>
              <a:rPr lang="ru-RU" sz="1200" i="1" dirty="0">
                <a:latin typeface="Times New Roman" pitchFamily="18" charset="0"/>
                <a:cs typeface="Times New Roman" pitchFamily="18" charset="0"/>
              </a:rPr>
              <a:t> </a:t>
            </a:r>
            <a:r>
              <a:rPr lang="ru-RU" sz="1200" i="1" dirty="0" err="1">
                <a:latin typeface="Times New Roman" pitchFamily="18" charset="0"/>
                <a:cs typeface="Times New Roman" pitchFamily="18" charset="0"/>
              </a:rPr>
              <a:t>ақпараттық-қашықтықтан</a:t>
            </a:r>
            <a:r>
              <a:rPr lang="ru-RU" sz="1200" i="1" dirty="0">
                <a:latin typeface="Times New Roman" pitchFamily="18" charset="0"/>
                <a:cs typeface="Times New Roman" pitchFamily="18" charset="0"/>
              </a:rPr>
              <a:t> </a:t>
            </a:r>
            <a:r>
              <a:rPr lang="ru-RU" sz="1200" i="1" dirty="0" err="1">
                <a:latin typeface="Times New Roman" pitchFamily="18" charset="0"/>
                <a:cs typeface="Times New Roman" pitchFamily="18" charset="0"/>
              </a:rPr>
              <a:t>оқыту</a:t>
            </a:r>
            <a:r>
              <a:rPr lang="ru-RU" sz="1200" i="1" dirty="0">
                <a:latin typeface="Times New Roman" pitchFamily="18" charset="0"/>
                <a:cs typeface="Times New Roman" pitchFamily="18" charset="0"/>
              </a:rPr>
              <a:t> </a:t>
            </a:r>
            <a:r>
              <a:rPr lang="ru-RU" sz="1200" i="1" dirty="0" err="1">
                <a:latin typeface="Times New Roman" pitchFamily="18" charset="0"/>
                <a:cs typeface="Times New Roman" pitchFamily="18" charset="0"/>
              </a:rPr>
              <a:t>және</a:t>
            </a:r>
            <a:r>
              <a:rPr lang="ru-RU" sz="1200" i="1" dirty="0">
                <a:latin typeface="Times New Roman" pitchFamily="18" charset="0"/>
                <a:cs typeface="Times New Roman" pitchFamily="18" charset="0"/>
              </a:rPr>
              <a:t> сапа </a:t>
            </a:r>
            <a:r>
              <a:rPr lang="ru-RU" sz="1200" i="1" dirty="0" err="1">
                <a:latin typeface="Times New Roman" pitchFamily="18" charset="0"/>
                <a:cs typeface="Times New Roman" pitchFamily="18" charset="0"/>
              </a:rPr>
              <a:t>менеджменті</a:t>
            </a:r>
            <a:r>
              <a:rPr lang="ru-RU" sz="1200" i="1" dirty="0">
                <a:latin typeface="Times New Roman" pitchFamily="18" charset="0"/>
                <a:cs typeface="Times New Roman" pitchFamily="18" charset="0"/>
              </a:rPr>
              <a:t> </a:t>
            </a:r>
            <a:r>
              <a:rPr lang="ru-RU" sz="1200" i="1" dirty="0" err="1">
                <a:latin typeface="Times New Roman" pitchFamily="18" charset="0"/>
                <a:cs typeface="Times New Roman" pitchFamily="18" charset="0"/>
              </a:rPr>
              <a:t>жүйесі</a:t>
            </a:r>
            <a:r>
              <a:rPr lang="ru-RU" sz="1200" i="1" dirty="0">
                <a:latin typeface="Times New Roman" pitchFamily="18" charset="0"/>
                <a:cs typeface="Times New Roman" pitchFamily="18" charset="0"/>
              </a:rPr>
              <a:t>" </a:t>
            </a:r>
            <a:r>
              <a:rPr lang="ru-RU" sz="1200" i="1" dirty="0" err="1">
                <a:latin typeface="Times New Roman" pitchFamily="18" charset="0"/>
                <a:cs typeface="Times New Roman" pitchFamily="18" charset="0"/>
              </a:rPr>
              <a:t>бөлімінің</a:t>
            </a:r>
            <a:r>
              <a:rPr lang="ru-RU" sz="1200" i="1" dirty="0">
                <a:latin typeface="Times New Roman" pitchFamily="18" charset="0"/>
                <a:cs typeface="Times New Roman" pitchFamily="18" charset="0"/>
              </a:rPr>
              <a:t> </a:t>
            </a:r>
            <a:r>
              <a:rPr lang="ru-RU" sz="1200" i="1" dirty="0" err="1">
                <a:latin typeface="Times New Roman" pitchFamily="18" charset="0"/>
                <a:cs typeface="Times New Roman" pitchFamily="18" charset="0"/>
              </a:rPr>
              <a:t>меңгерушісі</a:t>
            </a:r>
            <a:endParaRPr lang="ru-RU" sz="1200" i="1" dirty="0">
              <a:latin typeface="Times New Roman" pitchFamily="18" charset="0"/>
              <a:cs typeface="Times New Roman" pitchFamily="18" charset="0"/>
            </a:endParaRPr>
          </a:p>
        </p:txBody>
      </p:sp>
      <p:pic>
        <p:nvPicPr>
          <p:cNvPr id="12" name="Picture 18" descr="Маргулан"/>
          <p:cNvPicPr>
            <a:picLocks noChangeAspect="1" noChangeArrowheads="1"/>
          </p:cNvPicPr>
          <p:nvPr/>
        </p:nvPicPr>
        <p:blipFill>
          <a:blip r:embed="rId2">
            <a:clrChange>
              <a:clrFrom>
                <a:srgbClr val="FBFBFB"/>
              </a:clrFrom>
              <a:clrTo>
                <a:srgbClr val="FBFBFB">
                  <a:alpha val="0"/>
                </a:srgbClr>
              </a:clrTo>
            </a:clrChange>
          </a:blip>
          <a:srcRect/>
          <a:stretch>
            <a:fillRect/>
          </a:stretch>
        </p:blipFill>
        <p:spPr bwMode="auto">
          <a:xfrm>
            <a:off x="805140" y="6778860"/>
            <a:ext cx="2657923" cy="2998547"/>
          </a:xfrm>
          <a:prstGeom prst="rect">
            <a:avLst/>
          </a:prstGeom>
          <a:ln>
            <a:noFill/>
          </a:ln>
          <a:effectLst>
            <a:outerShdw blurRad="292100" dist="139700" dir="2700000" algn="tl" rotWithShape="0">
              <a:srgbClr val="333333">
                <a:alpha val="65000"/>
              </a:srgbClr>
            </a:outerShdw>
          </a:effectLst>
        </p:spPr>
      </p:pic>
      <p:pic>
        <p:nvPicPr>
          <p:cNvPr id="13" name="Picture 2" descr="C:\Users\кгтк\Desktop\51b28c1e-c20e-4960-b2ff-685678f504a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762" t="17188" b="13864"/>
          <a:stretch/>
        </p:blipFill>
        <p:spPr bwMode="auto">
          <a:xfrm>
            <a:off x="621033" y="3794277"/>
            <a:ext cx="2842030" cy="2776559"/>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угольник 13"/>
          <p:cNvSpPr/>
          <p:nvPr/>
        </p:nvSpPr>
        <p:spPr>
          <a:xfrm>
            <a:off x="3383670" y="7929280"/>
            <a:ext cx="3780632" cy="700707"/>
          </a:xfrm>
          <a:prstGeom prst="rect">
            <a:avLst/>
          </a:prstGeom>
        </p:spPr>
        <p:txBody>
          <a:bodyPr lIns="99569" tIns="49785" rIns="99569" bIns="49785">
            <a:spAutoFit/>
          </a:bodyPr>
          <a:lstStyle/>
          <a:p>
            <a:pPr algn="ctr"/>
            <a:r>
              <a:rPr lang="ru-RU" sz="1300" b="1" i="1" dirty="0" err="1">
                <a:latin typeface="Times New Roman" pitchFamily="18" charset="0"/>
                <a:cs typeface="Times New Roman" pitchFamily="18" charset="0"/>
              </a:rPr>
              <a:t>Қырғызбаев</a:t>
            </a:r>
            <a:r>
              <a:rPr lang="ru-RU" sz="1300" b="1" i="1" dirty="0">
                <a:latin typeface="Times New Roman" pitchFamily="18" charset="0"/>
                <a:cs typeface="Times New Roman" pitchFamily="18" charset="0"/>
              </a:rPr>
              <a:t> </a:t>
            </a:r>
            <a:r>
              <a:rPr lang="ru-RU" sz="1300" b="1" i="1" dirty="0" err="1">
                <a:latin typeface="Times New Roman" pitchFamily="18" charset="0"/>
                <a:cs typeface="Times New Roman" pitchFamily="18" charset="0"/>
              </a:rPr>
              <a:t>Марғұлан</a:t>
            </a:r>
            <a:r>
              <a:rPr lang="ru-RU" sz="1300" b="1" i="1" dirty="0">
                <a:latin typeface="Times New Roman" pitchFamily="18" charset="0"/>
                <a:cs typeface="Times New Roman" pitchFamily="18" charset="0"/>
              </a:rPr>
              <a:t> </a:t>
            </a:r>
            <a:r>
              <a:rPr lang="ru-RU" sz="1300" b="1" i="1" dirty="0" err="1">
                <a:latin typeface="Times New Roman" pitchFamily="18" charset="0"/>
                <a:cs typeface="Times New Roman" pitchFamily="18" charset="0"/>
              </a:rPr>
              <a:t>Оразтайұлы</a:t>
            </a:r>
            <a:endParaRPr lang="ru-RU" sz="1300" b="1" i="1" dirty="0">
              <a:latin typeface="Times New Roman" pitchFamily="18" charset="0"/>
              <a:cs typeface="Times New Roman" pitchFamily="18" charset="0"/>
            </a:endParaRPr>
          </a:p>
          <a:p>
            <a:pPr algn="ctr"/>
            <a:r>
              <a:rPr lang="ru-RU" sz="1300" i="1" dirty="0">
                <a:latin typeface="Times New Roman" pitchFamily="18" charset="0"/>
                <a:cs typeface="Times New Roman" pitchFamily="18" charset="0"/>
              </a:rPr>
              <a:t>"</a:t>
            </a:r>
            <a:r>
              <a:rPr lang="ru-RU" sz="1300" i="1" dirty="0" err="1">
                <a:latin typeface="Times New Roman" pitchFamily="18" charset="0"/>
                <a:cs typeface="Times New Roman" pitchFamily="18" charset="0"/>
              </a:rPr>
              <a:t>Ақпараттық-химиялық</a:t>
            </a:r>
            <a:r>
              <a:rPr lang="ru-RU" sz="1300" i="1" dirty="0">
                <a:latin typeface="Times New Roman" pitchFamily="18" charset="0"/>
                <a:cs typeface="Times New Roman" pitchFamily="18" charset="0"/>
              </a:rPr>
              <a:t> </a:t>
            </a:r>
            <a:r>
              <a:rPr lang="ru-RU" sz="1300" i="1" dirty="0" err="1">
                <a:latin typeface="Times New Roman" pitchFamily="18" charset="0"/>
                <a:cs typeface="Times New Roman" pitchFamily="18" charset="0"/>
              </a:rPr>
              <a:t>және</a:t>
            </a:r>
            <a:r>
              <a:rPr lang="ru-RU" sz="1300" i="1" dirty="0">
                <a:latin typeface="Times New Roman" pitchFamily="18" charset="0"/>
                <a:cs typeface="Times New Roman" pitchFamily="18" charset="0"/>
              </a:rPr>
              <a:t> </a:t>
            </a:r>
            <a:r>
              <a:rPr lang="ru-RU" sz="1300" i="1" dirty="0" err="1">
                <a:latin typeface="Times New Roman" pitchFamily="18" charset="0"/>
                <a:cs typeface="Times New Roman" pitchFamily="18" charset="0"/>
              </a:rPr>
              <a:t>техникалық</a:t>
            </a:r>
            <a:r>
              <a:rPr lang="ru-RU" sz="1300" i="1" dirty="0">
                <a:latin typeface="Times New Roman" pitchFamily="18" charset="0"/>
                <a:cs typeface="Times New Roman" pitchFamily="18" charset="0"/>
              </a:rPr>
              <a:t>" </a:t>
            </a:r>
            <a:r>
              <a:rPr lang="ru-RU" sz="1300" i="1" dirty="0" err="1">
                <a:latin typeface="Times New Roman" pitchFamily="18" charset="0"/>
                <a:cs typeface="Times New Roman" pitchFamily="18" charset="0"/>
              </a:rPr>
              <a:t>оқу</a:t>
            </a:r>
            <a:r>
              <a:rPr lang="ru-RU" sz="1300" i="1" dirty="0">
                <a:latin typeface="Times New Roman" pitchFamily="18" charset="0"/>
                <a:cs typeface="Times New Roman" pitchFamily="18" charset="0"/>
              </a:rPr>
              <a:t> </a:t>
            </a:r>
            <a:r>
              <a:rPr lang="ru-RU" sz="1300" i="1" dirty="0" err="1">
                <a:latin typeface="Times New Roman" pitchFamily="18" charset="0"/>
                <a:cs typeface="Times New Roman" pitchFamily="18" charset="0"/>
              </a:rPr>
              <a:t>бөлім</a:t>
            </a:r>
            <a:r>
              <a:rPr lang="ru-RU" sz="1300" i="1" dirty="0">
                <a:latin typeface="Times New Roman" pitchFamily="18" charset="0"/>
                <a:cs typeface="Times New Roman" pitchFamily="18" charset="0"/>
              </a:rPr>
              <a:t> </a:t>
            </a:r>
            <a:r>
              <a:rPr lang="ru-RU" sz="1300" i="1" dirty="0" err="1">
                <a:latin typeface="Times New Roman" pitchFamily="18" charset="0"/>
                <a:cs typeface="Times New Roman" pitchFamily="18" charset="0"/>
              </a:rPr>
              <a:t>меңгерушісі</a:t>
            </a:r>
            <a:endParaRPr lang="ru-RU" sz="1300" i="1" dirty="0">
              <a:latin typeface="Times New Roman" pitchFamily="18" charset="0"/>
              <a:cs typeface="Times New Roman" pitchFamily="18" charset="0"/>
            </a:endParaRPr>
          </a:p>
        </p:txBody>
      </p:sp>
      <p:sp>
        <p:nvSpPr>
          <p:cNvPr id="15" name="Прямоугольник 14"/>
          <p:cNvSpPr/>
          <p:nvPr/>
        </p:nvSpPr>
        <p:spPr>
          <a:xfrm>
            <a:off x="3463063" y="4491652"/>
            <a:ext cx="3780632" cy="700707"/>
          </a:xfrm>
          <a:prstGeom prst="rect">
            <a:avLst/>
          </a:prstGeom>
        </p:spPr>
        <p:txBody>
          <a:bodyPr lIns="99569" tIns="49785" rIns="99569" bIns="49785">
            <a:spAutoFit/>
          </a:bodyPr>
          <a:lstStyle/>
          <a:p>
            <a:pPr algn="ctr"/>
            <a:r>
              <a:rPr lang="ru-RU" sz="1300" b="1" i="1" dirty="0" err="1">
                <a:latin typeface="Times New Roman" pitchFamily="18" charset="0"/>
                <a:cs typeface="Times New Roman" pitchFamily="18" charset="0"/>
              </a:rPr>
              <a:t>Субинов</a:t>
            </a:r>
            <a:r>
              <a:rPr lang="ru-RU" sz="1300" b="1" i="1" dirty="0">
                <a:latin typeface="Times New Roman" pitchFamily="18" charset="0"/>
                <a:cs typeface="Times New Roman" pitchFamily="18" charset="0"/>
              </a:rPr>
              <a:t> </a:t>
            </a:r>
            <a:r>
              <a:rPr lang="ru-RU" sz="1300" b="1" i="1" dirty="0" err="1">
                <a:latin typeface="Times New Roman" pitchFamily="18" charset="0"/>
                <a:cs typeface="Times New Roman" pitchFamily="18" charset="0"/>
              </a:rPr>
              <a:t>Нуржан</a:t>
            </a:r>
            <a:r>
              <a:rPr lang="ru-RU" sz="1300" b="1" i="1" dirty="0">
                <a:latin typeface="Times New Roman" pitchFamily="18" charset="0"/>
                <a:cs typeface="Times New Roman" pitchFamily="18" charset="0"/>
              </a:rPr>
              <a:t> </a:t>
            </a:r>
            <a:r>
              <a:rPr lang="ru-RU" sz="1300" b="1" i="1" dirty="0" err="1">
                <a:latin typeface="Times New Roman" pitchFamily="18" charset="0"/>
                <a:cs typeface="Times New Roman" pitchFamily="18" charset="0"/>
              </a:rPr>
              <a:t>Кенесбекович</a:t>
            </a:r>
            <a:endParaRPr lang="ru-RU" sz="1300" b="1" i="1" dirty="0">
              <a:latin typeface="Times New Roman" pitchFamily="18" charset="0"/>
              <a:cs typeface="Times New Roman" pitchFamily="18" charset="0"/>
            </a:endParaRPr>
          </a:p>
          <a:p>
            <a:pPr algn="ctr"/>
            <a:r>
              <a:rPr lang="ru-RU" sz="1300" i="1" dirty="0">
                <a:latin typeface="Times New Roman" pitchFamily="18" charset="0"/>
                <a:cs typeface="Times New Roman" pitchFamily="18" charset="0"/>
              </a:rPr>
              <a:t>"</a:t>
            </a:r>
            <a:r>
              <a:rPr lang="ru-RU" sz="1300" i="1" dirty="0" err="1">
                <a:latin typeface="Times New Roman" pitchFamily="18" charset="0"/>
                <a:cs typeface="Times New Roman" pitchFamily="18" charset="0"/>
              </a:rPr>
              <a:t>Құрылыс</a:t>
            </a:r>
            <a:r>
              <a:rPr lang="ru-RU" sz="1300" i="1" dirty="0">
                <a:latin typeface="Times New Roman" pitchFamily="18" charset="0"/>
                <a:cs typeface="Times New Roman" pitchFamily="18" charset="0"/>
              </a:rPr>
              <a:t> </a:t>
            </a:r>
            <a:r>
              <a:rPr lang="ru-RU" sz="1300" i="1" dirty="0" err="1">
                <a:latin typeface="Times New Roman" pitchFamily="18" charset="0"/>
                <a:cs typeface="Times New Roman" pitchFamily="18" charset="0"/>
              </a:rPr>
              <a:t>және</a:t>
            </a:r>
            <a:r>
              <a:rPr lang="ru-RU" sz="1300" i="1" dirty="0">
                <a:latin typeface="Times New Roman" pitchFamily="18" charset="0"/>
                <a:cs typeface="Times New Roman" pitchFamily="18" charset="0"/>
              </a:rPr>
              <a:t> </a:t>
            </a:r>
            <a:r>
              <a:rPr lang="ru-RU" sz="1300" i="1" dirty="0" err="1">
                <a:latin typeface="Times New Roman" pitchFamily="18" charset="0"/>
                <a:cs typeface="Times New Roman" pitchFamily="18" charset="0"/>
              </a:rPr>
              <a:t>электротехникалық</a:t>
            </a:r>
            <a:r>
              <a:rPr lang="ru-RU" sz="1300" i="1" dirty="0">
                <a:latin typeface="Times New Roman" pitchFamily="18" charset="0"/>
                <a:cs typeface="Times New Roman" pitchFamily="18" charset="0"/>
              </a:rPr>
              <a:t>" </a:t>
            </a:r>
            <a:r>
              <a:rPr lang="ru-RU" sz="1300" i="1" dirty="0" err="1">
                <a:latin typeface="Times New Roman" pitchFamily="18" charset="0"/>
                <a:cs typeface="Times New Roman" pitchFamily="18" charset="0"/>
              </a:rPr>
              <a:t>оқу</a:t>
            </a:r>
            <a:r>
              <a:rPr lang="ru-RU" sz="1300" i="1" dirty="0">
                <a:latin typeface="Times New Roman" pitchFamily="18" charset="0"/>
                <a:cs typeface="Times New Roman" pitchFamily="18" charset="0"/>
              </a:rPr>
              <a:t> </a:t>
            </a:r>
            <a:r>
              <a:rPr lang="ru-RU" sz="1300" i="1" dirty="0" err="1">
                <a:latin typeface="Times New Roman" pitchFamily="18" charset="0"/>
                <a:cs typeface="Times New Roman" pitchFamily="18" charset="0"/>
              </a:rPr>
              <a:t>бөлімінің</a:t>
            </a:r>
            <a:r>
              <a:rPr lang="ru-RU" sz="1300" i="1" dirty="0">
                <a:latin typeface="Times New Roman" pitchFamily="18" charset="0"/>
                <a:cs typeface="Times New Roman" pitchFamily="18" charset="0"/>
              </a:rPr>
              <a:t> </a:t>
            </a:r>
            <a:r>
              <a:rPr lang="ru-RU" sz="1300" i="1" dirty="0" err="1">
                <a:latin typeface="Times New Roman" pitchFamily="18" charset="0"/>
                <a:cs typeface="Times New Roman" pitchFamily="18" charset="0"/>
              </a:rPr>
              <a:t>меңгерушісі</a:t>
            </a:r>
            <a:endParaRPr lang="ru-RU" sz="1300" i="1" dirty="0">
              <a:latin typeface="Times New Roman" pitchFamily="18" charset="0"/>
              <a:cs typeface="Times New Roman" pitchFamily="18" charset="0"/>
            </a:endParaRPr>
          </a:p>
        </p:txBody>
      </p:sp>
      <p:pic>
        <p:nvPicPr>
          <p:cNvPr id="16" name="Picture 3" descr="C:\Users\кгтк\Downloads\Нурхат фото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9510"/>
          <a:stretch/>
        </p:blipFill>
        <p:spPr bwMode="auto">
          <a:xfrm>
            <a:off x="805140" y="633789"/>
            <a:ext cx="2471435" cy="2984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064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343975" y="10199898"/>
            <a:ext cx="873314" cy="323936"/>
          </a:xfrm>
          <a:prstGeom prst="rect">
            <a:avLst/>
          </a:prstGeom>
          <a:noFill/>
        </p:spPr>
        <p:txBody>
          <a:bodyPr wrap="square" lIns="104309" tIns="52154" rIns="104309" bIns="52154" rtlCol="0">
            <a:spAutoFit/>
          </a:bodyPr>
          <a:lstStyle/>
          <a:p>
            <a:pPr algn="ctr"/>
            <a:r>
              <a:rPr lang="kk-KZ" sz="1400" dirty="0">
                <a:latin typeface="Times New Roman" pitchFamily="18" charset="0"/>
                <a:cs typeface="Times New Roman" pitchFamily="18" charset="0"/>
              </a:rPr>
              <a:t>11</a:t>
            </a:r>
            <a:endParaRPr lang="ru-RU" sz="1400" dirty="0">
              <a:latin typeface="Times New Roman" pitchFamily="18" charset="0"/>
              <a:cs typeface="Times New Roman" pitchFamily="18" charset="0"/>
            </a:endParaRPr>
          </a:p>
        </p:txBody>
      </p:sp>
      <p:pic>
        <p:nvPicPr>
          <p:cNvPr id="12" name="Picture 2" descr="D:\2018-2019\Шыгармашылы0 есеп\fabe4e12-bdf5-4c68-a22a-956ca0a3580d.jpg"/>
          <p:cNvPicPr/>
          <p:nvPr/>
        </p:nvPicPr>
        <p:blipFill>
          <a:blip r:embed="rId2" cstate="print"/>
          <a:srcRect l="-509" t="27780" r="-509" b="15398"/>
          <a:stretch>
            <a:fillRect/>
          </a:stretch>
        </p:blipFill>
        <p:spPr bwMode="auto">
          <a:xfrm>
            <a:off x="584025" y="7212261"/>
            <a:ext cx="2344330" cy="2409683"/>
          </a:xfrm>
          <a:prstGeom prst="rect">
            <a:avLst/>
          </a:prstGeom>
          <a:ln>
            <a:noFill/>
          </a:ln>
          <a:effectLst>
            <a:outerShdw blurRad="292100" dist="139700" dir="2700000" algn="tl" rotWithShape="0">
              <a:srgbClr val="333333">
                <a:alpha val="65000"/>
              </a:srgbClr>
            </a:outerShdw>
          </a:effectLst>
        </p:spPr>
      </p:pic>
      <p:sp>
        <p:nvSpPr>
          <p:cNvPr id="13" name="Прямоугольник 12"/>
          <p:cNvSpPr/>
          <p:nvPr/>
        </p:nvSpPr>
        <p:spPr>
          <a:xfrm>
            <a:off x="3145494" y="7756384"/>
            <a:ext cx="3969608" cy="905546"/>
          </a:xfrm>
          <a:prstGeom prst="rect">
            <a:avLst/>
          </a:prstGeom>
        </p:spPr>
        <p:txBody>
          <a:bodyPr wrap="square" lIns="104309" tIns="52154" rIns="104309" bIns="52154">
            <a:spAutoFit/>
          </a:bodyPr>
          <a:lstStyle/>
          <a:p>
            <a:pPr algn="ctr"/>
            <a:r>
              <a:rPr lang="kk-KZ" sz="1300" b="1" i="1" dirty="0">
                <a:latin typeface="Times New Roman" pitchFamily="18" charset="0"/>
                <a:cs typeface="Times New Roman" pitchFamily="18" charset="0"/>
              </a:rPr>
              <a:t>Нұрлыбаева Жадыра Дәуітбекқызы</a:t>
            </a:r>
            <a:endParaRPr lang="ru-RU" sz="1300" b="1" i="1" dirty="0">
              <a:latin typeface="Times New Roman" pitchFamily="18" charset="0"/>
              <a:cs typeface="Times New Roman" pitchFamily="18" charset="0"/>
            </a:endParaRPr>
          </a:p>
          <a:p>
            <a:pPr algn="ctr"/>
            <a:r>
              <a:rPr lang="ru-RU" sz="1300" i="1" dirty="0">
                <a:latin typeface="Times New Roman" pitchFamily="18" charset="0"/>
                <a:cs typeface="Times New Roman" pitchFamily="18" charset="0"/>
              </a:rPr>
              <a:t>"</a:t>
            </a:r>
            <a:r>
              <a:rPr lang="ru-RU" sz="1300" i="1" dirty="0" err="1">
                <a:latin typeface="Times New Roman" pitchFamily="18" charset="0"/>
                <a:cs typeface="Times New Roman" pitchFamily="18" charset="0"/>
              </a:rPr>
              <a:t>Арнайы</a:t>
            </a:r>
            <a:r>
              <a:rPr lang="ru-RU" sz="1300" i="1" dirty="0">
                <a:latin typeface="Times New Roman" pitchFamily="18" charset="0"/>
                <a:cs typeface="Times New Roman" pitchFamily="18" charset="0"/>
              </a:rPr>
              <a:t> газ </a:t>
            </a:r>
            <a:r>
              <a:rPr lang="ru-RU" sz="1300" i="1" dirty="0" err="1">
                <a:latin typeface="Times New Roman" pitchFamily="18" charset="0"/>
                <a:cs typeface="Times New Roman" pitchFamily="18" charset="0"/>
              </a:rPr>
              <a:t>жүйелері</a:t>
            </a:r>
            <a:r>
              <a:rPr lang="ru-RU" sz="1300" i="1" dirty="0">
                <a:latin typeface="Times New Roman" pitchFamily="18" charset="0"/>
                <a:cs typeface="Times New Roman" pitchFamily="18" charset="0"/>
              </a:rPr>
              <a:t> мен </a:t>
            </a:r>
            <a:r>
              <a:rPr lang="ru-RU" sz="1300" i="1" dirty="0" err="1">
                <a:latin typeface="Times New Roman" pitchFamily="18" charset="0"/>
                <a:cs typeface="Times New Roman" pitchFamily="18" charset="0"/>
              </a:rPr>
              <a:t>ішкі</a:t>
            </a:r>
            <a:r>
              <a:rPr lang="ru-RU" sz="1300" i="1" dirty="0">
                <a:latin typeface="Times New Roman" pitchFamily="18" charset="0"/>
                <a:cs typeface="Times New Roman" pitchFamily="18" charset="0"/>
              </a:rPr>
              <a:t> </a:t>
            </a:r>
            <a:r>
              <a:rPr lang="ru-RU" sz="1300" i="1" dirty="0" err="1">
                <a:latin typeface="Times New Roman" pitchFamily="18" charset="0"/>
                <a:cs typeface="Times New Roman" pitchFamily="18" charset="0"/>
              </a:rPr>
              <a:t>санитарлық</a:t>
            </a:r>
            <a:r>
              <a:rPr lang="ru-RU" sz="1300" i="1" dirty="0">
                <a:latin typeface="Times New Roman" pitchFamily="18" charset="0"/>
                <a:cs typeface="Times New Roman" pitchFamily="18" charset="0"/>
              </a:rPr>
              <a:t> </a:t>
            </a:r>
            <a:r>
              <a:rPr lang="ru-RU" sz="1300" i="1" dirty="0" err="1">
                <a:latin typeface="Times New Roman" pitchFamily="18" charset="0"/>
                <a:cs typeface="Times New Roman" pitchFamily="18" charset="0"/>
              </a:rPr>
              <a:t>құрылғылары</a:t>
            </a:r>
            <a:r>
              <a:rPr lang="ru-RU" sz="1300" i="1" dirty="0">
                <a:latin typeface="Times New Roman" pitchFamily="18" charset="0"/>
                <a:cs typeface="Times New Roman" pitchFamily="18" charset="0"/>
              </a:rPr>
              <a:t> </a:t>
            </a:r>
            <a:r>
              <a:rPr lang="ru-RU" sz="1300" i="1" dirty="0" err="1">
                <a:latin typeface="Times New Roman" pitchFamily="18" charset="0"/>
                <a:cs typeface="Times New Roman" pitchFamily="18" charset="0"/>
              </a:rPr>
              <a:t>білім</a:t>
            </a:r>
            <a:r>
              <a:rPr lang="ru-RU" sz="1300" i="1" dirty="0">
                <a:latin typeface="Times New Roman" pitchFamily="18" charset="0"/>
                <a:cs typeface="Times New Roman" pitchFamily="18" charset="0"/>
              </a:rPr>
              <a:t> беру </a:t>
            </a:r>
            <a:r>
              <a:rPr lang="ru-RU" sz="1300" i="1" dirty="0" err="1">
                <a:latin typeface="Times New Roman" pitchFamily="18" charset="0"/>
                <a:cs typeface="Times New Roman" pitchFamily="18" charset="0"/>
              </a:rPr>
              <a:t>пәндері</a:t>
            </a:r>
            <a:r>
              <a:rPr lang="ru-RU" sz="1300" i="1" dirty="0">
                <a:latin typeface="Times New Roman" pitchFamily="18" charset="0"/>
                <a:cs typeface="Times New Roman" pitchFamily="18" charset="0"/>
              </a:rPr>
              <a:t>" </a:t>
            </a:r>
            <a:r>
              <a:rPr lang="ru-RU" sz="1300" i="1" dirty="0" err="1">
                <a:latin typeface="Times New Roman" pitchFamily="18" charset="0"/>
                <a:cs typeface="Times New Roman" pitchFamily="18" charset="0"/>
              </a:rPr>
              <a:t>циклдік-әдістемелік</a:t>
            </a:r>
            <a:r>
              <a:rPr lang="ru-RU" sz="1300" i="1" dirty="0">
                <a:latin typeface="Times New Roman" pitchFamily="18" charset="0"/>
                <a:cs typeface="Times New Roman" pitchFamily="18" charset="0"/>
              </a:rPr>
              <a:t> </a:t>
            </a:r>
            <a:r>
              <a:rPr lang="ru-RU" sz="1300" i="1" dirty="0" err="1">
                <a:latin typeface="Times New Roman" pitchFamily="18" charset="0"/>
                <a:cs typeface="Times New Roman" pitchFamily="18" charset="0"/>
              </a:rPr>
              <a:t>комиссиясының</a:t>
            </a:r>
            <a:r>
              <a:rPr lang="ru-RU" sz="1300" i="1" dirty="0">
                <a:latin typeface="Times New Roman" pitchFamily="18" charset="0"/>
                <a:cs typeface="Times New Roman" pitchFamily="18" charset="0"/>
              </a:rPr>
              <a:t> </a:t>
            </a:r>
            <a:r>
              <a:rPr lang="ru-RU" sz="1300" i="1" dirty="0" err="1">
                <a:latin typeface="Times New Roman" pitchFamily="18" charset="0"/>
                <a:cs typeface="Times New Roman" pitchFamily="18" charset="0"/>
              </a:rPr>
              <a:t>төрайымы</a:t>
            </a:r>
            <a:endParaRPr lang="ru-RU" sz="1300" i="1" dirty="0">
              <a:latin typeface="Times New Roman" pitchFamily="18" charset="0"/>
              <a:cs typeface="Times New Roman" pitchFamily="18" charset="0"/>
            </a:endParaRPr>
          </a:p>
        </p:txBody>
      </p:sp>
      <p:pic>
        <p:nvPicPr>
          <p:cNvPr id="14" name="Рисунок 13" descr="C:\Users\73B5~1\AppData\Local\Temp\Rar$DI45.824\Уртаева.jpg"/>
          <p:cNvPicPr/>
          <p:nvPr/>
        </p:nvPicPr>
        <p:blipFill rotWithShape="1">
          <a:blip r:embed="rId3" cstate="print">
            <a:extLst>
              <a:ext uri="{28A0092B-C50C-407E-A947-70E740481C1C}">
                <a14:useLocalDpi xmlns:a14="http://schemas.microsoft.com/office/drawing/2010/main" val="0"/>
              </a:ext>
            </a:extLst>
          </a:blip>
          <a:srcRect b="12954"/>
          <a:stretch/>
        </p:blipFill>
        <p:spPr bwMode="auto">
          <a:xfrm>
            <a:off x="525553" y="838261"/>
            <a:ext cx="2402801" cy="2880766"/>
          </a:xfrm>
          <a:prstGeom prst="rect">
            <a:avLst/>
          </a:prstGeom>
          <a:noFill/>
          <a:ln>
            <a:noFill/>
          </a:ln>
          <a:extLst>
            <a:ext uri="{53640926-AAD7-44D8-BBD7-CCE9431645EC}">
              <a14:shadowObscured xmlns:a14="http://schemas.microsoft.com/office/drawing/2010/main"/>
            </a:ext>
          </a:extLst>
        </p:spPr>
      </p:pic>
      <p:sp>
        <p:nvSpPr>
          <p:cNvPr id="15" name="Прямоугольник 14"/>
          <p:cNvSpPr/>
          <p:nvPr/>
        </p:nvSpPr>
        <p:spPr>
          <a:xfrm>
            <a:off x="3144279" y="1827746"/>
            <a:ext cx="3780632" cy="905546"/>
          </a:xfrm>
          <a:prstGeom prst="rect">
            <a:avLst/>
          </a:prstGeom>
        </p:spPr>
        <p:txBody>
          <a:bodyPr lIns="104309" tIns="52154" rIns="104309" bIns="52154">
            <a:spAutoFit/>
          </a:bodyPr>
          <a:lstStyle/>
          <a:p>
            <a:pPr algn="ctr"/>
            <a:r>
              <a:rPr lang="kk-KZ" sz="1300" b="1" i="1" dirty="0">
                <a:latin typeface="Times New Roman" pitchFamily="18" charset="0"/>
                <a:cs typeface="Times New Roman" pitchFamily="18" charset="0"/>
              </a:rPr>
              <a:t>Уртаева Жумагул  Жолдасбековна</a:t>
            </a:r>
            <a:endParaRPr lang="ru-RU" sz="1300" i="1" dirty="0">
              <a:latin typeface="Times New Roman" pitchFamily="18" charset="0"/>
              <a:cs typeface="Times New Roman" pitchFamily="18" charset="0"/>
            </a:endParaRPr>
          </a:p>
          <a:p>
            <a:pPr algn="ctr"/>
            <a:r>
              <a:rPr lang="ru-RU" sz="1300" i="1" dirty="0">
                <a:latin typeface="Times New Roman" pitchFamily="18" charset="0"/>
                <a:cs typeface="Times New Roman" pitchFamily="18" charset="0"/>
              </a:rPr>
              <a:t>"</a:t>
            </a:r>
            <a:r>
              <a:rPr lang="ru-RU" sz="1300" i="1" dirty="0" err="1">
                <a:latin typeface="Times New Roman" pitchFamily="18" charset="0"/>
                <a:cs typeface="Times New Roman" pitchFamily="18" charset="0"/>
              </a:rPr>
              <a:t>Жалпы</a:t>
            </a:r>
            <a:r>
              <a:rPr lang="ru-RU" sz="1300" i="1" dirty="0">
                <a:latin typeface="Times New Roman" pitchFamily="18" charset="0"/>
                <a:cs typeface="Times New Roman" pitchFamily="18" charset="0"/>
              </a:rPr>
              <a:t> </a:t>
            </a:r>
            <a:r>
              <a:rPr lang="ru-RU" sz="1300" i="1" dirty="0" err="1">
                <a:latin typeface="Times New Roman" pitchFamily="18" charset="0"/>
                <a:cs typeface="Times New Roman" pitchFamily="18" charset="0"/>
              </a:rPr>
              <a:t>тілдер</a:t>
            </a:r>
            <a:r>
              <a:rPr lang="ru-RU" sz="1300" i="1" dirty="0">
                <a:latin typeface="Times New Roman" pitchFamily="18" charset="0"/>
                <a:cs typeface="Times New Roman" pitchFamily="18" charset="0"/>
              </a:rPr>
              <a:t> мен </a:t>
            </a:r>
            <a:r>
              <a:rPr lang="ru-RU" sz="1300" i="1" dirty="0" err="1">
                <a:latin typeface="Times New Roman" pitchFamily="18" charset="0"/>
                <a:cs typeface="Times New Roman" pitchFamily="18" charset="0"/>
              </a:rPr>
              <a:t>денешынықтыру</a:t>
            </a:r>
            <a:r>
              <a:rPr lang="ru-RU" sz="1300" i="1" dirty="0">
                <a:latin typeface="Times New Roman" pitchFamily="18" charset="0"/>
                <a:cs typeface="Times New Roman" pitchFamily="18" charset="0"/>
              </a:rPr>
              <a:t> мен БӘД </a:t>
            </a:r>
            <a:r>
              <a:rPr lang="ru-RU" sz="1300" i="1" dirty="0" err="1">
                <a:latin typeface="Times New Roman" pitchFamily="18" charset="0"/>
                <a:cs typeface="Times New Roman" pitchFamily="18" charset="0"/>
              </a:rPr>
              <a:t>білім</a:t>
            </a:r>
            <a:r>
              <a:rPr lang="ru-RU" sz="1300" i="1" dirty="0">
                <a:latin typeface="Times New Roman" pitchFamily="18" charset="0"/>
                <a:cs typeface="Times New Roman" pitchFamily="18" charset="0"/>
              </a:rPr>
              <a:t> беру </a:t>
            </a:r>
            <a:r>
              <a:rPr lang="ru-RU" sz="1300" i="1" dirty="0" err="1">
                <a:latin typeface="Times New Roman" pitchFamily="18" charset="0"/>
                <a:cs typeface="Times New Roman" pitchFamily="18" charset="0"/>
              </a:rPr>
              <a:t>пәндері</a:t>
            </a:r>
            <a:r>
              <a:rPr lang="ru-RU" sz="1300" i="1" dirty="0">
                <a:latin typeface="Times New Roman" pitchFamily="18" charset="0"/>
                <a:cs typeface="Times New Roman" pitchFamily="18" charset="0"/>
              </a:rPr>
              <a:t>" </a:t>
            </a:r>
            <a:r>
              <a:rPr lang="ru-RU" sz="1300" i="1" dirty="0" err="1">
                <a:latin typeface="Times New Roman" pitchFamily="18" charset="0"/>
                <a:cs typeface="Times New Roman" pitchFamily="18" charset="0"/>
              </a:rPr>
              <a:t>циклдік-әдістемелік</a:t>
            </a:r>
            <a:r>
              <a:rPr lang="ru-RU" sz="1300" i="1" dirty="0">
                <a:latin typeface="Times New Roman" pitchFamily="18" charset="0"/>
                <a:cs typeface="Times New Roman" pitchFamily="18" charset="0"/>
              </a:rPr>
              <a:t> </a:t>
            </a:r>
            <a:r>
              <a:rPr lang="ru-RU" sz="1300" i="1" dirty="0" err="1">
                <a:latin typeface="Times New Roman" pitchFamily="18" charset="0"/>
                <a:cs typeface="Times New Roman" pitchFamily="18" charset="0"/>
              </a:rPr>
              <a:t>комиссиясың</a:t>
            </a:r>
            <a:r>
              <a:rPr lang="ru-RU" sz="1300" i="1" dirty="0">
                <a:latin typeface="Times New Roman" pitchFamily="18" charset="0"/>
                <a:cs typeface="Times New Roman" pitchFamily="18" charset="0"/>
              </a:rPr>
              <a:t> </a:t>
            </a:r>
            <a:r>
              <a:rPr lang="ru-RU" sz="1300" i="1" dirty="0" err="1">
                <a:latin typeface="Times New Roman" pitchFamily="18" charset="0"/>
                <a:cs typeface="Times New Roman" pitchFamily="18" charset="0"/>
              </a:rPr>
              <a:t>төрайымы</a:t>
            </a:r>
            <a:endParaRPr lang="ru-RU" sz="1300" i="1" dirty="0">
              <a:latin typeface="Times New Roman" pitchFamily="18" charset="0"/>
              <a:cs typeface="Times New Roman" pitchFamily="18" charset="0"/>
            </a:endParaRPr>
          </a:p>
        </p:txBody>
      </p:sp>
      <p:sp>
        <p:nvSpPr>
          <p:cNvPr id="16" name="Прямоугольник 15"/>
          <p:cNvSpPr/>
          <p:nvPr/>
        </p:nvSpPr>
        <p:spPr>
          <a:xfrm>
            <a:off x="3144279" y="4735521"/>
            <a:ext cx="3780632" cy="900761"/>
          </a:xfrm>
          <a:prstGeom prst="rect">
            <a:avLst/>
          </a:prstGeom>
        </p:spPr>
        <p:txBody>
          <a:bodyPr wrap="square" lIns="99569" tIns="49785" rIns="99569" bIns="49785">
            <a:spAutoFit/>
          </a:bodyPr>
          <a:lstStyle/>
          <a:p>
            <a:pPr algn="ctr"/>
            <a:r>
              <a:rPr lang="ru-RU" sz="1300" b="1" i="1" dirty="0" err="1">
                <a:latin typeface="Times New Roman" pitchFamily="18" charset="0"/>
                <a:cs typeface="Times New Roman" pitchFamily="18" charset="0"/>
              </a:rPr>
              <a:t>Жаңбырбай</a:t>
            </a:r>
            <a:r>
              <a:rPr lang="ru-RU" sz="1300" b="1" i="1" dirty="0">
                <a:latin typeface="Times New Roman" pitchFamily="18" charset="0"/>
                <a:cs typeface="Times New Roman" pitchFamily="18" charset="0"/>
              </a:rPr>
              <a:t> </a:t>
            </a:r>
            <a:r>
              <a:rPr lang="ru-RU" sz="1300" b="1" i="1" dirty="0" err="1">
                <a:latin typeface="Times New Roman" pitchFamily="18" charset="0"/>
                <a:cs typeface="Times New Roman" pitchFamily="18" charset="0"/>
              </a:rPr>
              <a:t>Мөлдір</a:t>
            </a:r>
            <a:r>
              <a:rPr lang="ru-RU" sz="1300" b="1" i="1" dirty="0">
                <a:latin typeface="Times New Roman" pitchFamily="18" charset="0"/>
                <a:cs typeface="Times New Roman" pitchFamily="18" charset="0"/>
              </a:rPr>
              <a:t> </a:t>
            </a:r>
            <a:r>
              <a:rPr lang="ru-RU" sz="1300" b="1" i="1" dirty="0" err="1">
                <a:latin typeface="Times New Roman" pitchFamily="18" charset="0"/>
                <a:cs typeface="Times New Roman" pitchFamily="18" charset="0"/>
              </a:rPr>
              <a:t>Қуанышқызы</a:t>
            </a:r>
            <a:endParaRPr lang="ru-RU" sz="1300" b="1" i="1" dirty="0">
              <a:latin typeface="Times New Roman" pitchFamily="18" charset="0"/>
              <a:cs typeface="Times New Roman" pitchFamily="18" charset="0"/>
            </a:endParaRPr>
          </a:p>
          <a:p>
            <a:pPr algn="ctr"/>
            <a:r>
              <a:rPr lang="ru-RU" sz="1300" i="1" dirty="0">
                <a:latin typeface="Times New Roman" pitchFamily="18" charset="0"/>
                <a:cs typeface="Times New Roman" pitchFamily="18" charset="0"/>
              </a:rPr>
              <a:t>"</a:t>
            </a:r>
            <a:r>
              <a:rPr lang="ru-RU" sz="1300" i="1" dirty="0" err="1">
                <a:latin typeface="Times New Roman" pitchFamily="18" charset="0"/>
                <a:cs typeface="Times New Roman" pitchFamily="18" charset="0"/>
              </a:rPr>
              <a:t>Жаратылыстану</a:t>
            </a:r>
            <a:r>
              <a:rPr lang="ru-RU" sz="1300" i="1" dirty="0">
                <a:latin typeface="Times New Roman" pitchFamily="18" charset="0"/>
                <a:cs typeface="Times New Roman" pitchFamily="18" charset="0"/>
              </a:rPr>
              <a:t> </a:t>
            </a:r>
            <a:r>
              <a:rPr lang="ru-RU" sz="1300" i="1" dirty="0" err="1">
                <a:latin typeface="Times New Roman" pitchFamily="18" charset="0"/>
                <a:cs typeface="Times New Roman" pitchFamily="18" charset="0"/>
              </a:rPr>
              <a:t>және</a:t>
            </a:r>
            <a:r>
              <a:rPr lang="ru-RU" sz="1300" i="1" dirty="0">
                <a:latin typeface="Times New Roman" pitchFamily="18" charset="0"/>
                <a:cs typeface="Times New Roman" pitchFamily="18" charset="0"/>
              </a:rPr>
              <a:t> </a:t>
            </a:r>
            <a:r>
              <a:rPr lang="ru-RU" sz="1300" i="1" dirty="0" err="1">
                <a:latin typeface="Times New Roman" pitchFamily="18" charset="0"/>
                <a:cs typeface="Times New Roman" pitchFamily="18" charset="0"/>
              </a:rPr>
              <a:t>қоғамдық</a:t>
            </a:r>
            <a:r>
              <a:rPr lang="ru-RU" sz="1300" i="1" dirty="0">
                <a:latin typeface="Times New Roman" pitchFamily="18" charset="0"/>
                <a:cs typeface="Times New Roman" pitchFamily="18" charset="0"/>
              </a:rPr>
              <a:t> </a:t>
            </a:r>
            <a:r>
              <a:rPr lang="ru-RU" sz="1300" i="1" dirty="0" err="1">
                <a:latin typeface="Times New Roman" pitchFamily="18" charset="0"/>
                <a:cs typeface="Times New Roman" pitchFamily="18" charset="0"/>
              </a:rPr>
              <a:t>білім</a:t>
            </a:r>
            <a:r>
              <a:rPr lang="ru-RU" sz="1300" i="1" dirty="0">
                <a:latin typeface="Times New Roman" pitchFamily="18" charset="0"/>
                <a:cs typeface="Times New Roman" pitchFamily="18" charset="0"/>
              </a:rPr>
              <a:t> беру </a:t>
            </a:r>
            <a:r>
              <a:rPr lang="ru-RU" sz="1300" i="1" dirty="0" err="1">
                <a:latin typeface="Times New Roman" pitchFamily="18" charset="0"/>
                <a:cs typeface="Times New Roman" pitchFamily="18" charset="0"/>
              </a:rPr>
              <a:t>пәндері</a:t>
            </a:r>
            <a:r>
              <a:rPr lang="ru-RU" sz="1300" i="1" dirty="0">
                <a:latin typeface="Times New Roman" pitchFamily="18" charset="0"/>
                <a:cs typeface="Times New Roman" pitchFamily="18" charset="0"/>
              </a:rPr>
              <a:t>" </a:t>
            </a:r>
            <a:r>
              <a:rPr lang="ru-RU" sz="1300" i="1" dirty="0" err="1">
                <a:latin typeface="Times New Roman" pitchFamily="18" charset="0"/>
                <a:cs typeface="Times New Roman" pitchFamily="18" charset="0"/>
              </a:rPr>
              <a:t>циклдік-әдістемелік</a:t>
            </a:r>
            <a:r>
              <a:rPr lang="ru-RU" sz="1300" i="1" dirty="0">
                <a:latin typeface="Times New Roman" pitchFamily="18" charset="0"/>
                <a:cs typeface="Times New Roman" pitchFamily="18" charset="0"/>
              </a:rPr>
              <a:t> </a:t>
            </a:r>
            <a:r>
              <a:rPr lang="ru-RU" sz="1300" i="1" dirty="0" err="1">
                <a:latin typeface="Times New Roman" pitchFamily="18" charset="0"/>
                <a:cs typeface="Times New Roman" pitchFamily="18" charset="0"/>
              </a:rPr>
              <a:t>комиссиясының</a:t>
            </a:r>
            <a:r>
              <a:rPr lang="ru-RU" sz="1300" i="1" dirty="0">
                <a:latin typeface="Times New Roman" pitchFamily="18" charset="0"/>
                <a:cs typeface="Times New Roman" pitchFamily="18" charset="0"/>
              </a:rPr>
              <a:t> </a:t>
            </a:r>
            <a:r>
              <a:rPr lang="ru-RU" sz="1300" i="1" dirty="0" err="1">
                <a:latin typeface="Times New Roman" pitchFamily="18" charset="0"/>
                <a:cs typeface="Times New Roman" pitchFamily="18" charset="0"/>
              </a:rPr>
              <a:t>төрайымы</a:t>
            </a:r>
            <a:endParaRPr lang="ru-RU" sz="1300" i="1" dirty="0">
              <a:latin typeface="Times New Roman" pitchFamily="18" charset="0"/>
              <a:cs typeface="Times New Roman" pitchFamily="18" charset="0"/>
            </a:endParaRPr>
          </a:p>
        </p:txBody>
      </p:sp>
      <p:pic>
        <p:nvPicPr>
          <p:cNvPr id="17" name="Picture 2" descr="C:\Users\кгтк\Desktop\1bf57460-aa46-45ff-ba95-2d1cbd9fd51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508" y="4025262"/>
            <a:ext cx="2363846" cy="2808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764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23187" y="10261488"/>
            <a:ext cx="873314" cy="323936"/>
          </a:xfrm>
          <a:prstGeom prst="rect">
            <a:avLst/>
          </a:prstGeom>
          <a:noFill/>
        </p:spPr>
        <p:txBody>
          <a:bodyPr wrap="square" lIns="104309" tIns="52154" rIns="104309" bIns="52154" rtlCol="0">
            <a:spAutoFit/>
          </a:bodyPr>
          <a:lstStyle/>
          <a:p>
            <a:pPr algn="ctr"/>
            <a:r>
              <a:rPr lang="kk-KZ" sz="1400" dirty="0">
                <a:latin typeface="Times New Roman" pitchFamily="18" charset="0"/>
                <a:cs typeface="Times New Roman" pitchFamily="18" charset="0"/>
              </a:rPr>
              <a:t>12</a:t>
            </a:r>
            <a:endParaRPr lang="ru-RU" sz="1400" dirty="0">
              <a:latin typeface="Times New Roman" pitchFamily="18" charset="0"/>
              <a:cs typeface="Times New Roman" pitchFamily="18" charset="0"/>
            </a:endParaRPr>
          </a:p>
        </p:txBody>
      </p:sp>
      <p:pic>
        <p:nvPicPr>
          <p:cNvPr id="12" name="Picture 2" descr="C:\Users\кгтк\Desktop\045b991d-bb34-44ac-ab7e-39ace1c897b2.jpg"/>
          <p:cNvPicPr>
            <a:picLocks noChangeAspect="1" noChangeArrowheads="1"/>
          </p:cNvPicPr>
          <p:nvPr/>
        </p:nvPicPr>
        <p:blipFill rotWithShape="1">
          <a:blip r:embed="rId2">
            <a:extLst>
              <a:ext uri="{28A0092B-C50C-407E-A947-70E740481C1C}">
                <a14:useLocalDpi xmlns:a14="http://schemas.microsoft.com/office/drawing/2010/main" val="0"/>
              </a:ext>
            </a:extLst>
          </a:blip>
          <a:srcRect l="19181" t="31635" r="14924" b="15236"/>
          <a:stretch/>
        </p:blipFill>
        <p:spPr bwMode="auto">
          <a:xfrm>
            <a:off x="557315" y="760529"/>
            <a:ext cx="2962902" cy="3118502"/>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3701240" y="1762891"/>
            <a:ext cx="3347939" cy="839206"/>
          </a:xfrm>
          <a:prstGeom prst="rect">
            <a:avLst/>
          </a:prstGeom>
        </p:spPr>
        <p:txBody>
          <a:bodyPr wrap="square" lIns="99569" tIns="49785" rIns="99569" bIns="49785">
            <a:spAutoFit/>
          </a:bodyPr>
          <a:lstStyle/>
          <a:p>
            <a:pPr algn="ctr"/>
            <a:r>
              <a:rPr lang="ru-RU" sz="1200" b="1" i="1" dirty="0" err="1">
                <a:latin typeface="Times New Roman" pitchFamily="18" charset="0"/>
                <a:cs typeface="Times New Roman" pitchFamily="18" charset="0"/>
              </a:rPr>
              <a:t>Салыбекова</a:t>
            </a:r>
            <a:r>
              <a:rPr lang="ru-RU" sz="1200" b="1" i="1" dirty="0">
                <a:latin typeface="Times New Roman" pitchFamily="18" charset="0"/>
                <a:cs typeface="Times New Roman" pitchFamily="18" charset="0"/>
              </a:rPr>
              <a:t> </a:t>
            </a:r>
            <a:r>
              <a:rPr lang="ru-RU" sz="1200" b="1" i="1" dirty="0" err="1">
                <a:latin typeface="Times New Roman" pitchFamily="18" charset="0"/>
                <a:cs typeface="Times New Roman" pitchFamily="18" charset="0"/>
              </a:rPr>
              <a:t>Жанат</a:t>
            </a:r>
            <a:r>
              <a:rPr lang="ru-RU" sz="1200" b="1" i="1" dirty="0">
                <a:latin typeface="Times New Roman" pitchFamily="18" charset="0"/>
                <a:cs typeface="Times New Roman" pitchFamily="18" charset="0"/>
              </a:rPr>
              <a:t> </a:t>
            </a:r>
            <a:r>
              <a:rPr lang="ru-RU" sz="1200" b="1" i="1" dirty="0" err="1">
                <a:latin typeface="Times New Roman" pitchFamily="18" charset="0"/>
                <a:cs typeface="Times New Roman" pitchFamily="18" charset="0"/>
              </a:rPr>
              <a:t>Жолдасбековна</a:t>
            </a:r>
            <a:endParaRPr lang="ru-RU" sz="1200" b="1" i="1" dirty="0">
              <a:latin typeface="Times New Roman" pitchFamily="18" charset="0"/>
              <a:cs typeface="Times New Roman" pitchFamily="18" charset="0"/>
            </a:endParaRPr>
          </a:p>
          <a:p>
            <a:pPr algn="ctr"/>
            <a:r>
              <a:rPr lang="ru-RU" sz="1200" b="1" i="1" dirty="0">
                <a:latin typeface="Times New Roman" pitchFamily="18" charset="0"/>
                <a:cs typeface="Times New Roman" pitchFamily="18" charset="0"/>
              </a:rPr>
              <a:t>"</a:t>
            </a:r>
            <a:r>
              <a:rPr lang="ru-RU" sz="1200" b="1" i="1" dirty="0" err="1">
                <a:latin typeface="Times New Roman" pitchFamily="18" charset="0"/>
                <a:cs typeface="Times New Roman" pitchFamily="18" charset="0"/>
              </a:rPr>
              <a:t>Арнайы</a:t>
            </a:r>
            <a:r>
              <a:rPr lang="ru-RU" sz="1200" b="1" i="1" dirty="0">
                <a:latin typeface="Times New Roman" pitchFamily="18" charset="0"/>
                <a:cs typeface="Times New Roman" pitchFamily="18" charset="0"/>
              </a:rPr>
              <a:t> </a:t>
            </a:r>
            <a:r>
              <a:rPr lang="ru-RU" sz="1200" b="1" i="1" dirty="0" err="1">
                <a:latin typeface="Times New Roman" pitchFamily="18" charset="0"/>
                <a:cs typeface="Times New Roman" pitchFamily="18" charset="0"/>
              </a:rPr>
              <a:t>құрылыс</a:t>
            </a:r>
            <a:r>
              <a:rPr lang="ru-RU" sz="1200" b="1" i="1" dirty="0">
                <a:latin typeface="Times New Roman" pitchFamily="18" charset="0"/>
                <a:cs typeface="Times New Roman" pitchFamily="18" charset="0"/>
              </a:rPr>
              <a:t> </a:t>
            </a:r>
            <a:r>
              <a:rPr lang="ru-RU" sz="1200" b="1" i="1" dirty="0" err="1">
                <a:latin typeface="Times New Roman" pitchFamily="18" charset="0"/>
                <a:cs typeface="Times New Roman" pitchFamily="18" charset="0"/>
              </a:rPr>
              <a:t>білім</a:t>
            </a:r>
            <a:r>
              <a:rPr lang="ru-RU" sz="1200" b="1" i="1" dirty="0">
                <a:latin typeface="Times New Roman" pitchFamily="18" charset="0"/>
                <a:cs typeface="Times New Roman" pitchFamily="18" charset="0"/>
              </a:rPr>
              <a:t> беру </a:t>
            </a:r>
            <a:r>
              <a:rPr lang="ru-RU" sz="1200" b="1" i="1" dirty="0" err="1">
                <a:latin typeface="Times New Roman" pitchFamily="18" charset="0"/>
                <a:cs typeface="Times New Roman" pitchFamily="18" charset="0"/>
              </a:rPr>
              <a:t>пәндері</a:t>
            </a:r>
            <a:r>
              <a:rPr lang="ru-RU" sz="1200" b="1" i="1" dirty="0">
                <a:latin typeface="Times New Roman" pitchFamily="18" charset="0"/>
                <a:cs typeface="Times New Roman" pitchFamily="18" charset="0"/>
              </a:rPr>
              <a:t>" </a:t>
            </a:r>
            <a:r>
              <a:rPr lang="ru-RU" sz="1200" b="1" i="1" dirty="0" err="1">
                <a:latin typeface="Times New Roman" pitchFamily="18" charset="0"/>
                <a:cs typeface="Times New Roman" pitchFamily="18" charset="0"/>
              </a:rPr>
              <a:t>циклдік-әдістемелік</a:t>
            </a:r>
            <a:r>
              <a:rPr lang="ru-RU" sz="1200" b="1" i="1" dirty="0">
                <a:latin typeface="Times New Roman" pitchFamily="18" charset="0"/>
                <a:cs typeface="Times New Roman" pitchFamily="18" charset="0"/>
              </a:rPr>
              <a:t> </a:t>
            </a:r>
            <a:r>
              <a:rPr lang="ru-RU" sz="1200" b="1" i="1" dirty="0" err="1">
                <a:latin typeface="Times New Roman" pitchFamily="18" charset="0"/>
                <a:cs typeface="Times New Roman" pitchFamily="18" charset="0"/>
              </a:rPr>
              <a:t>комиссиясының</a:t>
            </a:r>
            <a:r>
              <a:rPr lang="ru-RU" sz="1200" b="1" i="1" dirty="0">
                <a:latin typeface="Times New Roman" pitchFamily="18" charset="0"/>
                <a:cs typeface="Times New Roman" pitchFamily="18" charset="0"/>
              </a:rPr>
              <a:t> </a:t>
            </a:r>
            <a:r>
              <a:rPr lang="ru-RU" sz="1200" b="1" i="1" dirty="0" err="1">
                <a:latin typeface="Times New Roman" pitchFamily="18" charset="0"/>
                <a:cs typeface="Times New Roman" pitchFamily="18" charset="0"/>
              </a:rPr>
              <a:t>төрайымы</a:t>
            </a:r>
            <a:endParaRPr lang="ru-RU" sz="1200" i="1" dirty="0">
              <a:latin typeface="Times New Roman" pitchFamily="18" charset="0"/>
              <a:cs typeface="Times New Roman" pitchFamily="18" charset="0"/>
            </a:endParaRPr>
          </a:p>
        </p:txBody>
      </p:sp>
      <p:pic>
        <p:nvPicPr>
          <p:cNvPr id="14" name="Picture 3" descr="C:\Users\кгтк\Desktop\41f52ddf-234d-48b1-b159-b7d55899712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41" t="19434" r="4473" b="13157"/>
          <a:stretch/>
        </p:blipFill>
        <p:spPr bwMode="auto">
          <a:xfrm>
            <a:off x="552082" y="4025261"/>
            <a:ext cx="2968136" cy="299232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кгтк\Desktop\e3fd2298-b4da-480e-a43d-6f79590d4419.jpg"/>
          <p:cNvPicPr>
            <a:picLocks noChangeAspect="1" noChangeArrowheads="1"/>
          </p:cNvPicPr>
          <p:nvPr/>
        </p:nvPicPr>
        <p:blipFill rotWithShape="1">
          <a:blip r:embed="rId4">
            <a:extLst>
              <a:ext uri="{28A0092B-C50C-407E-A947-70E740481C1C}">
                <a14:useLocalDpi xmlns:a14="http://schemas.microsoft.com/office/drawing/2010/main" val="0"/>
              </a:ext>
            </a:extLst>
          </a:blip>
          <a:srcRect l="9277" r="37302" b="56595"/>
          <a:stretch/>
        </p:blipFill>
        <p:spPr bwMode="auto">
          <a:xfrm>
            <a:off x="922514" y="7134529"/>
            <a:ext cx="2041959" cy="2887810"/>
          </a:xfrm>
          <a:prstGeom prst="rect">
            <a:avLst/>
          </a:prstGeom>
          <a:noFill/>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3586140" y="4973227"/>
            <a:ext cx="3528962" cy="839206"/>
          </a:xfrm>
          <a:prstGeom prst="rect">
            <a:avLst/>
          </a:prstGeom>
        </p:spPr>
        <p:txBody>
          <a:bodyPr wrap="square" lIns="99569" tIns="49785" rIns="99569" bIns="49785">
            <a:spAutoFit/>
          </a:bodyPr>
          <a:lstStyle/>
          <a:p>
            <a:pPr algn="ctr"/>
            <a:r>
              <a:rPr lang="ru-RU" sz="1200" b="1" i="1" dirty="0" err="1">
                <a:latin typeface="Times New Roman" pitchFamily="18" charset="0"/>
                <a:cs typeface="Times New Roman" pitchFamily="18" charset="0"/>
              </a:rPr>
              <a:t>Узакбаев</a:t>
            </a:r>
            <a:r>
              <a:rPr lang="ru-RU" sz="1200" b="1" i="1" dirty="0">
                <a:latin typeface="Times New Roman" pitchFamily="18" charset="0"/>
                <a:cs typeface="Times New Roman" pitchFamily="18" charset="0"/>
              </a:rPr>
              <a:t> </a:t>
            </a:r>
            <a:r>
              <a:rPr lang="ru-RU" sz="1200" b="1" i="1" dirty="0" err="1">
                <a:latin typeface="Times New Roman" pitchFamily="18" charset="0"/>
                <a:cs typeface="Times New Roman" pitchFamily="18" charset="0"/>
              </a:rPr>
              <a:t>Тулеген</a:t>
            </a:r>
            <a:r>
              <a:rPr lang="ru-RU" sz="1200" b="1" i="1" dirty="0">
                <a:latin typeface="Times New Roman" pitchFamily="18" charset="0"/>
                <a:cs typeface="Times New Roman" pitchFamily="18" charset="0"/>
              </a:rPr>
              <a:t> </a:t>
            </a:r>
            <a:r>
              <a:rPr lang="ru-RU" sz="1200" b="1" i="1" dirty="0" err="1">
                <a:latin typeface="Times New Roman" pitchFamily="18" charset="0"/>
                <a:cs typeface="Times New Roman" pitchFamily="18" charset="0"/>
              </a:rPr>
              <a:t>Базарбаевич</a:t>
            </a:r>
            <a:endParaRPr lang="ru-RU" sz="1200" b="1" i="1" dirty="0">
              <a:latin typeface="Times New Roman" pitchFamily="18" charset="0"/>
              <a:cs typeface="Times New Roman" pitchFamily="18" charset="0"/>
            </a:endParaRPr>
          </a:p>
          <a:p>
            <a:pPr algn="ctr"/>
            <a:r>
              <a:rPr lang="ru-RU" sz="1200" b="1" i="1" dirty="0">
                <a:latin typeface="Times New Roman" pitchFamily="18" charset="0"/>
                <a:cs typeface="Times New Roman" pitchFamily="18" charset="0"/>
              </a:rPr>
              <a:t>"</a:t>
            </a:r>
            <a:r>
              <a:rPr lang="ru-RU" sz="1200" b="1" i="1" dirty="0" err="1">
                <a:latin typeface="Times New Roman" pitchFamily="18" charset="0"/>
                <a:cs typeface="Times New Roman" pitchFamily="18" charset="0"/>
              </a:rPr>
              <a:t>Арнайы</a:t>
            </a:r>
            <a:r>
              <a:rPr lang="ru-RU" sz="1200" b="1" i="1" dirty="0">
                <a:latin typeface="Times New Roman" pitchFamily="18" charset="0"/>
                <a:cs typeface="Times New Roman" pitchFamily="18" charset="0"/>
              </a:rPr>
              <a:t> </a:t>
            </a:r>
            <a:r>
              <a:rPr lang="ru-RU" sz="1200" b="1" i="1" dirty="0" err="1">
                <a:latin typeface="Times New Roman" pitchFamily="18" charset="0"/>
                <a:cs typeface="Times New Roman" pitchFamily="18" charset="0"/>
              </a:rPr>
              <a:t>ақпараттық</a:t>
            </a:r>
            <a:r>
              <a:rPr lang="ru-RU" sz="1200" b="1" i="1" dirty="0">
                <a:latin typeface="Times New Roman" pitchFamily="18" charset="0"/>
                <a:cs typeface="Times New Roman" pitchFamily="18" charset="0"/>
              </a:rPr>
              <a:t>, </a:t>
            </a:r>
            <a:r>
              <a:rPr lang="ru-RU" sz="1200" b="1" i="1" dirty="0" err="1">
                <a:latin typeface="Times New Roman" pitchFamily="18" charset="0"/>
                <a:cs typeface="Times New Roman" pitchFamily="18" charset="0"/>
              </a:rPr>
              <a:t>химиялық</a:t>
            </a:r>
            <a:r>
              <a:rPr lang="ru-RU" sz="1200" b="1" i="1" dirty="0">
                <a:latin typeface="Times New Roman" pitchFamily="18" charset="0"/>
                <a:cs typeface="Times New Roman" pitchFamily="18" charset="0"/>
              </a:rPr>
              <a:t> </a:t>
            </a:r>
            <a:r>
              <a:rPr lang="ru-RU" sz="1200" b="1" i="1" dirty="0" err="1">
                <a:latin typeface="Times New Roman" pitchFamily="18" charset="0"/>
                <a:cs typeface="Times New Roman" pitchFamily="18" charset="0"/>
              </a:rPr>
              <a:t>және</a:t>
            </a:r>
            <a:r>
              <a:rPr lang="ru-RU" sz="1200" b="1" i="1" dirty="0">
                <a:latin typeface="Times New Roman" pitchFamily="18" charset="0"/>
                <a:cs typeface="Times New Roman" pitchFamily="18" charset="0"/>
              </a:rPr>
              <a:t> </a:t>
            </a:r>
            <a:r>
              <a:rPr lang="ru-RU" sz="1200" b="1" i="1" dirty="0" err="1">
                <a:latin typeface="Times New Roman" pitchFamily="18" charset="0"/>
                <a:cs typeface="Times New Roman" pitchFamily="18" charset="0"/>
              </a:rPr>
              <a:t>техникалық</a:t>
            </a:r>
            <a:r>
              <a:rPr lang="ru-RU" sz="1200" b="1" i="1" dirty="0">
                <a:latin typeface="Times New Roman" pitchFamily="18" charset="0"/>
                <a:cs typeface="Times New Roman" pitchFamily="18" charset="0"/>
              </a:rPr>
              <a:t> </a:t>
            </a:r>
            <a:r>
              <a:rPr lang="ru-RU" sz="1200" b="1" i="1" dirty="0" err="1">
                <a:latin typeface="Times New Roman" pitchFamily="18" charset="0"/>
                <a:cs typeface="Times New Roman" pitchFamily="18" charset="0"/>
              </a:rPr>
              <a:t>білім</a:t>
            </a:r>
            <a:r>
              <a:rPr lang="ru-RU" sz="1200" b="1" i="1" dirty="0">
                <a:latin typeface="Times New Roman" pitchFamily="18" charset="0"/>
                <a:cs typeface="Times New Roman" pitchFamily="18" charset="0"/>
              </a:rPr>
              <a:t> беру </a:t>
            </a:r>
            <a:r>
              <a:rPr lang="ru-RU" sz="1200" b="1" i="1" dirty="0" err="1">
                <a:latin typeface="Times New Roman" pitchFamily="18" charset="0"/>
                <a:cs typeface="Times New Roman" pitchFamily="18" charset="0"/>
              </a:rPr>
              <a:t>пәндері</a:t>
            </a:r>
            <a:r>
              <a:rPr lang="ru-RU" sz="1200" b="1" i="1" dirty="0">
                <a:latin typeface="Times New Roman" pitchFamily="18" charset="0"/>
                <a:cs typeface="Times New Roman" pitchFamily="18" charset="0"/>
              </a:rPr>
              <a:t>" </a:t>
            </a:r>
            <a:r>
              <a:rPr lang="ru-RU" sz="1200" b="1" i="1" dirty="0" err="1">
                <a:latin typeface="Times New Roman" pitchFamily="18" charset="0"/>
                <a:cs typeface="Times New Roman" pitchFamily="18" charset="0"/>
              </a:rPr>
              <a:t>циклдік-әдістемелік</a:t>
            </a:r>
            <a:r>
              <a:rPr lang="ru-RU" sz="1200" b="1" i="1" dirty="0">
                <a:latin typeface="Times New Roman" pitchFamily="18" charset="0"/>
                <a:cs typeface="Times New Roman" pitchFamily="18" charset="0"/>
              </a:rPr>
              <a:t> </a:t>
            </a:r>
            <a:r>
              <a:rPr lang="ru-RU" sz="1200" b="1" i="1" dirty="0" err="1">
                <a:latin typeface="Times New Roman" pitchFamily="18" charset="0"/>
                <a:cs typeface="Times New Roman" pitchFamily="18" charset="0"/>
              </a:rPr>
              <a:t>комиссиясының</a:t>
            </a:r>
            <a:r>
              <a:rPr lang="ru-RU" sz="1200" b="1" i="1" dirty="0">
                <a:latin typeface="Times New Roman" pitchFamily="18" charset="0"/>
                <a:cs typeface="Times New Roman" pitchFamily="18" charset="0"/>
              </a:rPr>
              <a:t> </a:t>
            </a:r>
            <a:r>
              <a:rPr lang="ru-RU" sz="1200" b="1" i="1" dirty="0" err="1">
                <a:latin typeface="Times New Roman" pitchFamily="18" charset="0"/>
                <a:cs typeface="Times New Roman" pitchFamily="18" charset="0"/>
              </a:rPr>
              <a:t>төрағасы</a:t>
            </a:r>
            <a:endParaRPr lang="ru-RU" sz="1200" i="1" dirty="0">
              <a:latin typeface="Times New Roman" pitchFamily="18" charset="0"/>
              <a:cs typeface="Times New Roman" pitchFamily="18" charset="0"/>
            </a:endParaRPr>
          </a:p>
        </p:txBody>
      </p:sp>
      <p:sp>
        <p:nvSpPr>
          <p:cNvPr id="17" name="Прямоугольник 16"/>
          <p:cNvSpPr/>
          <p:nvPr/>
        </p:nvSpPr>
        <p:spPr>
          <a:xfrm>
            <a:off x="3334470" y="7903696"/>
            <a:ext cx="3780632" cy="654540"/>
          </a:xfrm>
          <a:prstGeom prst="rect">
            <a:avLst/>
          </a:prstGeom>
        </p:spPr>
        <p:txBody>
          <a:bodyPr lIns="99569" tIns="49785" rIns="99569" bIns="49785">
            <a:spAutoFit/>
          </a:bodyPr>
          <a:lstStyle/>
          <a:p>
            <a:pPr algn="ctr"/>
            <a:r>
              <a:rPr lang="ru-RU" sz="1200" b="1" i="1" dirty="0" err="1">
                <a:latin typeface="Times New Roman" pitchFamily="18" charset="0"/>
                <a:cs typeface="Times New Roman" pitchFamily="18" charset="0"/>
              </a:rPr>
              <a:t>Медеубаева</a:t>
            </a:r>
            <a:r>
              <a:rPr lang="ru-RU" sz="1200" b="1" i="1" dirty="0">
                <a:latin typeface="Times New Roman" pitchFamily="18" charset="0"/>
                <a:cs typeface="Times New Roman" pitchFamily="18" charset="0"/>
              </a:rPr>
              <a:t> </a:t>
            </a:r>
            <a:r>
              <a:rPr lang="ru-RU" sz="1200" b="1" i="1" dirty="0" err="1">
                <a:latin typeface="Times New Roman" pitchFamily="18" charset="0"/>
                <a:cs typeface="Times New Roman" pitchFamily="18" charset="0"/>
              </a:rPr>
              <a:t>Бакытнур</a:t>
            </a:r>
            <a:r>
              <a:rPr lang="ru-RU" sz="1200" b="1" i="1" dirty="0">
                <a:latin typeface="Times New Roman" pitchFamily="18" charset="0"/>
                <a:cs typeface="Times New Roman" pitchFamily="18" charset="0"/>
              </a:rPr>
              <a:t> </a:t>
            </a:r>
            <a:r>
              <a:rPr lang="ru-RU" sz="1200" b="1" i="1" dirty="0" err="1">
                <a:latin typeface="Times New Roman" pitchFamily="18" charset="0"/>
                <a:cs typeface="Times New Roman" pitchFamily="18" charset="0"/>
              </a:rPr>
              <a:t>Болатовна</a:t>
            </a:r>
            <a:endParaRPr lang="ru-RU" sz="1200" b="1" i="1" dirty="0">
              <a:latin typeface="Times New Roman" pitchFamily="18" charset="0"/>
              <a:cs typeface="Times New Roman" pitchFamily="18" charset="0"/>
            </a:endParaRPr>
          </a:p>
          <a:p>
            <a:pPr algn="ctr"/>
            <a:r>
              <a:rPr lang="ru-RU" sz="1200" b="1" i="1" dirty="0">
                <a:latin typeface="Times New Roman" pitchFamily="18" charset="0"/>
                <a:cs typeface="Times New Roman" pitchFamily="18" charset="0"/>
              </a:rPr>
              <a:t>"</a:t>
            </a:r>
            <a:r>
              <a:rPr lang="ru-RU" sz="1200" b="1" i="1" dirty="0" err="1">
                <a:latin typeface="Times New Roman" pitchFamily="18" charset="0"/>
                <a:cs typeface="Times New Roman" pitchFamily="18" charset="0"/>
              </a:rPr>
              <a:t>Арнайы</a:t>
            </a:r>
            <a:r>
              <a:rPr lang="ru-RU" sz="1200" b="1" i="1" dirty="0">
                <a:latin typeface="Times New Roman" pitchFamily="18" charset="0"/>
                <a:cs typeface="Times New Roman" pitchFamily="18" charset="0"/>
              </a:rPr>
              <a:t> </a:t>
            </a:r>
            <a:r>
              <a:rPr lang="ru-RU" sz="1200" b="1" i="1" dirty="0" err="1">
                <a:latin typeface="Times New Roman" pitchFamily="18" charset="0"/>
                <a:cs typeface="Times New Roman" pitchFamily="18" charset="0"/>
              </a:rPr>
              <a:t>электротехникалық</a:t>
            </a:r>
            <a:r>
              <a:rPr lang="ru-RU" sz="1200" b="1" i="1" dirty="0">
                <a:latin typeface="Times New Roman" pitchFamily="18" charset="0"/>
                <a:cs typeface="Times New Roman" pitchFamily="18" charset="0"/>
              </a:rPr>
              <a:t> </a:t>
            </a:r>
            <a:r>
              <a:rPr lang="ru-RU" sz="1200" b="1" i="1" dirty="0" err="1">
                <a:latin typeface="Times New Roman" pitchFamily="18" charset="0"/>
                <a:cs typeface="Times New Roman" pitchFamily="18" charset="0"/>
              </a:rPr>
              <a:t>білім</a:t>
            </a:r>
            <a:r>
              <a:rPr lang="ru-RU" sz="1200" b="1" i="1" dirty="0">
                <a:latin typeface="Times New Roman" pitchFamily="18" charset="0"/>
                <a:cs typeface="Times New Roman" pitchFamily="18" charset="0"/>
              </a:rPr>
              <a:t> беру </a:t>
            </a:r>
            <a:r>
              <a:rPr lang="ru-RU" sz="1200" b="1" i="1" dirty="0" err="1">
                <a:latin typeface="Times New Roman" pitchFamily="18" charset="0"/>
                <a:cs typeface="Times New Roman" pitchFamily="18" charset="0"/>
              </a:rPr>
              <a:t>пәндері</a:t>
            </a:r>
            <a:r>
              <a:rPr lang="ru-RU" sz="1200" b="1" i="1" dirty="0">
                <a:latin typeface="Times New Roman" pitchFamily="18" charset="0"/>
                <a:cs typeface="Times New Roman" pitchFamily="18" charset="0"/>
              </a:rPr>
              <a:t>" </a:t>
            </a:r>
            <a:r>
              <a:rPr lang="ru-RU" sz="1200" b="1" i="1" dirty="0" err="1">
                <a:latin typeface="Times New Roman" pitchFamily="18" charset="0"/>
                <a:cs typeface="Times New Roman" pitchFamily="18" charset="0"/>
              </a:rPr>
              <a:t>циклдік-әдістемелік</a:t>
            </a:r>
            <a:r>
              <a:rPr lang="ru-RU" sz="1200" b="1" i="1" dirty="0">
                <a:latin typeface="Times New Roman" pitchFamily="18" charset="0"/>
                <a:cs typeface="Times New Roman" pitchFamily="18" charset="0"/>
              </a:rPr>
              <a:t> </a:t>
            </a:r>
            <a:r>
              <a:rPr lang="ru-RU" sz="1200" b="1" i="1" dirty="0" err="1">
                <a:latin typeface="Times New Roman" pitchFamily="18" charset="0"/>
                <a:cs typeface="Times New Roman" pitchFamily="18" charset="0"/>
              </a:rPr>
              <a:t>комиссиясының</a:t>
            </a:r>
            <a:r>
              <a:rPr lang="ru-RU" sz="1200" b="1" i="1" dirty="0">
                <a:latin typeface="Times New Roman" pitchFamily="18" charset="0"/>
                <a:cs typeface="Times New Roman" pitchFamily="18" charset="0"/>
              </a:rPr>
              <a:t> </a:t>
            </a:r>
            <a:r>
              <a:rPr lang="ru-RU" sz="1200" b="1" i="1" dirty="0" err="1">
                <a:latin typeface="Times New Roman" pitchFamily="18" charset="0"/>
                <a:cs typeface="Times New Roman" pitchFamily="18" charset="0"/>
              </a:rPr>
              <a:t>төрайымы</a:t>
            </a:r>
            <a:endParaRPr lang="ru-RU" sz="1200" i="1" dirty="0">
              <a:latin typeface="Times New Roman" pitchFamily="18" charset="0"/>
              <a:cs typeface="Times New Roman" pitchFamily="18" charset="0"/>
            </a:endParaRPr>
          </a:p>
        </p:txBody>
      </p:sp>
      <p:sp>
        <p:nvSpPr>
          <p:cNvPr id="3" name="Rectangle 1"/>
          <p:cNvSpPr>
            <a:spLocks noChangeArrowheads="1"/>
          </p:cNvSpPr>
          <p:nvPr/>
        </p:nvSpPr>
        <p:spPr bwMode="auto">
          <a:xfrm>
            <a:off x="863600" y="6253163"/>
            <a:ext cx="756126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
          <p:cNvSpPr>
            <a:spLocks noChangeArrowheads="1"/>
          </p:cNvSpPr>
          <p:nvPr/>
        </p:nvSpPr>
        <p:spPr bwMode="auto">
          <a:xfrm>
            <a:off x="863600" y="6253163"/>
            <a:ext cx="756126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10910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73B5~1\AppData\Local\Temp\Rar$DI37.080\Изображение 138.jpg"/>
          <p:cNvPicPr/>
          <p:nvPr/>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17224" t="15867" r="18433"/>
          <a:stretch/>
        </p:blipFill>
        <p:spPr bwMode="auto">
          <a:xfrm>
            <a:off x="834707" y="5382876"/>
            <a:ext cx="2348328" cy="2105233"/>
          </a:xfrm>
          <a:prstGeom prst="rect">
            <a:avLst/>
          </a:prstGeom>
          <a:noFill/>
          <a:ln>
            <a:noFill/>
          </a:ln>
          <a:extLst>
            <a:ext uri="{53640926-AAD7-44D8-BBD7-CCE9431645EC}">
              <a14:shadowObscured xmlns:a14="http://schemas.microsoft.com/office/drawing/2010/main"/>
            </a:ext>
          </a:extLst>
        </p:spPr>
      </p:pic>
      <p:sp>
        <p:nvSpPr>
          <p:cNvPr id="7" name="TextBox 6"/>
          <p:cNvSpPr txBox="1"/>
          <p:nvPr/>
        </p:nvSpPr>
        <p:spPr>
          <a:xfrm>
            <a:off x="3343975" y="10210154"/>
            <a:ext cx="873314" cy="323936"/>
          </a:xfrm>
          <a:prstGeom prst="rect">
            <a:avLst/>
          </a:prstGeom>
          <a:noFill/>
        </p:spPr>
        <p:txBody>
          <a:bodyPr wrap="square" lIns="104309" tIns="52154" rIns="104309" bIns="52154" rtlCol="0">
            <a:spAutoFit/>
          </a:bodyPr>
          <a:lstStyle/>
          <a:p>
            <a:pPr algn="ctr"/>
            <a:r>
              <a:rPr lang="kk-KZ" sz="1400" dirty="0">
                <a:latin typeface="Times New Roman" pitchFamily="18" charset="0"/>
                <a:cs typeface="Times New Roman" pitchFamily="18" charset="0"/>
              </a:rPr>
              <a:t>13</a:t>
            </a:r>
            <a:endParaRPr lang="ru-RU" sz="1400" dirty="0">
              <a:latin typeface="Times New Roman" pitchFamily="18" charset="0"/>
              <a:cs typeface="Times New Roman" pitchFamily="18" charset="0"/>
            </a:endParaRPr>
          </a:p>
        </p:txBody>
      </p:sp>
      <p:pic>
        <p:nvPicPr>
          <p:cNvPr id="1026" name="Picture 2" descr="C:\Users\Пользователь\Desktop\e3c1ace6-e18a-4a41-9cd4-98c43cd7080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252" y="7578948"/>
            <a:ext cx="2348327" cy="2497455"/>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3230603" y="6282804"/>
            <a:ext cx="3780632" cy="498361"/>
          </a:xfrm>
          <a:prstGeom prst="rect">
            <a:avLst/>
          </a:prstGeom>
        </p:spPr>
        <p:txBody>
          <a:bodyPr lIns="99569" tIns="49785" rIns="99569" bIns="49785">
            <a:spAutoFit/>
          </a:bodyPr>
          <a:lstStyle/>
          <a:p>
            <a:pPr algn="ctr"/>
            <a:r>
              <a:rPr lang="kk-KZ" sz="1300" b="1" i="1" dirty="0">
                <a:latin typeface="Times New Roman" pitchFamily="18" charset="0"/>
                <a:cs typeface="Times New Roman" pitchFamily="18" charset="0"/>
              </a:rPr>
              <a:t>Сулейменова Альмира Канатовна</a:t>
            </a:r>
            <a:endParaRPr lang="ru-RU" sz="1300" dirty="0">
              <a:latin typeface="Times New Roman" pitchFamily="18" charset="0"/>
              <a:cs typeface="Times New Roman" pitchFamily="18" charset="0"/>
            </a:endParaRPr>
          </a:p>
          <a:p>
            <a:pPr algn="ctr"/>
            <a:r>
              <a:rPr lang="kk-KZ" sz="1300" i="1" dirty="0">
                <a:latin typeface="Times New Roman" pitchFamily="18" charset="0"/>
                <a:cs typeface="Times New Roman" pitchFamily="18" charset="0"/>
              </a:rPr>
              <a:t>Социолог</a:t>
            </a:r>
            <a:endParaRPr lang="ru-RU" sz="1300" dirty="0">
              <a:latin typeface="Times New Roman" pitchFamily="18" charset="0"/>
              <a:cs typeface="Times New Roman" pitchFamily="18" charset="0"/>
            </a:endParaRPr>
          </a:p>
        </p:txBody>
      </p:sp>
      <p:sp>
        <p:nvSpPr>
          <p:cNvPr id="8" name="Прямоугольник 7"/>
          <p:cNvSpPr/>
          <p:nvPr/>
        </p:nvSpPr>
        <p:spPr>
          <a:xfrm>
            <a:off x="3323651" y="8553830"/>
            <a:ext cx="3780632" cy="547690"/>
          </a:xfrm>
          <a:prstGeom prst="rect">
            <a:avLst/>
          </a:prstGeom>
        </p:spPr>
        <p:txBody>
          <a:bodyPr lIns="104309" tIns="52154" rIns="104309" bIns="52154">
            <a:spAutoFit/>
          </a:bodyPr>
          <a:lstStyle/>
          <a:p>
            <a:pPr algn="ctr"/>
            <a:r>
              <a:rPr lang="kk-KZ" sz="1400" b="1" i="1" dirty="0">
                <a:latin typeface="Times New Roman" pitchFamily="18" charset="0"/>
                <a:cs typeface="Times New Roman" pitchFamily="18" charset="0"/>
              </a:rPr>
              <a:t>Бақытханқызы Назгүл</a:t>
            </a:r>
            <a:endParaRPr lang="ru-RU" sz="1400" dirty="0">
              <a:latin typeface="Times New Roman" pitchFamily="18" charset="0"/>
              <a:cs typeface="Times New Roman" pitchFamily="18" charset="0"/>
            </a:endParaRPr>
          </a:p>
          <a:p>
            <a:pPr algn="ctr"/>
            <a:r>
              <a:rPr lang="kk-KZ" sz="1400" i="1" dirty="0">
                <a:latin typeface="Times New Roman" pitchFamily="18" charset="0"/>
                <a:cs typeface="Times New Roman" pitchFamily="18" charset="0"/>
              </a:rPr>
              <a:t>Жастар ісі жөніндегі инспектор</a:t>
            </a:r>
            <a:endParaRPr lang="ru-RU" sz="1400" dirty="0">
              <a:latin typeface="Times New Roman" pitchFamily="18" charset="0"/>
              <a:cs typeface="Times New Roman" pitchFamily="18" charset="0"/>
            </a:endParaRPr>
          </a:p>
        </p:txBody>
      </p:sp>
      <p:pic>
        <p:nvPicPr>
          <p:cNvPr id="9" name="Рисунок 8" descr="C:\Users\Пользователь\Downloads\Изображение 142 (1).jpg"/>
          <p:cNvPicPr/>
          <p:nvPr/>
        </p:nvPicPr>
        <p:blipFill rotWithShape="1">
          <a:blip r:embed="rId5" cstate="print">
            <a:extLst>
              <a:ext uri="{28A0092B-C50C-407E-A947-70E740481C1C}">
                <a14:useLocalDpi xmlns:a14="http://schemas.microsoft.com/office/drawing/2010/main" val="0"/>
              </a:ext>
            </a:extLst>
          </a:blip>
          <a:srcRect l="13533" t="14576" r="10436"/>
          <a:stretch/>
        </p:blipFill>
        <p:spPr bwMode="auto">
          <a:xfrm>
            <a:off x="601585" y="3169692"/>
            <a:ext cx="2778417" cy="2105000"/>
          </a:xfrm>
          <a:prstGeom prst="rect">
            <a:avLst/>
          </a:prstGeom>
          <a:noFill/>
          <a:ln>
            <a:noFill/>
          </a:ln>
          <a:extLst>
            <a:ext uri="{53640926-AAD7-44D8-BBD7-CCE9431645EC}">
              <a14:shadowObscured xmlns:a14="http://schemas.microsoft.com/office/drawing/2010/main"/>
            </a:ext>
          </a:extLst>
        </p:spPr>
      </p:pic>
      <p:pic>
        <p:nvPicPr>
          <p:cNvPr id="12" name="Picture 2" descr="C:\Users\Пользователь\Desktop\1111111111111111111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0055" y="810196"/>
            <a:ext cx="1881475" cy="2223542"/>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3307437" y="1708449"/>
            <a:ext cx="3780632" cy="498361"/>
          </a:xfrm>
          <a:prstGeom prst="rect">
            <a:avLst/>
          </a:prstGeom>
        </p:spPr>
        <p:txBody>
          <a:bodyPr lIns="99569" tIns="49785" rIns="99569" bIns="49785">
            <a:spAutoFit/>
          </a:bodyPr>
          <a:lstStyle/>
          <a:p>
            <a:pPr algn="ctr"/>
            <a:r>
              <a:rPr lang="kk-KZ" sz="1300" b="1" i="1" dirty="0">
                <a:latin typeface="Times New Roman" pitchFamily="18" charset="0"/>
                <a:cs typeface="Times New Roman" pitchFamily="18" charset="0"/>
              </a:rPr>
              <a:t>Исатай Бағдаулет Қуанышбайұлы</a:t>
            </a:r>
            <a:endParaRPr lang="ru-RU" sz="1300" dirty="0">
              <a:latin typeface="Times New Roman" pitchFamily="18" charset="0"/>
              <a:cs typeface="Times New Roman" pitchFamily="18" charset="0"/>
            </a:endParaRPr>
          </a:p>
          <a:p>
            <a:pPr algn="ctr"/>
            <a:r>
              <a:rPr lang="kk-KZ" sz="1300" i="1" dirty="0">
                <a:latin typeface="Times New Roman" pitchFamily="18" charset="0"/>
                <a:cs typeface="Times New Roman" pitchFamily="18" charset="0"/>
              </a:rPr>
              <a:t>АӘД оқытушы-ұйымдастырушы</a:t>
            </a:r>
            <a:endParaRPr lang="ru-RU" sz="1300" dirty="0">
              <a:latin typeface="Times New Roman" pitchFamily="18" charset="0"/>
              <a:cs typeface="Times New Roman" pitchFamily="18" charset="0"/>
            </a:endParaRPr>
          </a:p>
        </p:txBody>
      </p:sp>
      <p:sp>
        <p:nvSpPr>
          <p:cNvPr id="14" name="Прямоугольник 13"/>
          <p:cNvSpPr/>
          <p:nvPr/>
        </p:nvSpPr>
        <p:spPr>
          <a:xfrm>
            <a:off x="3348583" y="3840227"/>
            <a:ext cx="3780632" cy="498361"/>
          </a:xfrm>
          <a:prstGeom prst="rect">
            <a:avLst/>
          </a:prstGeom>
        </p:spPr>
        <p:txBody>
          <a:bodyPr lIns="99569" tIns="49785" rIns="99569" bIns="49785">
            <a:spAutoFit/>
          </a:bodyPr>
          <a:lstStyle/>
          <a:p>
            <a:pPr algn="ctr"/>
            <a:r>
              <a:rPr lang="kk-KZ" sz="1300" b="1" i="1" dirty="0">
                <a:latin typeface="Times New Roman" pitchFamily="18" charset="0"/>
                <a:cs typeface="Times New Roman" pitchFamily="18" charset="0"/>
              </a:rPr>
              <a:t>Саитова Айгерим Тулегеновна</a:t>
            </a:r>
            <a:endParaRPr lang="ru-RU" sz="1300" dirty="0">
              <a:latin typeface="Times New Roman" pitchFamily="18" charset="0"/>
              <a:cs typeface="Times New Roman" pitchFamily="18" charset="0"/>
            </a:endParaRPr>
          </a:p>
          <a:p>
            <a:pPr algn="ctr"/>
            <a:r>
              <a:rPr lang="kk-KZ" sz="1300" i="1" dirty="0">
                <a:latin typeface="Times New Roman" pitchFamily="18" charset="0"/>
                <a:cs typeface="Times New Roman" pitchFamily="18" charset="0"/>
              </a:rPr>
              <a:t>Кітапханашы</a:t>
            </a:r>
            <a:endParaRPr lang="ru-RU" sz="1300" dirty="0">
              <a:latin typeface="Times New Roman" pitchFamily="18" charset="0"/>
              <a:cs typeface="Times New Roman" pitchFamily="18" charset="0"/>
            </a:endParaRPr>
          </a:p>
        </p:txBody>
      </p:sp>
    </p:spTree>
    <p:extLst>
      <p:ext uri="{BB962C8B-B14F-4D97-AF65-F5344CB8AC3E}">
        <p14:creationId xmlns:p14="http://schemas.microsoft.com/office/powerpoint/2010/main" val="3777369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80632" y="347812"/>
            <a:ext cx="3066437" cy="413103"/>
          </a:xfrm>
          <a:prstGeom prst="rect">
            <a:avLst/>
          </a:prstGeom>
        </p:spPr>
        <p:txBody>
          <a:bodyPr wrap="none" lIns="104309" tIns="52154" rIns="104309" bIns="52154">
            <a:spAutoFit/>
          </a:bodyPr>
          <a:lstStyle/>
          <a:p>
            <a:r>
              <a:rPr lang="ru-RU" sz="2000" b="1" dirty="0">
                <a:solidFill>
                  <a:srgbClr val="FFFF00"/>
                </a:solidFill>
                <a:latin typeface="Times New Roman" pitchFamily="18" charset="0"/>
                <a:cs typeface="Times New Roman" pitchFamily="18" charset="0"/>
              </a:rPr>
              <a:t>5. Достижения колледжа</a:t>
            </a:r>
          </a:p>
        </p:txBody>
      </p:sp>
      <p:sp>
        <p:nvSpPr>
          <p:cNvPr id="10" name="Прямоугольник 9"/>
          <p:cNvSpPr/>
          <p:nvPr/>
        </p:nvSpPr>
        <p:spPr>
          <a:xfrm>
            <a:off x="406465" y="2159700"/>
            <a:ext cx="6708637" cy="1705765"/>
          </a:xfrm>
          <a:prstGeom prst="rect">
            <a:avLst/>
          </a:prstGeom>
        </p:spPr>
        <p:txBody>
          <a:bodyPr wrap="square" lIns="104309" tIns="52154" rIns="104309" bIns="52154">
            <a:spAutoFit/>
          </a:bodyPr>
          <a:lstStyle/>
          <a:p>
            <a:pPr marL="195578" indent="-195578" algn="just">
              <a:buFont typeface="Wingdings" pitchFamily="2" charset="2"/>
              <a:buChar char="ü"/>
            </a:pPr>
            <a:r>
              <a:rPr lang="kk-KZ" sz="1300" dirty="0">
                <a:latin typeface="Times New Roman" pitchFamily="18" charset="0"/>
                <a:cs typeface="Times New Roman" pitchFamily="18" charset="0"/>
              </a:rPr>
              <a:t>2009, 2011, 2013 жылдары колледж облыс колледждері арасында "Техникалық және кәсіптік білім беру үздігі" номинациясы бойынша І дәрежелі дипломмен марапатталды.</a:t>
            </a:r>
            <a:endParaRPr lang="en-US" sz="1300" dirty="0">
              <a:latin typeface="Times New Roman" pitchFamily="18" charset="0"/>
              <a:cs typeface="Times New Roman" pitchFamily="18" charset="0"/>
            </a:endParaRPr>
          </a:p>
          <a:p>
            <a:pPr marL="195578" indent="-195578" algn="just">
              <a:buFont typeface="Wingdings" pitchFamily="2" charset="2"/>
              <a:buChar char="ü"/>
            </a:pPr>
            <a:r>
              <a:rPr lang="kk-KZ" sz="1300" dirty="0">
                <a:latin typeface="Times New Roman" pitchFamily="18" charset="0"/>
                <a:cs typeface="Times New Roman" pitchFamily="18" charset="0"/>
              </a:rPr>
              <a:t> 2010 жылы қазан айында Астана қаласы, «Нұр Отан» Халықтық Демократиялық партиясы Қазақстан Республикасындағы техникалық және кәсіптік білім беру жүйесінің 70 жылдық мерейтойына орай </a:t>
            </a:r>
            <a:r>
              <a:rPr lang="kk-KZ" sz="1300" i="1" dirty="0">
                <a:latin typeface="Times New Roman" pitchFamily="18" charset="0"/>
                <a:cs typeface="Times New Roman" pitchFamily="18" charset="0"/>
              </a:rPr>
              <a:t>«Біз Қазақстанды бірге құрамыз!»</a:t>
            </a:r>
            <a:r>
              <a:rPr lang="kk-KZ" sz="1300" dirty="0">
                <a:latin typeface="Times New Roman" pitchFamily="18" charset="0"/>
                <a:cs typeface="Times New Roman" pitchFamily="18" charset="0"/>
              </a:rPr>
              <a:t> атты Республикалық байқауының Қазақстанда кәсіптік - техникалық білімнің 70 жылдығына арналған </a:t>
            </a:r>
            <a:r>
              <a:rPr lang="kk-KZ" sz="1300" i="1" dirty="0">
                <a:latin typeface="Times New Roman" pitchFamily="18" charset="0"/>
                <a:cs typeface="Times New Roman" pitchFamily="18" charset="0"/>
              </a:rPr>
              <a:t>«Тәжірибеге арналған кәсіптік білім»</a:t>
            </a:r>
            <a:r>
              <a:rPr lang="kk-KZ" sz="1300" dirty="0">
                <a:latin typeface="Times New Roman" pitchFamily="18" charset="0"/>
                <a:cs typeface="Times New Roman" pitchFamily="18" charset="0"/>
              </a:rPr>
              <a:t> номинациясы бойынша Жамбыл облысы Қаратау гуманитарлық-техникалық колледжі жеңімпаз атанып, дипломмен марапатталды. </a:t>
            </a:r>
            <a:endParaRPr lang="ru-RU" sz="1300" dirty="0">
              <a:latin typeface="Times New Roman" pitchFamily="18" charset="0"/>
              <a:cs typeface="Times New Roman" pitchFamily="18" charset="0"/>
            </a:endParaRPr>
          </a:p>
        </p:txBody>
      </p:sp>
      <p:sp>
        <p:nvSpPr>
          <p:cNvPr id="11" name="Прямоугольник 10"/>
          <p:cNvSpPr/>
          <p:nvPr/>
        </p:nvSpPr>
        <p:spPr>
          <a:xfrm>
            <a:off x="472556" y="4118706"/>
            <a:ext cx="3460828" cy="2895240"/>
          </a:xfrm>
          <a:prstGeom prst="rect">
            <a:avLst/>
          </a:prstGeom>
        </p:spPr>
        <p:txBody>
          <a:bodyPr wrap="square" lIns="104309" tIns="52154" rIns="104309" bIns="52154">
            <a:spAutoFit/>
          </a:bodyPr>
          <a:lstStyle/>
          <a:p>
            <a:pPr marL="195578" indent="-195578" algn="just">
              <a:buFont typeface="Wingdings" pitchFamily="2" charset="2"/>
              <a:buChar char="ü"/>
            </a:pPr>
            <a:r>
              <a:rPr lang="kk-KZ" sz="1300" dirty="0">
                <a:latin typeface="Times New Roman" pitchFamily="18" charset="0"/>
                <a:cs typeface="Times New Roman" pitchFamily="18" charset="0"/>
              </a:rPr>
              <a:t>2011 жылы қазан айында Қазақстан Республикасы Тәуелсіздігінің 20-жылдығына байланысты білім саласындағы озық инновациялық тәжірибені қолдау және насихаттау мақсатында    осы    жылдың  11  желтоқсанында   Астанада      III республикалық «Білім ұясы» байқауының  </a:t>
            </a:r>
            <a:r>
              <a:rPr lang="kk-KZ" sz="1300" i="1" dirty="0">
                <a:latin typeface="Times New Roman" pitchFamily="18" charset="0"/>
                <a:cs typeface="Times New Roman" pitchFamily="18" charset="0"/>
              </a:rPr>
              <a:t>«Үздік техникалық және кәсіптік білім беру ұйымы»</a:t>
            </a:r>
            <a:r>
              <a:rPr lang="kk-KZ" sz="1300" dirty="0">
                <a:latin typeface="Times New Roman" pitchFamily="18" charset="0"/>
                <a:cs typeface="Times New Roman" pitchFamily="18" charset="0"/>
              </a:rPr>
              <a:t> гуманитарлық-техникалық колледжінің педагогикалық ұжымы ерен еңбектері үшін </a:t>
            </a:r>
            <a:r>
              <a:rPr lang="kk-KZ" sz="1300" i="1" dirty="0">
                <a:latin typeface="Times New Roman" pitchFamily="18" charset="0"/>
                <a:cs typeface="Times New Roman" pitchFamily="18" charset="0"/>
              </a:rPr>
              <a:t>Қазақстан Республикасы білім және ғылым министрі Б.Жұмағұловтың алғыс хатын иеленді</a:t>
            </a:r>
            <a:r>
              <a:rPr lang="kk-KZ" sz="1300" dirty="0">
                <a:latin typeface="Times New Roman" pitchFamily="18" charset="0"/>
                <a:cs typeface="Times New Roman" pitchFamily="18" charset="0"/>
              </a:rPr>
              <a:t>. </a:t>
            </a:r>
            <a:endParaRPr lang="ru-RU" sz="1300" dirty="0">
              <a:latin typeface="Times New Roman" pitchFamily="18" charset="0"/>
              <a:cs typeface="Times New Roman" pitchFamily="18" charset="0"/>
            </a:endParaRPr>
          </a:p>
        </p:txBody>
      </p:sp>
      <p:sp>
        <p:nvSpPr>
          <p:cNvPr id="12" name="Прямоугольник 11"/>
          <p:cNvSpPr/>
          <p:nvPr/>
        </p:nvSpPr>
        <p:spPr>
          <a:xfrm>
            <a:off x="3780631" y="6768761"/>
            <a:ext cx="3334471" cy="2496551"/>
          </a:xfrm>
          <a:prstGeom prst="rect">
            <a:avLst/>
          </a:prstGeom>
        </p:spPr>
        <p:txBody>
          <a:bodyPr wrap="square" lIns="104309" tIns="52154" rIns="104309" bIns="52154">
            <a:spAutoFit/>
          </a:bodyPr>
          <a:lstStyle/>
          <a:p>
            <a:pPr marL="195578" indent="-195578" algn="just">
              <a:buFont typeface="Wingdings" pitchFamily="2" charset="2"/>
              <a:buChar char="ü"/>
            </a:pPr>
            <a:r>
              <a:rPr lang="kk-KZ" sz="1300" dirty="0">
                <a:latin typeface="Times New Roman" pitchFamily="18" charset="0"/>
                <a:cs typeface="Times New Roman" pitchFamily="18" charset="0"/>
              </a:rPr>
              <a:t>2011 жылдың желтоқсан айында Астана қаласында «Білім ұясы» ІІІ Республикалық конкурсында Қаратау құрылыс - техникалық колледжі Қазақстан Республикасы Білім және ғылым министрлігі Техникалық және кәсіптік білім департаментінің «Техникалық және кәсіптік білім берудің үздік ұйымы» номинациясы бойынша «Білікті мамандарды даярлау ісіне ең үздік үлес» номинациясы дипломымен марапатталды.</a:t>
            </a:r>
            <a:endParaRPr lang="ru-RU" sz="1300" dirty="0">
              <a:latin typeface="Times New Roman" pitchFamily="18" charset="0"/>
              <a:cs typeface="Times New Roman" pitchFamily="18" charset="0"/>
            </a:endParaRPr>
          </a:p>
        </p:txBody>
      </p:sp>
      <p:pic>
        <p:nvPicPr>
          <p:cNvPr id="7170" name="Picture 2" descr="https://ds04.infourok.ru/uploads/ex/0960/0008cf77-3175bfa5/hello_html_598e3b9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933" y="563768"/>
            <a:ext cx="2424949" cy="159593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r="14628"/>
          <a:stretch/>
        </p:blipFill>
        <p:spPr bwMode="auto">
          <a:xfrm>
            <a:off x="4054731" y="4575536"/>
            <a:ext cx="2835471" cy="1981580"/>
          </a:xfrm>
          <a:prstGeom prst="rect">
            <a:avLst/>
          </a:prstGeom>
          <a:ln>
            <a:noFill/>
          </a:ln>
          <a:effectLst>
            <a:outerShdw blurRad="292100" dist="139700" dir="2700000" algn="tl" rotWithShape="0">
              <a:srgbClr val="333333">
                <a:alpha val="65000"/>
              </a:srgbClr>
            </a:outerShdw>
          </a:effectLs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611" y="7120378"/>
            <a:ext cx="1384386" cy="2128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38659" y="7496590"/>
            <a:ext cx="1394340" cy="2200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3343975" y="10261488"/>
            <a:ext cx="873314" cy="323936"/>
          </a:xfrm>
          <a:prstGeom prst="rect">
            <a:avLst/>
          </a:prstGeom>
          <a:noFill/>
        </p:spPr>
        <p:txBody>
          <a:bodyPr wrap="square" lIns="104309" tIns="52154" rIns="104309" bIns="52154" rtlCol="0">
            <a:spAutoFit/>
          </a:bodyPr>
          <a:lstStyle/>
          <a:p>
            <a:pPr algn="ctr"/>
            <a:r>
              <a:rPr lang="kk-KZ" sz="1400" dirty="0"/>
              <a:t>14</a:t>
            </a:r>
            <a:endParaRPr lang="ru-RU" sz="1400" dirty="0"/>
          </a:p>
        </p:txBody>
      </p:sp>
    </p:spTree>
    <p:extLst>
      <p:ext uri="{BB962C8B-B14F-4D97-AF65-F5344CB8AC3E}">
        <p14:creationId xmlns:p14="http://schemas.microsoft.com/office/powerpoint/2010/main" val="1969217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66768" y="995656"/>
            <a:ext cx="6748334" cy="1300483"/>
          </a:xfrm>
          <a:prstGeom prst="rect">
            <a:avLst/>
          </a:prstGeom>
        </p:spPr>
        <p:txBody>
          <a:bodyPr wrap="square" lIns="104309" tIns="52154" rIns="104309" bIns="52154">
            <a:spAutoFit/>
          </a:bodyPr>
          <a:lstStyle/>
          <a:p>
            <a:pPr marL="195578" indent="-195578" algn="just">
              <a:buFont typeface="Wingdings" pitchFamily="2" charset="2"/>
              <a:buChar char="ü"/>
            </a:pPr>
            <a:r>
              <a:rPr lang="kk-KZ" sz="1300" dirty="0">
                <a:latin typeface="Times New Roman" pitchFamily="18" charset="0"/>
                <a:cs typeface="Times New Roman" pitchFamily="18" charset="0"/>
              </a:rPr>
              <a:t>2013 жылдың қараша айында техникалық және кәсіптік білім беруді жаңғырту жобасы аясында колледж «Ғимараттар мен үймереттерді салу және пайдалану» мамандығы бойынша Дүниежүзілік банк грантының иегері атанды. Құрылыс саласы мамандығы бойынша материалдық-техникалық база жаңартылды, арнайы құрылыс пәндерінің оқытушылары Германия, Франция, Белоруссия (Минск) және Ресей Федерациясында (Мәскеу, Санкт-Петербург) біліктілікті арттыру курстарынан өтті.</a:t>
            </a:r>
          </a:p>
        </p:txBody>
      </p:sp>
      <p:sp>
        <p:nvSpPr>
          <p:cNvPr id="4" name="Прямоугольник 3"/>
          <p:cNvSpPr/>
          <p:nvPr/>
        </p:nvSpPr>
        <p:spPr>
          <a:xfrm>
            <a:off x="3308049" y="2416277"/>
            <a:ext cx="3780632" cy="901794"/>
          </a:xfrm>
          <a:prstGeom prst="rect">
            <a:avLst/>
          </a:prstGeom>
        </p:spPr>
        <p:txBody>
          <a:bodyPr lIns="104309" tIns="52154" rIns="104309" bIns="52154">
            <a:spAutoFit/>
          </a:bodyPr>
          <a:lstStyle/>
          <a:p>
            <a:pPr marL="195578" indent="-195578" algn="just">
              <a:buFont typeface="Wingdings" pitchFamily="2" charset="2"/>
              <a:buChar char="ü"/>
            </a:pPr>
            <a:r>
              <a:rPr lang="kk-KZ" sz="1300" dirty="0">
                <a:latin typeface="Times New Roman" pitchFamily="18" charset="0"/>
                <a:cs typeface="Times New Roman" pitchFamily="18" charset="0"/>
              </a:rPr>
              <a:t>2015 жылдың наурыз айында колледж Женева қаласында өткен халықаралық конференцияда «Золотая Сова - үздік білім беру ұйымы» халықаралық сыйлығымен марапатталды.</a:t>
            </a:r>
            <a:endParaRPr lang="ru-RU" sz="1300" dirty="0">
              <a:latin typeface="Times New Roman" pitchFamily="18" charset="0"/>
              <a:cs typeface="Times New Roman" pitchFamily="18" charset="0"/>
            </a:endParaRPr>
          </a:p>
        </p:txBody>
      </p:sp>
      <p:sp>
        <p:nvSpPr>
          <p:cNvPr id="5" name="Прямоугольник 4"/>
          <p:cNvSpPr/>
          <p:nvPr/>
        </p:nvSpPr>
        <p:spPr>
          <a:xfrm>
            <a:off x="3308075" y="3650140"/>
            <a:ext cx="3780632" cy="1101138"/>
          </a:xfrm>
          <a:prstGeom prst="rect">
            <a:avLst/>
          </a:prstGeom>
        </p:spPr>
        <p:txBody>
          <a:bodyPr lIns="104309" tIns="52154" rIns="104309" bIns="52154">
            <a:spAutoFit/>
          </a:bodyPr>
          <a:lstStyle/>
          <a:p>
            <a:pPr marL="195578" indent="-195578" algn="just">
              <a:buFont typeface="Wingdings" pitchFamily="2" charset="2"/>
              <a:buChar char="ü"/>
            </a:pPr>
            <a:r>
              <a:rPr lang="kk-KZ" sz="1300" dirty="0">
                <a:latin typeface="Times New Roman" pitchFamily="18" charset="0"/>
                <a:cs typeface="Times New Roman" pitchFamily="18" charset="0"/>
              </a:rPr>
              <a:t>2015 жылдың маусым айында Швейцарияның Женева қаласында «Жоғары және орта арнайы білім беру саласындағы ерекше жетістіктер» номинациясы бойынша </a:t>
            </a:r>
            <a:r>
              <a:rPr lang="en-US" sz="1300" dirty="0">
                <a:latin typeface="Times New Roman" pitchFamily="18" charset="0"/>
                <a:cs typeface="Times New Roman" pitchFamily="18" charset="0"/>
              </a:rPr>
              <a:t>XIV </a:t>
            </a:r>
            <a:r>
              <a:rPr lang="kk-KZ" sz="1300" dirty="0">
                <a:latin typeface="Times New Roman" pitchFamily="18" charset="0"/>
                <a:cs typeface="Times New Roman" pitchFamily="18" charset="0"/>
              </a:rPr>
              <a:t>швейцариялық конкурстың лауреаты атанды.</a:t>
            </a:r>
            <a:endParaRPr lang="ru-RU" sz="1300" dirty="0">
              <a:latin typeface="Times New Roman" pitchFamily="18" charset="0"/>
              <a:cs typeface="Times New Roman" pitchFamily="18" charset="0"/>
            </a:endParaRPr>
          </a:p>
        </p:txBody>
      </p:sp>
      <p:sp>
        <p:nvSpPr>
          <p:cNvPr id="6" name="Прямоугольник 5"/>
          <p:cNvSpPr/>
          <p:nvPr/>
        </p:nvSpPr>
        <p:spPr>
          <a:xfrm>
            <a:off x="372238" y="4958704"/>
            <a:ext cx="3780632" cy="2105874"/>
          </a:xfrm>
          <a:prstGeom prst="rect">
            <a:avLst/>
          </a:prstGeom>
        </p:spPr>
        <p:txBody>
          <a:bodyPr lIns="104309" tIns="52154" rIns="104309" bIns="52154">
            <a:spAutoFit/>
          </a:bodyPr>
          <a:lstStyle/>
          <a:p>
            <a:pPr marL="195578" indent="-195578" algn="just">
              <a:buFont typeface="Wingdings" pitchFamily="2" charset="2"/>
              <a:buChar char="ü"/>
            </a:pPr>
            <a:r>
              <a:rPr lang="kk-KZ" sz="1300" dirty="0">
                <a:latin typeface="Times New Roman" pitchFamily="18" charset="0"/>
                <a:cs typeface="Times New Roman" pitchFamily="18" charset="0"/>
              </a:rPr>
              <a:t>2016 жылдың мамыр айында Қазақстан Республикасындағы «Бизнестің ұлттық рейтингі» ұйымдастыру комитетінің және «Сауда–өнеркәсіптік рейтинг» ЖШС шешімімен «Қазақстан Республикасының Білім беру саласындағы үздік жетістіктері мен дамуына қосқан үлесі үшін» Қаратау құрылыс – техникалық колледжі жыл қорытындысы бойынша «Білім беру саласының көшбасшысы – 2015» ұлттық сертификатымен марапатталды.</a:t>
            </a:r>
            <a:endParaRPr lang="ru-RU" sz="1300" dirty="0">
              <a:latin typeface="Times New Roman" pitchFamily="18" charset="0"/>
              <a:cs typeface="Times New Roman" pitchFamily="18" charset="0"/>
            </a:endParaRPr>
          </a:p>
        </p:txBody>
      </p:sp>
      <p:sp>
        <p:nvSpPr>
          <p:cNvPr id="7" name="Прямоугольник 6"/>
          <p:cNvSpPr/>
          <p:nvPr/>
        </p:nvSpPr>
        <p:spPr>
          <a:xfrm>
            <a:off x="366770" y="7228284"/>
            <a:ext cx="6638749" cy="702449"/>
          </a:xfrm>
          <a:prstGeom prst="rect">
            <a:avLst/>
          </a:prstGeom>
        </p:spPr>
        <p:txBody>
          <a:bodyPr wrap="square" lIns="104309" tIns="52154" rIns="104309" bIns="52154">
            <a:spAutoFit/>
          </a:bodyPr>
          <a:lstStyle/>
          <a:p>
            <a:pPr marL="195578" indent="-195578" algn="just">
              <a:buFont typeface="Wingdings" pitchFamily="2" charset="2"/>
              <a:buChar char="ü"/>
            </a:pPr>
            <a:r>
              <a:rPr lang="kk-KZ" sz="1300" dirty="0">
                <a:latin typeface="Times New Roman" pitchFamily="18" charset="0"/>
                <a:cs typeface="Times New Roman" pitchFamily="18" charset="0"/>
              </a:rPr>
              <a:t>2017 жылдың қаңтар айында «САПА ЖҰЛДЫЗЫ» тәуелсіз сараптама орталығының тауарлар мен қызметтер сапасының ұлттық рейтингісінің қорытындысы бойынша колледж «үздік кәсіпорын» номинациясымен марапатталды.</a:t>
            </a:r>
            <a:endParaRPr lang="ru-RU" sz="1300" dirty="0">
              <a:latin typeface="Times New Roman" pitchFamily="18" charset="0"/>
              <a:cs typeface="Times New Roman" pitchFamily="18" charset="0"/>
            </a:endParaRPr>
          </a:p>
        </p:txBody>
      </p:sp>
      <p:pic>
        <p:nvPicPr>
          <p:cNvPr id="3075" name="Рисунок 2"/>
          <p:cNvPicPr>
            <a:picLocks noChangeAspect="1" noChangeArrowheads="1"/>
          </p:cNvPicPr>
          <p:nvPr/>
        </p:nvPicPr>
        <p:blipFill rotWithShape="1">
          <a:blip r:embed="rId2">
            <a:extLst>
              <a:ext uri="{28A0092B-C50C-407E-A947-70E740481C1C}">
                <a14:useLocalDpi xmlns:a14="http://schemas.microsoft.com/office/drawing/2010/main" val="0"/>
              </a:ext>
            </a:extLst>
          </a:blip>
          <a:srcRect l="11597" t="26823" r="3742" b="19022"/>
          <a:stretch/>
        </p:blipFill>
        <p:spPr bwMode="auto">
          <a:xfrm>
            <a:off x="917932" y="8068340"/>
            <a:ext cx="2231795" cy="1871285"/>
          </a:xfrm>
          <a:prstGeom prst="rect">
            <a:avLst/>
          </a:prstGeom>
          <a:ln>
            <a:noFill/>
          </a:ln>
          <a:effectLst>
            <a:outerShdw blurRad="292100" dist="139700" dir="2700000" algn="tl" rotWithShape="0">
              <a:srgbClr val="333333">
                <a:alpha val="65000"/>
              </a:srgbClr>
            </a:outerShdw>
          </a:effectLst>
          <a:extLst/>
        </p:spPr>
      </p:pic>
      <p:sp>
        <p:nvSpPr>
          <p:cNvPr id="8" name="Прямоугольник 7"/>
          <p:cNvSpPr/>
          <p:nvPr/>
        </p:nvSpPr>
        <p:spPr>
          <a:xfrm>
            <a:off x="3308049" y="8200008"/>
            <a:ext cx="3780632" cy="1101138"/>
          </a:xfrm>
          <a:prstGeom prst="rect">
            <a:avLst/>
          </a:prstGeom>
        </p:spPr>
        <p:txBody>
          <a:bodyPr lIns="104309" tIns="52154" rIns="104309" bIns="52154">
            <a:spAutoFit/>
          </a:bodyPr>
          <a:lstStyle/>
          <a:p>
            <a:pPr marL="195578" indent="-195578" algn="just">
              <a:buFont typeface="Wingdings" pitchFamily="2" charset="2"/>
              <a:buChar char="ü"/>
            </a:pPr>
            <a:r>
              <a:rPr lang="kk-KZ" sz="1300" dirty="0">
                <a:latin typeface="Times New Roman" pitchFamily="18" charset="0"/>
                <a:cs typeface="Times New Roman" pitchFamily="18" charset="0"/>
              </a:rPr>
              <a:t>Облыстық «Үздік педагог – 2013» байқауының қорытындысы бойынша А. Сыдыманова «Байқау жеңісі» медалімен және Жамбыл облысы әкімінің А. Бозымбаевтың «Құрмет грамотасымен» марапатталды.</a:t>
            </a:r>
            <a:endParaRPr lang="ru-RU" sz="1300" dirty="0">
              <a:latin typeface="Times New Roman" pitchFamily="18" charset="0"/>
              <a:cs typeface="Times New Roman" pitchFamily="18" charset="0"/>
            </a:endParaRPr>
          </a:p>
        </p:txBody>
      </p:sp>
      <p:pic>
        <p:nvPicPr>
          <p:cNvPr id="2050" name="Picture 2" descr="C:\Documents and Settings\User\Рабочий стол\Д.Маселбеков\P1010127.JP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08847" y="2724742"/>
            <a:ext cx="2518474" cy="1964656"/>
          </a:xfrm>
          <a:prstGeom prst="rect">
            <a:avLst/>
          </a:prstGeom>
          <a:ln>
            <a:noFill/>
          </a:ln>
          <a:effectLst>
            <a:outerShdw blurRad="292100" dist="139700" dir="2700000" algn="tl" rotWithShape="0">
              <a:srgbClr val="333333">
                <a:alpha val="65000"/>
              </a:srgbClr>
            </a:outerShdw>
          </a:effectLst>
          <a:extLst/>
        </p:spPr>
      </p:pic>
      <p:pic>
        <p:nvPicPr>
          <p:cNvPr id="2051" name="Picture 3" descr="C:\Documents and Settings\User\Рабочий стол\Д.Маселбеков\_MG_954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7288" y="5086223"/>
            <a:ext cx="2788230" cy="1971605"/>
          </a:xfrm>
          <a:prstGeom prst="rect">
            <a:avLst/>
          </a:prstGeom>
          <a:ln>
            <a:noFill/>
          </a:ln>
          <a:effectLst>
            <a:outerShdw blurRad="292100" dist="139700" dir="2700000" algn="tl" rotWithShape="0">
              <a:srgbClr val="333333">
                <a:alpha val="65000"/>
              </a:srgbClr>
            </a:outerShdw>
          </a:effectLst>
          <a:extLst/>
        </p:spPr>
      </p:pic>
      <p:sp>
        <p:nvSpPr>
          <p:cNvPr id="11" name="TextBox 10"/>
          <p:cNvSpPr txBox="1"/>
          <p:nvPr/>
        </p:nvSpPr>
        <p:spPr>
          <a:xfrm>
            <a:off x="3343975" y="10199898"/>
            <a:ext cx="873314" cy="323936"/>
          </a:xfrm>
          <a:prstGeom prst="rect">
            <a:avLst/>
          </a:prstGeom>
          <a:noFill/>
        </p:spPr>
        <p:txBody>
          <a:bodyPr wrap="square" lIns="104309" tIns="52154" rIns="104309" bIns="52154" rtlCol="0">
            <a:spAutoFit/>
          </a:bodyPr>
          <a:lstStyle/>
          <a:p>
            <a:pPr algn="ctr"/>
            <a:r>
              <a:rPr lang="kk-KZ" sz="1400" dirty="0">
                <a:latin typeface="Times New Roman" pitchFamily="18" charset="0"/>
                <a:cs typeface="Times New Roman" pitchFamily="18" charset="0"/>
              </a:rPr>
              <a:t>15</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985550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6769" y="1101504"/>
            <a:ext cx="3301080" cy="1499828"/>
          </a:xfrm>
          <a:prstGeom prst="rect">
            <a:avLst/>
          </a:prstGeom>
        </p:spPr>
        <p:txBody>
          <a:bodyPr wrap="square" lIns="104309" tIns="52154" rIns="104309" bIns="52154">
            <a:spAutoFit/>
          </a:bodyPr>
          <a:lstStyle/>
          <a:p>
            <a:pPr marL="195578" indent="-195578" algn="just">
              <a:buFont typeface="Wingdings" pitchFamily="2" charset="2"/>
              <a:buChar char="ü"/>
            </a:pPr>
            <a:r>
              <a:rPr lang="kk-KZ" sz="1300" dirty="0">
                <a:latin typeface="Times New Roman" pitchFamily="18" charset="0"/>
                <a:cs typeface="Times New Roman" pitchFamily="18" charset="0"/>
              </a:rPr>
              <a:t>2014 жылы техникалық және кәсіптік білім беру әдіскерлері арасында «Үздік жыл әдіскері» республикалық байқауының облыстық кезеңінің жеңімпазы Шапазилова Ақбопе Габитовна 1 дәрежелі диплом иегері атанды</a:t>
            </a:r>
            <a:endParaRPr lang="ru-RU" sz="1300" dirty="0">
              <a:latin typeface="Times New Roman" pitchFamily="18" charset="0"/>
              <a:cs typeface="Times New Roman" pitchFamily="18" charset="0"/>
            </a:endParaRPr>
          </a:p>
        </p:txBody>
      </p:sp>
      <p:pic>
        <p:nvPicPr>
          <p:cNvPr id="4098" name="Рисунок 3" descr="акбопе облыстық байқау"/>
          <p:cNvPicPr>
            <a:picLocks noChangeAspect="1" noChangeArrowheads="1"/>
          </p:cNvPicPr>
          <p:nvPr/>
        </p:nvPicPr>
        <p:blipFill>
          <a:blip r:embed="rId2">
            <a:extLst>
              <a:ext uri="{28A0092B-C50C-407E-A947-70E740481C1C}">
                <a14:useLocalDpi xmlns:a14="http://schemas.microsoft.com/office/drawing/2010/main" val="0"/>
              </a:ext>
            </a:extLst>
          </a:blip>
          <a:srcRect l="8673" r="20918" b="33527"/>
          <a:stretch>
            <a:fillRect/>
          </a:stretch>
        </p:blipFill>
        <p:spPr bwMode="auto">
          <a:xfrm>
            <a:off x="4253214" y="1271339"/>
            <a:ext cx="2381765" cy="1916102"/>
          </a:xfrm>
          <a:prstGeom prst="rect">
            <a:avLst/>
          </a:prstGeom>
          <a:ln>
            <a:noFill/>
          </a:ln>
          <a:effectLst>
            <a:outerShdw blurRad="292100" dist="139700" dir="2700000" algn="tl" rotWithShape="0">
              <a:srgbClr val="333333">
                <a:alpha val="65000"/>
              </a:srgbClr>
            </a:outerShdw>
          </a:effectLst>
          <a:extLst/>
        </p:spPr>
      </p:pic>
      <p:sp>
        <p:nvSpPr>
          <p:cNvPr id="3" name="Прямоугольник 2"/>
          <p:cNvSpPr/>
          <p:nvPr/>
        </p:nvSpPr>
        <p:spPr>
          <a:xfrm>
            <a:off x="3667848" y="3305980"/>
            <a:ext cx="3381728" cy="1300483"/>
          </a:xfrm>
          <a:prstGeom prst="rect">
            <a:avLst/>
          </a:prstGeom>
        </p:spPr>
        <p:txBody>
          <a:bodyPr wrap="square" lIns="104309" tIns="52154" rIns="104309" bIns="52154">
            <a:spAutoFit/>
          </a:bodyPr>
          <a:lstStyle/>
          <a:p>
            <a:pPr marL="195578" indent="-195578" algn="just">
              <a:buFont typeface="Wingdings" pitchFamily="2" charset="2"/>
              <a:buChar char="ü"/>
            </a:pPr>
            <a:r>
              <a:rPr lang="kk-KZ" sz="1300" dirty="0">
                <a:latin typeface="Times New Roman" pitchFamily="18" charset="0"/>
                <a:cs typeface="Times New Roman" pitchFamily="18" charset="0"/>
              </a:rPr>
              <a:t>2014 жылы колледж оқытушысы Естекова Лаззат техникалық және кәсіптік білім беретін оқу орындарының оқытушылары арасында Республикалық «Үздік педагог» конкурсының облыстық кезеңінің жеңімпазы атанды.</a:t>
            </a:r>
            <a:endParaRPr lang="ru-RU" sz="1300" dirty="0">
              <a:latin typeface="Times New Roman" pitchFamily="18" charset="0"/>
              <a:cs typeface="Times New Roman" pitchFamily="18" charset="0"/>
            </a:endParaRPr>
          </a:p>
        </p:txBody>
      </p:sp>
      <p:pic>
        <p:nvPicPr>
          <p:cNvPr id="4099" name="Picture 3" descr="IMG_6206+"/>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87610" y="3038489"/>
            <a:ext cx="2618054" cy="1768396"/>
          </a:xfrm>
          <a:prstGeom prst="rect">
            <a:avLst/>
          </a:prstGeom>
          <a:ln>
            <a:noFill/>
          </a:ln>
          <a:effectLst>
            <a:outerShdw blurRad="292100" dist="139700" dir="2700000" algn="tl" rotWithShape="0">
              <a:srgbClr val="333333">
                <a:alpha val="65000"/>
              </a:srgbClr>
            </a:outerShdw>
          </a:effectLst>
          <a:extLst/>
        </p:spPr>
      </p:pic>
      <p:sp>
        <p:nvSpPr>
          <p:cNvPr id="4" name="Прямоугольник 3"/>
          <p:cNvSpPr/>
          <p:nvPr/>
        </p:nvSpPr>
        <p:spPr>
          <a:xfrm>
            <a:off x="366770" y="5036090"/>
            <a:ext cx="3413863" cy="1300483"/>
          </a:xfrm>
          <a:prstGeom prst="rect">
            <a:avLst/>
          </a:prstGeom>
        </p:spPr>
        <p:txBody>
          <a:bodyPr wrap="square" lIns="104309" tIns="52154" rIns="104309" bIns="52154">
            <a:spAutoFit/>
          </a:bodyPr>
          <a:lstStyle/>
          <a:p>
            <a:pPr marL="195578" indent="-195578" algn="just">
              <a:buFont typeface="Wingdings" pitchFamily="2" charset="2"/>
              <a:buChar char="ü"/>
            </a:pPr>
            <a:r>
              <a:rPr lang="kk-KZ" sz="1300" dirty="0">
                <a:latin typeface="Times New Roman" pitchFamily="18" charset="0"/>
                <a:cs typeface="Times New Roman" pitchFamily="18" charset="0"/>
              </a:rPr>
              <a:t>2015 жылдың қазан айында колледж оқытушысы А. Шуленбаева техникалық және кәсіптік білім беретін оқу орындарының оқытушылары арасында «Үздік педагог-2015» республикалық байқауының жеңімпазы атанды</a:t>
            </a:r>
            <a:endParaRPr lang="ru-RU" sz="1300" dirty="0">
              <a:latin typeface="Times New Roman" pitchFamily="18" charset="0"/>
              <a:cs typeface="Times New Roman" pitchFamily="18" charset="0"/>
            </a:endParaRPr>
          </a:p>
        </p:txBody>
      </p:sp>
      <p:pic>
        <p:nvPicPr>
          <p:cNvPr id="4100" name="Рисунок 1" descr="Уздик педагог"/>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22917" r="23122" b="27515"/>
          <a:stretch>
            <a:fillRect/>
          </a:stretch>
        </p:blipFill>
        <p:spPr bwMode="auto">
          <a:xfrm>
            <a:off x="4174450" y="5038235"/>
            <a:ext cx="2485757" cy="2064018"/>
          </a:xfrm>
          <a:prstGeom prst="rect">
            <a:avLst/>
          </a:prstGeom>
          <a:ln>
            <a:noFill/>
          </a:ln>
          <a:effectLst>
            <a:outerShdw blurRad="292100" dist="139700" dir="2700000" algn="tl" rotWithShape="0">
              <a:srgbClr val="333333">
                <a:alpha val="65000"/>
              </a:srgbClr>
            </a:outerShdw>
          </a:effectLst>
          <a:extLst/>
        </p:spPr>
      </p:pic>
      <p:sp>
        <p:nvSpPr>
          <p:cNvPr id="5" name="Прямоугольник 4"/>
          <p:cNvSpPr/>
          <p:nvPr/>
        </p:nvSpPr>
        <p:spPr>
          <a:xfrm>
            <a:off x="3493255" y="7311357"/>
            <a:ext cx="3572647" cy="901794"/>
          </a:xfrm>
          <a:prstGeom prst="rect">
            <a:avLst/>
          </a:prstGeom>
        </p:spPr>
        <p:txBody>
          <a:bodyPr wrap="square" lIns="104309" tIns="52154" rIns="104309" bIns="52154">
            <a:spAutoFit/>
          </a:bodyPr>
          <a:lstStyle/>
          <a:p>
            <a:pPr marL="195578" indent="-195578" algn="just">
              <a:buFont typeface="Wingdings" pitchFamily="2" charset="2"/>
              <a:buChar char="ü"/>
            </a:pPr>
            <a:r>
              <a:rPr lang="kk-KZ" sz="1300" dirty="0">
                <a:latin typeface="Times New Roman" pitchFamily="18" charset="0"/>
                <a:cs typeface="Times New Roman" pitchFamily="18" charset="0"/>
              </a:rPr>
              <a:t>2016 жылдың қазан айында колледж оқытушысы Асанова Нұрхат республикалық «Үздік педагог» байқауының жеңімпазы атанды.</a:t>
            </a:r>
            <a:endParaRPr lang="ru-RU" sz="1300" dirty="0">
              <a:latin typeface="Times New Roman" pitchFamily="18" charset="0"/>
              <a:cs typeface="Times New Roman" pitchFamily="18" charset="0"/>
            </a:endParaRPr>
          </a:p>
        </p:txBody>
      </p:sp>
      <p:pic>
        <p:nvPicPr>
          <p:cNvPr id="4101" name="Picture 5" descr="IMG_9164"/>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84337" y="7030341"/>
            <a:ext cx="2718244" cy="2069055"/>
          </a:xfrm>
          <a:prstGeom prst="rect">
            <a:avLst/>
          </a:prstGeom>
          <a:ln>
            <a:noFill/>
          </a:ln>
          <a:effectLst>
            <a:outerShdw blurRad="292100" dist="139700" dir="2700000" algn="tl" rotWithShape="0">
              <a:srgbClr val="333333">
                <a:alpha val="65000"/>
              </a:srgbClr>
            </a:outerShdw>
          </a:effectLst>
          <a:extLst/>
        </p:spPr>
      </p:pic>
      <p:sp>
        <p:nvSpPr>
          <p:cNvPr id="10" name="TextBox 9"/>
          <p:cNvSpPr txBox="1"/>
          <p:nvPr/>
        </p:nvSpPr>
        <p:spPr>
          <a:xfrm>
            <a:off x="3343975" y="10230843"/>
            <a:ext cx="873314" cy="323936"/>
          </a:xfrm>
          <a:prstGeom prst="rect">
            <a:avLst/>
          </a:prstGeom>
          <a:noFill/>
        </p:spPr>
        <p:txBody>
          <a:bodyPr wrap="square" lIns="104309" tIns="52154" rIns="104309" bIns="52154" rtlCol="0">
            <a:spAutoFit/>
          </a:bodyPr>
          <a:lstStyle/>
          <a:p>
            <a:pPr algn="ctr"/>
            <a:r>
              <a:rPr lang="kk-KZ" sz="1400" dirty="0">
                <a:latin typeface="Times New Roman" pitchFamily="18" charset="0"/>
                <a:cs typeface="Times New Roman" pitchFamily="18" charset="0"/>
              </a:rPr>
              <a:t>16</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4050161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6961" y="1182415"/>
            <a:ext cx="3698726" cy="901794"/>
          </a:xfrm>
          <a:prstGeom prst="rect">
            <a:avLst/>
          </a:prstGeom>
        </p:spPr>
        <p:txBody>
          <a:bodyPr wrap="square" lIns="104309" tIns="52154" rIns="104309" bIns="52154">
            <a:spAutoFit/>
          </a:bodyPr>
          <a:lstStyle/>
          <a:p>
            <a:pPr marL="195578" indent="-195578" algn="just">
              <a:buFont typeface="Wingdings" panose="05000000000000000000" pitchFamily="2" charset="2"/>
              <a:buChar char="ü"/>
            </a:pPr>
            <a:r>
              <a:rPr lang="ru-RU" sz="1300" dirty="0">
                <a:latin typeface="Times New Roman" pitchFamily="18" charset="0"/>
                <a:cs typeface="Times New Roman" pitchFamily="18" charset="0"/>
              </a:rPr>
              <a:t>Колледж </a:t>
            </a:r>
            <a:r>
              <a:rPr lang="ru-RU" sz="1300" dirty="0" err="1">
                <a:latin typeface="Times New Roman" pitchFamily="18" charset="0"/>
                <a:cs typeface="Times New Roman" pitchFamily="18" charset="0"/>
              </a:rPr>
              <a:t>командасы</a:t>
            </a:r>
            <a:r>
              <a:rPr lang="ru-RU" sz="1300" dirty="0">
                <a:latin typeface="Times New Roman" pitchFamily="18" charset="0"/>
                <a:cs typeface="Times New Roman" pitchFamily="18" charset="0"/>
              </a:rPr>
              <a:t> </a:t>
            </a:r>
            <a:r>
              <a:rPr lang="ru-RU" sz="1300" b="1" dirty="0">
                <a:latin typeface="Times New Roman" pitchFamily="18" charset="0"/>
                <a:cs typeface="Times New Roman" pitchFamily="18" charset="0"/>
              </a:rPr>
              <a:t>«</a:t>
            </a:r>
            <a:r>
              <a:rPr lang="en-US" sz="1300" b="1" dirty="0" err="1">
                <a:latin typeface="Times New Roman" pitchFamily="18" charset="0"/>
                <a:cs typeface="Times New Roman" pitchFamily="18" charset="0"/>
              </a:rPr>
              <a:t>WorldSkills</a:t>
            </a:r>
            <a:r>
              <a:rPr lang="en-US" sz="1300" b="1" dirty="0">
                <a:latin typeface="Times New Roman" pitchFamily="18" charset="0"/>
                <a:cs typeface="Times New Roman" pitchFamily="18" charset="0"/>
              </a:rPr>
              <a:t> </a:t>
            </a:r>
            <a:r>
              <a:rPr lang="ru-RU" sz="1300" b="1" dirty="0">
                <a:latin typeface="Times New Roman" pitchFamily="18" charset="0"/>
                <a:cs typeface="Times New Roman" pitchFamily="18" charset="0"/>
              </a:rPr>
              <a:t>Тараз-2017» </a:t>
            </a:r>
            <a:r>
              <a:rPr lang="ru-RU" sz="1300" dirty="0" err="1">
                <a:latin typeface="Times New Roman" pitchFamily="18" charset="0"/>
                <a:cs typeface="Times New Roman" pitchFamily="18" charset="0"/>
              </a:rPr>
              <a:t>аймақтық</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чемпионатына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қатысып</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бір</a:t>
            </a:r>
            <a:r>
              <a:rPr lang="ru-RU" sz="1300" dirty="0">
                <a:latin typeface="Times New Roman" pitchFamily="18" charset="0"/>
                <a:cs typeface="Times New Roman" pitchFamily="18" charset="0"/>
              </a:rPr>
              <a:t> – І, </a:t>
            </a:r>
            <a:r>
              <a:rPr lang="ru-RU" sz="1300" dirty="0" err="1">
                <a:latin typeface="Times New Roman" pitchFamily="18" charset="0"/>
                <a:cs typeface="Times New Roman" pitchFamily="18" charset="0"/>
              </a:rPr>
              <a:t>бір</a:t>
            </a:r>
            <a:r>
              <a:rPr lang="ru-RU" sz="1300" dirty="0">
                <a:latin typeface="Times New Roman" pitchFamily="18" charset="0"/>
                <a:cs typeface="Times New Roman" pitchFamily="18" charset="0"/>
              </a:rPr>
              <a:t> - ІІ </a:t>
            </a:r>
            <a:r>
              <a:rPr lang="ru-RU" sz="1300" dirty="0" err="1">
                <a:latin typeface="Times New Roman" pitchFamily="18" charset="0"/>
                <a:cs typeface="Times New Roman" pitchFamily="18" charset="0"/>
              </a:rPr>
              <a:t>және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бір</a:t>
            </a:r>
            <a:r>
              <a:rPr lang="ru-RU" sz="1300" dirty="0">
                <a:latin typeface="Times New Roman" pitchFamily="18" charset="0"/>
                <a:cs typeface="Times New Roman" pitchFamily="18" charset="0"/>
              </a:rPr>
              <a:t>-ІІІ </a:t>
            </a:r>
            <a:r>
              <a:rPr lang="ru-RU" sz="1300" dirty="0" err="1">
                <a:latin typeface="Times New Roman" pitchFamily="18" charset="0"/>
                <a:cs typeface="Times New Roman" pitchFamily="18" charset="0"/>
              </a:rPr>
              <a:t>орындарға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ие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болды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екі</a:t>
            </a:r>
            <a:r>
              <a:rPr lang="ru-RU" sz="1300" dirty="0">
                <a:latin typeface="Times New Roman" pitchFamily="18" charset="0"/>
                <a:cs typeface="Times New Roman" pitchFamily="18" charset="0"/>
              </a:rPr>
              <a:t> студент </a:t>
            </a:r>
            <a:r>
              <a:rPr lang="ru-RU" sz="1300" dirty="0" err="1">
                <a:latin typeface="Times New Roman" pitchFamily="18" charset="0"/>
                <a:cs typeface="Times New Roman" pitchFamily="18" charset="0"/>
              </a:rPr>
              <a:t>Ұлттық</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чемпионатқа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қатысты</a:t>
            </a:r>
            <a:r>
              <a:rPr lang="ru-RU" sz="1300" dirty="0">
                <a:latin typeface="Times New Roman" pitchFamily="18" charset="0"/>
                <a:cs typeface="Times New Roman" pitchFamily="18" charset="0"/>
              </a:rPr>
              <a:t>.</a:t>
            </a:r>
          </a:p>
        </p:txBody>
      </p:sp>
      <p:pic>
        <p:nvPicPr>
          <p:cNvPr id="307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256986" y="1220441"/>
            <a:ext cx="2778723" cy="1768396"/>
          </a:xfrm>
          <a:prstGeom prst="rect">
            <a:avLst/>
          </a:prstGeom>
          <a:ln>
            <a:noFill/>
          </a:ln>
          <a:effectLst>
            <a:outerShdw blurRad="292100" dist="139700" dir="2700000" algn="tl" rotWithShape="0">
              <a:srgbClr val="333333">
                <a:alpha val="65000"/>
              </a:srgbClr>
            </a:outerShdw>
          </a:effectLst>
          <a:extLst/>
        </p:spPr>
      </p:pic>
      <p:sp>
        <p:nvSpPr>
          <p:cNvPr id="3" name="Прямоугольник 2"/>
          <p:cNvSpPr/>
          <p:nvPr/>
        </p:nvSpPr>
        <p:spPr>
          <a:xfrm>
            <a:off x="418061" y="2238923"/>
            <a:ext cx="3701239" cy="1499828"/>
          </a:xfrm>
          <a:prstGeom prst="rect">
            <a:avLst/>
          </a:prstGeom>
        </p:spPr>
        <p:txBody>
          <a:bodyPr wrap="square" lIns="104309" tIns="52154" rIns="104309" bIns="52154">
            <a:spAutoFit/>
          </a:bodyPr>
          <a:lstStyle/>
          <a:p>
            <a:pPr marL="195578" indent="-195578" algn="just">
              <a:buFont typeface="Wingdings" panose="05000000000000000000" pitchFamily="2" charset="2"/>
              <a:buChar char="ü"/>
            </a:pPr>
            <a:r>
              <a:rPr lang="ru-RU" sz="1300" dirty="0" err="1">
                <a:latin typeface="Times New Roman" pitchFamily="18" charset="0"/>
                <a:cs typeface="Times New Roman" pitchFamily="18" charset="0"/>
              </a:rPr>
              <a:t>Білім</a:t>
            </a:r>
            <a:r>
              <a:rPr lang="ru-RU" sz="1300" dirty="0">
                <a:latin typeface="Times New Roman" pitchFamily="18" charset="0"/>
                <a:cs typeface="Times New Roman" pitchFamily="18" charset="0"/>
              </a:rPr>
              <a:t> беру </a:t>
            </a:r>
            <a:r>
              <a:rPr lang="ru-RU" sz="1300" dirty="0" err="1">
                <a:latin typeface="Times New Roman" pitchFamily="18" charset="0"/>
                <a:cs typeface="Times New Roman" pitchFamily="18" charset="0"/>
              </a:rPr>
              <a:t>сапасын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қамтамасыз</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ету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бойынша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тәуелсіз</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қазақстандық</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агенттік</a:t>
            </a:r>
            <a:r>
              <a:rPr lang="ru-RU" sz="1300" dirty="0">
                <a:latin typeface="Times New Roman" pitchFamily="18" charset="0"/>
                <a:cs typeface="Times New Roman" pitchFamily="18" charset="0"/>
              </a:rPr>
              <a:t>-консалтинг колледж «</a:t>
            </a:r>
            <a:r>
              <a:rPr lang="ru-RU" sz="1300" dirty="0" err="1">
                <a:latin typeface="Times New Roman" pitchFamily="18" charset="0"/>
                <a:cs typeface="Times New Roman" pitchFamily="18" charset="0"/>
              </a:rPr>
              <a:t>Қазақстанның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үздік</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политехникалық</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колледждерінің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ұлттық</a:t>
            </a:r>
            <a:r>
              <a:rPr lang="ru-RU" sz="1300" dirty="0">
                <a:latin typeface="Times New Roman" pitchFamily="18" charset="0"/>
                <a:cs typeface="Times New Roman" pitchFamily="18" charset="0"/>
              </a:rPr>
              <a:t> рейтингі-2017» </a:t>
            </a:r>
            <a:r>
              <a:rPr lang="ru-RU" sz="1300" dirty="0" err="1">
                <a:latin typeface="Times New Roman" pitchFamily="18" charset="0"/>
                <a:cs typeface="Times New Roman" pitchFamily="18" charset="0"/>
              </a:rPr>
              <a:t>байқауында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колледждердің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Ұлттық</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рейтингі</a:t>
            </a:r>
            <a:r>
              <a:rPr lang="ru-RU" sz="1300" dirty="0">
                <a:latin typeface="Times New Roman" pitchFamily="18" charset="0"/>
                <a:cs typeface="Times New Roman" pitchFamily="18" charset="0"/>
              </a:rPr>
              <a:t> – 2017» </a:t>
            </a:r>
            <a:r>
              <a:rPr lang="ru-RU" sz="1300" dirty="0" err="1">
                <a:latin typeface="Times New Roman" pitchFamily="18" charset="0"/>
                <a:cs typeface="Times New Roman" pitchFamily="18" charset="0"/>
              </a:rPr>
              <a:t>бойынша</a:t>
            </a:r>
            <a:r>
              <a:rPr lang="ru-RU" sz="1300" dirty="0">
                <a:latin typeface="Times New Roman" pitchFamily="18" charset="0"/>
                <a:cs typeface="Times New Roman" pitchFamily="18" charset="0"/>
              </a:rPr>
              <a:t> 8 </a:t>
            </a:r>
            <a:r>
              <a:rPr lang="ru-RU" sz="1300" dirty="0" err="1">
                <a:latin typeface="Times New Roman" pitchFamily="18" charset="0"/>
                <a:cs typeface="Times New Roman" pitchFamily="18" charset="0"/>
              </a:rPr>
              <a:t>орын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алды</a:t>
            </a:r>
            <a:r>
              <a:rPr lang="ru-RU" sz="1300" dirty="0">
                <a:latin typeface="Times New Roman" pitchFamily="18" charset="0"/>
                <a:cs typeface="Times New Roman" pitchFamily="18" charset="0"/>
              </a:rPr>
              <a:t>.</a:t>
            </a:r>
          </a:p>
        </p:txBody>
      </p:sp>
      <p:sp>
        <p:nvSpPr>
          <p:cNvPr id="4" name="Прямоугольник 3"/>
          <p:cNvSpPr/>
          <p:nvPr/>
        </p:nvSpPr>
        <p:spPr>
          <a:xfrm>
            <a:off x="418060" y="3795146"/>
            <a:ext cx="3701239" cy="1101138"/>
          </a:xfrm>
          <a:prstGeom prst="rect">
            <a:avLst/>
          </a:prstGeom>
        </p:spPr>
        <p:txBody>
          <a:bodyPr wrap="square" lIns="104309" tIns="52154" rIns="104309" bIns="52154">
            <a:spAutoFit/>
          </a:bodyPr>
          <a:lstStyle/>
          <a:p>
            <a:pPr marL="325964" indent="-325964" algn="just">
              <a:buFont typeface="Wingdings" panose="05000000000000000000" pitchFamily="2" charset="2"/>
              <a:buChar char="ü"/>
            </a:pPr>
            <a:r>
              <a:rPr lang="ru-RU" sz="1300" dirty="0">
                <a:latin typeface="Times New Roman" pitchFamily="18" charset="0"/>
                <a:cs typeface="Times New Roman" pitchFamily="18" charset="0"/>
              </a:rPr>
              <a:t>«Сапа </a:t>
            </a:r>
            <a:r>
              <a:rPr lang="ru-RU" sz="1300" dirty="0" err="1">
                <a:latin typeface="Times New Roman" pitchFamily="18" charset="0"/>
                <a:cs typeface="Times New Roman" pitchFamily="18" charset="0"/>
              </a:rPr>
              <a:t>жұлдызы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Үздік</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кәсіпорын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номинациялары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бойынша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тәуелсіз</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сараптама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орталығының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тауарлар</a:t>
            </a:r>
            <a:r>
              <a:rPr lang="ru-RU" sz="1300" dirty="0">
                <a:latin typeface="Times New Roman" pitchFamily="18" charset="0"/>
                <a:cs typeface="Times New Roman" pitchFamily="18" charset="0"/>
              </a:rPr>
              <a:t> мен </a:t>
            </a:r>
            <a:r>
              <a:rPr lang="ru-RU" sz="1300" dirty="0" err="1">
                <a:latin typeface="Times New Roman" pitchFamily="18" charset="0"/>
                <a:cs typeface="Times New Roman" pitchFamily="18" charset="0"/>
              </a:rPr>
              <a:t>қызметтер</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сапасының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ұлттық</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рейтингісінің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қорытындысы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бойынша</a:t>
            </a:r>
            <a:r>
              <a:rPr lang="ru-RU" sz="1300" dirty="0">
                <a:latin typeface="Times New Roman" pitchFamily="18" charset="0"/>
                <a:cs typeface="Times New Roman" pitchFamily="18" charset="0"/>
              </a:rPr>
              <a:t>.</a:t>
            </a:r>
            <a:endParaRPr lang="ru-RU" sz="1300" b="1" dirty="0">
              <a:latin typeface="Times New Roman" pitchFamily="18" charset="0"/>
              <a:cs typeface="Times New Roman" pitchFamily="18" charset="0"/>
            </a:endParaRPr>
          </a:p>
        </p:txBody>
      </p:sp>
      <p:sp>
        <p:nvSpPr>
          <p:cNvPr id="5" name="Прямоугольник 4"/>
          <p:cNvSpPr/>
          <p:nvPr/>
        </p:nvSpPr>
        <p:spPr>
          <a:xfrm>
            <a:off x="3785625" y="5562724"/>
            <a:ext cx="3304279" cy="1305655"/>
          </a:xfrm>
          <a:prstGeom prst="rect">
            <a:avLst/>
          </a:prstGeom>
        </p:spPr>
        <p:txBody>
          <a:bodyPr wrap="square" lIns="104309" tIns="52154" rIns="104309" bIns="52154">
            <a:spAutoFit/>
          </a:bodyPr>
          <a:lstStyle/>
          <a:p>
            <a:pPr marL="195578" indent="-195578" algn="just">
              <a:buFont typeface="Wingdings" panose="05000000000000000000" pitchFamily="2" charset="2"/>
              <a:buChar char="ü"/>
            </a:pPr>
            <a:r>
              <a:rPr lang="kk-KZ" sz="1300" b="1" dirty="0">
                <a:latin typeface="Times New Roman" pitchFamily="18" charset="0"/>
                <a:cs typeface="Times New Roman" pitchFamily="18" charset="0"/>
              </a:rPr>
              <a:t>«</a:t>
            </a:r>
            <a:r>
              <a:rPr lang="en-US" sz="1300" b="1" dirty="0" err="1">
                <a:latin typeface="Times New Roman" pitchFamily="18" charset="0"/>
                <a:cs typeface="Times New Roman" pitchFamily="18" charset="0"/>
              </a:rPr>
              <a:t>WorldSkills</a:t>
            </a:r>
            <a:r>
              <a:rPr lang="en-US" sz="1300" b="1" dirty="0">
                <a:latin typeface="Times New Roman" pitchFamily="18" charset="0"/>
                <a:cs typeface="Times New Roman" pitchFamily="18" charset="0"/>
              </a:rPr>
              <a:t> Kazakhstan – 2018</a:t>
            </a:r>
            <a:r>
              <a:rPr lang="kk-KZ" sz="1300" b="1" dirty="0">
                <a:latin typeface="Times New Roman" pitchFamily="18" charset="0"/>
                <a:cs typeface="Times New Roman" pitchFamily="18" charset="0"/>
              </a:rPr>
              <a:t>»</a:t>
            </a:r>
            <a:r>
              <a:rPr lang="en-US" sz="1300" b="1" dirty="0">
                <a:latin typeface="Times New Roman" pitchFamily="18" charset="0"/>
                <a:cs typeface="Times New Roman" pitchFamily="18" charset="0"/>
              </a:rPr>
              <a:t> </a:t>
            </a:r>
            <a:r>
              <a:rPr lang="ru-RU" sz="1300" dirty="0" err="1">
                <a:latin typeface="Times New Roman" pitchFamily="18" charset="0"/>
                <a:cs typeface="Times New Roman" pitchFamily="18" charset="0"/>
              </a:rPr>
              <a:t>өңіраралық</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чемпионатында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жұмыс</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біліктілігі</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бойынша</a:t>
            </a:r>
            <a:r>
              <a:rPr lang="ru-RU" sz="1300" dirty="0">
                <a:latin typeface="Times New Roman" pitchFamily="18" charset="0"/>
                <a:cs typeface="Times New Roman" pitchFamily="18" charset="0"/>
              </a:rPr>
              <a:t> колледж </a:t>
            </a:r>
            <a:r>
              <a:rPr lang="ru-RU" sz="1300" dirty="0" err="1">
                <a:latin typeface="Times New Roman" pitchFamily="18" charset="0"/>
                <a:cs typeface="Times New Roman" pitchFamily="18" charset="0"/>
              </a:rPr>
              <a:t>студенттері</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облыс</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командасы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құрамында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екі</a:t>
            </a:r>
            <a:r>
              <a:rPr lang="ru-RU" sz="1300" dirty="0">
                <a:latin typeface="Times New Roman" pitchFamily="18" charset="0"/>
                <a:cs typeface="Times New Roman" pitchFamily="18" charset="0"/>
              </a:rPr>
              <a:t> 1-ші </a:t>
            </a:r>
            <a:r>
              <a:rPr lang="ru-RU" sz="1300" dirty="0" err="1">
                <a:latin typeface="Times New Roman" pitchFamily="18" charset="0"/>
                <a:cs typeface="Times New Roman" pitchFamily="18" charset="0"/>
              </a:rPr>
              <a:t>орын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біреуі</a:t>
            </a:r>
            <a:r>
              <a:rPr lang="ru-RU" sz="1300" dirty="0">
                <a:latin typeface="Times New Roman" pitchFamily="18" charset="0"/>
                <a:cs typeface="Times New Roman" pitchFamily="18" charset="0"/>
              </a:rPr>
              <a:t> 3-ші </a:t>
            </a:r>
            <a:r>
              <a:rPr lang="ru-RU" sz="1300" dirty="0" err="1">
                <a:latin typeface="Times New Roman" pitchFamily="18" charset="0"/>
                <a:cs typeface="Times New Roman" pitchFamily="18" charset="0"/>
              </a:rPr>
              <a:t>орын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алып</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облыс</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бойынша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үздік</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нәтиже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көрсетті</a:t>
            </a:r>
            <a:r>
              <a:rPr lang="ru-RU" sz="1300" dirty="0">
                <a:latin typeface="Times New Roman" pitchFamily="18" charset="0"/>
                <a:cs typeface="Times New Roman" pitchFamily="18" charset="0"/>
              </a:rPr>
              <a:t>.</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6984" y="3428939"/>
            <a:ext cx="2792179" cy="1833553"/>
          </a:xfrm>
          <a:prstGeom prst="rect">
            <a:avLst/>
          </a:prstGeom>
          <a:ln>
            <a:noFill/>
          </a:ln>
          <a:effectLst>
            <a:outerShdw blurRad="292100" dist="139700" dir="2700000" algn="tl" rotWithShape="0">
              <a:srgbClr val="333333">
                <a:alpha val="65000"/>
              </a:srgbClr>
            </a:outerShdw>
          </a:effectLst>
          <a:extLst/>
        </p:spPr>
      </p:pic>
      <p:sp>
        <p:nvSpPr>
          <p:cNvPr id="6" name="Прямоугольник 5"/>
          <p:cNvSpPr/>
          <p:nvPr/>
        </p:nvSpPr>
        <p:spPr>
          <a:xfrm>
            <a:off x="418061" y="4959813"/>
            <a:ext cx="3493255" cy="1699172"/>
          </a:xfrm>
          <a:prstGeom prst="rect">
            <a:avLst/>
          </a:prstGeom>
        </p:spPr>
        <p:txBody>
          <a:bodyPr wrap="square" lIns="104309" tIns="52154" rIns="104309" bIns="52154">
            <a:spAutoFit/>
          </a:bodyPr>
          <a:lstStyle/>
          <a:p>
            <a:pPr marL="195578" indent="-195578" algn="just">
              <a:buFont typeface="Wingdings" panose="05000000000000000000" pitchFamily="2" charset="2"/>
              <a:buChar char="ü"/>
            </a:pPr>
            <a:r>
              <a:rPr lang="ru-RU" sz="1300" dirty="0">
                <a:latin typeface="Times New Roman" pitchFamily="18" charset="0"/>
                <a:cs typeface="Times New Roman" pitchFamily="18" charset="0"/>
              </a:rPr>
              <a:t>Колледж </a:t>
            </a:r>
            <a:r>
              <a:rPr lang="ru-RU" sz="1300" dirty="0" err="1">
                <a:latin typeface="Times New Roman" pitchFamily="18" charset="0"/>
                <a:cs typeface="Times New Roman" pitchFamily="18" charset="0"/>
              </a:rPr>
              <a:t>студенттері</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командасы</a:t>
            </a:r>
            <a:r>
              <a:rPr lang="ru-RU" sz="1300" dirty="0">
                <a:latin typeface="Times New Roman" pitchFamily="18" charset="0"/>
                <a:cs typeface="Times New Roman" pitchFamily="18" charset="0"/>
              </a:rPr>
              <a:t> 2017 </a:t>
            </a:r>
            <a:r>
              <a:rPr lang="ru-RU" sz="1300" dirty="0" err="1">
                <a:latin typeface="Times New Roman" pitchFamily="18" charset="0"/>
                <a:cs typeface="Times New Roman" pitchFamily="18" charset="0"/>
              </a:rPr>
              <a:t>және</a:t>
            </a:r>
            <a:r>
              <a:rPr lang="ru-RU" sz="1300" dirty="0">
                <a:latin typeface="Times New Roman" pitchFamily="18" charset="0"/>
                <a:cs typeface="Times New Roman" pitchFamily="18" charset="0"/>
              </a:rPr>
              <a:t> 2018 </a:t>
            </a:r>
            <a:r>
              <a:rPr lang="ru-RU" sz="1300" dirty="0" err="1">
                <a:latin typeface="Times New Roman" pitchFamily="18" charset="0"/>
                <a:cs typeface="Times New Roman" pitchFamily="18" charset="0"/>
              </a:rPr>
              <a:t>жылдары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өткен</a:t>
            </a:r>
            <a:r>
              <a:rPr lang="ru-RU" sz="1300" dirty="0">
                <a:latin typeface="Times New Roman" pitchFamily="18" charset="0"/>
                <a:cs typeface="Times New Roman" pitchFamily="18" charset="0"/>
              </a:rPr>
              <a:t> ХХХ, ХХІ </a:t>
            </a:r>
            <a:r>
              <a:rPr lang="ru-RU" sz="1300" dirty="0" err="1">
                <a:latin typeface="Times New Roman" pitchFamily="18" charset="0"/>
                <a:cs typeface="Times New Roman" pitchFamily="18" charset="0"/>
              </a:rPr>
              <a:t>облыстық</a:t>
            </a:r>
            <a:r>
              <a:rPr lang="ru-RU" sz="1300" dirty="0">
                <a:latin typeface="Times New Roman" pitchFamily="18" charset="0"/>
                <a:cs typeface="Times New Roman" pitchFamily="18" charset="0"/>
              </a:rPr>
              <a:t> «Сап </a:t>
            </a:r>
            <a:r>
              <a:rPr lang="ru-RU" sz="1300" dirty="0" err="1">
                <a:latin typeface="Times New Roman" pitchFamily="18" charset="0"/>
                <a:cs typeface="Times New Roman" pitchFamily="18" charset="0"/>
              </a:rPr>
              <a:t>және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ән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байқауында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ГРАН-при</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жеңіп</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алды</a:t>
            </a:r>
            <a:r>
              <a:rPr lang="ru-RU" sz="1300" dirty="0">
                <a:latin typeface="Times New Roman" pitchFamily="18" charset="0"/>
                <a:cs typeface="Times New Roman" pitchFamily="18" charset="0"/>
              </a:rPr>
              <a:t>.</a:t>
            </a:r>
          </a:p>
          <a:p>
            <a:pPr marL="195578" indent="-195578" algn="just">
              <a:buFont typeface="Wingdings" panose="05000000000000000000" pitchFamily="2" charset="2"/>
              <a:buChar char="ü"/>
            </a:pPr>
            <a:r>
              <a:rPr lang="ru-RU" sz="1300" dirty="0">
                <a:latin typeface="Times New Roman" pitchFamily="18" charset="0"/>
                <a:cs typeface="Times New Roman" pitchFamily="18" charset="0"/>
              </a:rPr>
              <a:t>2017, 2018 </a:t>
            </a:r>
            <a:r>
              <a:rPr lang="ru-RU" sz="1300" dirty="0" err="1">
                <a:latin typeface="Times New Roman" pitchFamily="18" charset="0"/>
                <a:cs typeface="Times New Roman" pitchFamily="18" charset="0"/>
              </a:rPr>
              <a:t>жылдары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техникалық</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және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кәсіптік</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білім</a:t>
            </a:r>
            <a:r>
              <a:rPr lang="ru-RU" sz="1300" dirty="0">
                <a:latin typeface="Times New Roman" pitchFamily="18" charset="0"/>
                <a:cs typeface="Times New Roman" pitchFamily="18" charset="0"/>
              </a:rPr>
              <a:t> беру </a:t>
            </a:r>
            <a:r>
              <a:rPr lang="ru-RU" sz="1300" dirty="0" err="1">
                <a:latin typeface="Times New Roman" pitchFamily="18" charset="0"/>
                <a:cs typeface="Times New Roman" pitchFamily="18" charset="0"/>
              </a:rPr>
              <a:t>ұйымдары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арасындағы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облыстық</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спартакиадада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үшінші</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орын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алды</a:t>
            </a:r>
            <a:r>
              <a:rPr lang="ru-RU" sz="1300" dirty="0">
                <a:latin typeface="Times New Roman" pitchFamily="18" charset="0"/>
                <a:cs typeface="Times New Roman" pitchFamily="18" charset="0"/>
              </a:rPr>
              <a:t>.</a:t>
            </a:r>
          </a:p>
        </p:txBody>
      </p:sp>
      <p:sp>
        <p:nvSpPr>
          <p:cNvPr id="9" name="Прямоугольник 8"/>
          <p:cNvSpPr/>
          <p:nvPr/>
        </p:nvSpPr>
        <p:spPr>
          <a:xfrm>
            <a:off x="3826247" y="6930876"/>
            <a:ext cx="3304279" cy="1101138"/>
          </a:xfrm>
          <a:prstGeom prst="rect">
            <a:avLst/>
          </a:prstGeom>
        </p:spPr>
        <p:txBody>
          <a:bodyPr wrap="square" lIns="104309" tIns="52154" rIns="104309" bIns="52154">
            <a:spAutoFit/>
          </a:bodyPr>
          <a:lstStyle/>
          <a:p>
            <a:pPr marL="195578" indent="-195578" algn="just">
              <a:buFont typeface="Wingdings" panose="05000000000000000000" pitchFamily="2" charset="2"/>
              <a:buChar char="ü"/>
            </a:pPr>
            <a:r>
              <a:rPr lang="kk-KZ" sz="1300" b="1" dirty="0">
                <a:latin typeface="Times New Roman" pitchFamily="18" charset="0"/>
                <a:cs typeface="Times New Roman" pitchFamily="18" charset="0"/>
              </a:rPr>
              <a:t>«</a:t>
            </a:r>
            <a:r>
              <a:rPr lang="en-US" sz="1300" b="1" dirty="0" err="1">
                <a:latin typeface="Times New Roman" pitchFamily="18" charset="0"/>
                <a:cs typeface="Times New Roman" pitchFamily="18" charset="0"/>
              </a:rPr>
              <a:t>WorldSkills</a:t>
            </a:r>
            <a:r>
              <a:rPr lang="en-US" sz="1300" b="1" dirty="0">
                <a:latin typeface="Times New Roman" pitchFamily="18" charset="0"/>
                <a:cs typeface="Times New Roman" pitchFamily="18" charset="0"/>
              </a:rPr>
              <a:t> Kazakhstan – 2018</a:t>
            </a:r>
            <a:r>
              <a:rPr lang="kk-KZ" sz="1300" b="1" dirty="0">
                <a:latin typeface="Times New Roman" pitchFamily="18" charset="0"/>
                <a:cs typeface="Times New Roman" pitchFamily="18" charset="0"/>
              </a:rPr>
              <a:t>»</a:t>
            </a:r>
            <a:r>
              <a:rPr lang="en-US" sz="1300" b="1" dirty="0">
                <a:latin typeface="Times New Roman" pitchFamily="18" charset="0"/>
                <a:cs typeface="Times New Roman" pitchFamily="18" charset="0"/>
              </a:rPr>
              <a:t> </a:t>
            </a:r>
            <a:r>
              <a:rPr lang="ru-RU" sz="1300" dirty="0" err="1">
                <a:latin typeface="Times New Roman" pitchFamily="18" charset="0"/>
                <a:cs typeface="Times New Roman" pitchFamily="18" charset="0"/>
              </a:rPr>
              <a:t>республикалық</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чемпионатында</a:t>
            </a:r>
            <a:r>
              <a:rPr lang="ru-RU" sz="1300" dirty="0">
                <a:latin typeface="Times New Roman" pitchFamily="18" charset="0"/>
                <a:cs typeface="Times New Roman" pitchFamily="18" charset="0"/>
              </a:rPr>
              <a:t> </a:t>
            </a:r>
            <a:r>
              <a:rPr lang="ru-RU" sz="1300" b="1" dirty="0">
                <a:latin typeface="Times New Roman" pitchFamily="18" charset="0"/>
                <a:cs typeface="Times New Roman" pitchFamily="18" charset="0"/>
              </a:rPr>
              <a:t>«Кузовной ремонт» </a:t>
            </a:r>
            <a:r>
              <a:rPr lang="ru-RU" sz="1300" dirty="0" err="1">
                <a:latin typeface="Times New Roman" pitchFamily="18" charset="0"/>
                <a:cs typeface="Times New Roman" pitchFamily="18" charset="0"/>
              </a:rPr>
              <a:t>біліктілігі</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бойынша</a:t>
            </a:r>
            <a:r>
              <a:rPr lang="ru-RU" sz="1300" dirty="0">
                <a:latin typeface="Times New Roman" pitchFamily="18" charset="0"/>
                <a:cs typeface="Times New Roman" pitchFamily="18" charset="0"/>
              </a:rPr>
              <a:t> Студент </a:t>
            </a:r>
            <a:r>
              <a:rPr lang="ru-RU" sz="1300" dirty="0" err="1">
                <a:latin typeface="Times New Roman" pitchFamily="18" charset="0"/>
                <a:cs typeface="Times New Roman" pitchFamily="18" charset="0"/>
              </a:rPr>
              <a:t>Махамбетов</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Талғат</a:t>
            </a:r>
            <a:r>
              <a:rPr lang="ru-RU" sz="1300" dirty="0">
                <a:latin typeface="Times New Roman" pitchFamily="18" charset="0"/>
                <a:cs typeface="Times New Roman" pitchFamily="18" charset="0"/>
              </a:rPr>
              <a:t> 2-орынды </a:t>
            </a:r>
            <a:r>
              <a:rPr lang="ru-RU" sz="1300" dirty="0" err="1">
                <a:latin typeface="Times New Roman" pitchFamily="18" charset="0"/>
                <a:cs typeface="Times New Roman" pitchFamily="18" charset="0"/>
              </a:rPr>
              <a:t>иеленді</a:t>
            </a:r>
            <a:r>
              <a:rPr lang="ru-RU" sz="1300" dirty="0">
                <a:latin typeface="Times New Roman" pitchFamily="18" charset="0"/>
                <a:cs typeface="Times New Roman" pitchFamily="18" charset="0"/>
              </a:rPr>
              <a:t>.</a:t>
            </a:r>
            <a:endParaRPr lang="ru-RU" sz="1300" b="1" dirty="0">
              <a:latin typeface="Times New Roman" pitchFamily="18" charset="0"/>
              <a:cs typeface="Times New Roman" pitchFamily="18" charset="0"/>
            </a:endParaRPr>
          </a:p>
        </p:txBody>
      </p:sp>
      <p:pic>
        <p:nvPicPr>
          <p:cNvPr id="4098" name="Picture 2" descr="D:\2018-2019 учебный год\WSK\IMG-20181207-WA0055.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140" t="9426" r="6822" b="14610"/>
          <a:stretch/>
        </p:blipFill>
        <p:spPr bwMode="auto">
          <a:xfrm>
            <a:off x="662233" y="6722106"/>
            <a:ext cx="2902024" cy="22061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304278" y="10230843"/>
            <a:ext cx="873314" cy="323936"/>
          </a:xfrm>
          <a:prstGeom prst="rect">
            <a:avLst/>
          </a:prstGeom>
          <a:noFill/>
        </p:spPr>
        <p:txBody>
          <a:bodyPr wrap="square" lIns="104309" tIns="52154" rIns="104309" bIns="52154" rtlCol="0">
            <a:spAutoFit/>
          </a:bodyPr>
          <a:lstStyle/>
          <a:p>
            <a:pPr algn="ctr"/>
            <a:r>
              <a:rPr lang="kk-KZ" sz="1400" dirty="0">
                <a:latin typeface="Times New Roman" pitchFamily="18" charset="0"/>
                <a:cs typeface="Times New Roman" pitchFamily="18" charset="0"/>
              </a:rPr>
              <a:t>17</a:t>
            </a:r>
            <a:endParaRPr lang="ru-RU" sz="1400" dirty="0">
              <a:latin typeface="Times New Roman" pitchFamily="18" charset="0"/>
              <a:cs typeface="Times New Roman" pitchFamily="18" charset="0"/>
            </a:endParaRPr>
          </a:p>
        </p:txBody>
      </p:sp>
      <p:sp>
        <p:nvSpPr>
          <p:cNvPr id="7" name="Прямоугольник 6"/>
          <p:cNvSpPr/>
          <p:nvPr/>
        </p:nvSpPr>
        <p:spPr>
          <a:xfrm>
            <a:off x="467529" y="8970862"/>
            <a:ext cx="3628158" cy="1200329"/>
          </a:xfrm>
          <a:prstGeom prst="rect">
            <a:avLst/>
          </a:prstGeom>
        </p:spPr>
        <p:txBody>
          <a:bodyPr wrap="square">
            <a:spAutoFit/>
          </a:bodyPr>
          <a:lstStyle/>
          <a:p>
            <a:pPr marL="171450" indent="-171450" algn="just">
              <a:buFont typeface="Wingdings" pitchFamily="2" charset="2"/>
              <a:buChar char="ü"/>
            </a:pPr>
            <a:r>
              <a:rPr lang="ru-RU" sz="1200" dirty="0">
                <a:latin typeface="Times New Roman" pitchFamily="18" charset="0"/>
                <a:cs typeface="Times New Roman" pitchFamily="18" charset="0"/>
              </a:rPr>
              <a:t>2019 </a:t>
            </a:r>
            <a:r>
              <a:rPr lang="ru-RU" sz="1200" dirty="0" err="1">
                <a:latin typeface="Times New Roman" pitchFamily="18" charset="0"/>
                <a:cs typeface="Times New Roman" pitchFamily="18" charset="0"/>
              </a:rPr>
              <a:t>жылы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мамыр</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айында</a:t>
            </a:r>
            <a:r>
              <a:rPr lang="ru-RU" sz="1200" dirty="0">
                <a:latin typeface="Times New Roman" pitchFamily="18" charset="0"/>
                <a:cs typeface="Times New Roman" pitchFamily="18" charset="0"/>
              </a:rPr>
              <a:t> колледж </a:t>
            </a:r>
            <a:r>
              <a:rPr lang="ru-RU" sz="1200" dirty="0" err="1">
                <a:latin typeface="Times New Roman" pitchFamily="18" charset="0"/>
                <a:cs typeface="Times New Roman" pitchFamily="18" charset="0"/>
              </a:rPr>
              <a:t>оқытушысы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Марғұлан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Оразтайұлы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Қырғызбаев</a:t>
            </a:r>
            <a:r>
              <a:rPr lang="ru-RU" sz="1200" dirty="0">
                <a:latin typeface="Times New Roman" pitchFamily="18" charset="0"/>
                <a:cs typeface="Times New Roman" pitchFamily="18" charset="0"/>
              </a:rPr>
              <a:t> Жамбыл </a:t>
            </a:r>
            <a:r>
              <a:rPr lang="ru-RU" sz="1200" dirty="0" err="1">
                <a:latin typeface="Times New Roman" pitchFamily="18" charset="0"/>
                <a:cs typeface="Times New Roman" pitchFamily="18" charset="0"/>
              </a:rPr>
              <a:t>облысы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әкімдігі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білім</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басқармасының</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техникалық</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және</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кәсіптік</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білім</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беруді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дамыту</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орталығы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өткізген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Жас</a:t>
            </a:r>
            <a:r>
              <a:rPr lang="ru-RU" sz="1200" dirty="0">
                <a:latin typeface="Times New Roman" pitchFamily="18" charset="0"/>
                <a:cs typeface="Times New Roman" pitchFamily="18" charset="0"/>
              </a:rPr>
              <a:t> маман-2019" </a:t>
            </a:r>
            <a:r>
              <a:rPr lang="ru-RU" sz="1200" dirty="0" err="1">
                <a:latin typeface="Times New Roman" pitchFamily="18" charset="0"/>
                <a:cs typeface="Times New Roman" pitchFamily="18" charset="0"/>
              </a:rPr>
              <a:t>облыстық</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байқауының</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жеңімпазы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атанды</a:t>
            </a:r>
            <a:r>
              <a:rPr lang="ru-RU" sz="1200" dirty="0">
                <a:latin typeface="Times New Roman" pitchFamily="18" charset="0"/>
                <a:cs typeface="Times New Roman" pitchFamily="18" charset="0"/>
              </a:rPr>
              <a:t>.</a:t>
            </a:r>
          </a:p>
        </p:txBody>
      </p:sp>
      <p:pic>
        <p:nvPicPr>
          <p:cNvPr id="13" name="Picture 2" descr="C:\Users\кгтк\Desktop\1489527a-d860-4b9b-bb7c-e8a5c439f2f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59283" y="8010996"/>
            <a:ext cx="2861708" cy="2101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606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17881" y="294139"/>
            <a:ext cx="2845864" cy="413103"/>
          </a:xfrm>
          <a:prstGeom prst="rect">
            <a:avLst/>
          </a:prstGeom>
        </p:spPr>
        <p:txBody>
          <a:bodyPr wrap="none" lIns="104309" tIns="52154" rIns="104309" bIns="52154">
            <a:spAutoFit/>
          </a:bodyPr>
          <a:lstStyle/>
          <a:p>
            <a:r>
              <a:rPr lang="ru-RU" sz="2000" b="1" dirty="0">
                <a:solidFill>
                  <a:srgbClr val="FFFF00"/>
                </a:solidFill>
                <a:latin typeface="Times New Roman" pitchFamily="18" charset="0"/>
                <a:cs typeface="Times New Roman" pitchFamily="18" charset="0"/>
              </a:rPr>
              <a:t>6. </a:t>
            </a:r>
            <a:r>
              <a:rPr lang="ru-RU" sz="2000" b="1" dirty="0" err="1">
                <a:solidFill>
                  <a:srgbClr val="FFFF00"/>
                </a:solidFill>
                <a:latin typeface="Times New Roman" pitchFamily="18" charset="0"/>
                <a:cs typeface="Times New Roman" pitchFamily="18" charset="0"/>
              </a:rPr>
              <a:t>Біздің</a:t>
            </a:r>
            <a:r>
              <a:rPr lang="ru-RU" sz="2000" b="1" dirty="0">
                <a:solidFill>
                  <a:srgbClr val="FFFF00"/>
                </a:solidFill>
                <a:latin typeface="Times New Roman" pitchFamily="18" charset="0"/>
                <a:cs typeface="Times New Roman" pitchFamily="18" charset="0"/>
              </a:rPr>
              <a:t> </a:t>
            </a:r>
            <a:r>
              <a:rPr lang="ru-RU" sz="2000" b="1" dirty="0" err="1">
                <a:solidFill>
                  <a:srgbClr val="FFFF00"/>
                </a:solidFill>
                <a:latin typeface="Times New Roman" pitchFamily="18" charset="0"/>
                <a:cs typeface="Times New Roman" pitchFamily="18" charset="0"/>
              </a:rPr>
              <a:t>мамандықтар</a:t>
            </a:r>
            <a:endParaRPr lang="ru-RU" sz="2000" b="1" dirty="0">
              <a:solidFill>
                <a:srgbClr val="FFFF00"/>
              </a:solidFill>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536077179"/>
              </p:ext>
            </p:extLst>
          </p:nvPr>
        </p:nvGraphicFramePr>
        <p:xfrm>
          <a:off x="483411" y="2927259"/>
          <a:ext cx="6668939" cy="6992576"/>
        </p:xfrm>
        <a:graphic>
          <a:graphicData uri="http://schemas.openxmlformats.org/drawingml/2006/table">
            <a:tbl>
              <a:tblPr firstRow="1" firstCol="1" lastRow="1" lastCol="1" bandRow="1" bandCol="1">
                <a:tableStyleId>{69CF1AB2-1976-4502-BF36-3FF5EA218861}</a:tableStyleId>
              </a:tblPr>
              <a:tblGrid>
                <a:gridCol w="3248969"/>
                <a:gridCol w="1709985"/>
                <a:gridCol w="1709985"/>
              </a:tblGrid>
              <a:tr h="218518">
                <a:tc rowSpan="2">
                  <a:txBody>
                    <a:bodyPr/>
                    <a:lstStyle/>
                    <a:p>
                      <a:pPr algn="ctr">
                        <a:lnSpc>
                          <a:spcPct val="100000"/>
                        </a:lnSpc>
                        <a:spcAft>
                          <a:spcPts val="0"/>
                        </a:spcAft>
                      </a:pPr>
                      <a:r>
                        <a:rPr lang="ru-RU" sz="1300" dirty="0" err="1" smtClean="0">
                          <a:effectLst/>
                          <a:latin typeface="Times New Roman" pitchFamily="18" charset="0"/>
                          <a:cs typeface="Times New Roman" pitchFamily="18" charset="0"/>
                        </a:rPr>
                        <a:t>Мамандық</a:t>
                      </a:r>
                      <a:r>
                        <a:rPr lang="ru-RU" sz="1300" dirty="0" smtClean="0">
                          <a:effectLst/>
                          <a:latin typeface="Times New Roman" pitchFamily="18" charset="0"/>
                          <a:cs typeface="Times New Roman" pitchFamily="18" charset="0"/>
                        </a:rPr>
                        <a:t> </a:t>
                      </a:r>
                      <a:r>
                        <a:rPr lang="ru-RU" sz="1300" dirty="0" err="1" smtClean="0">
                          <a:effectLst/>
                          <a:latin typeface="Times New Roman" pitchFamily="18" charset="0"/>
                          <a:cs typeface="Times New Roman" pitchFamily="18" charset="0"/>
                        </a:rPr>
                        <a:t>атауы</a:t>
                      </a:r>
                      <a:endParaRPr lang="ru-RU" sz="1300" b="1" dirty="0">
                        <a:effectLst/>
                        <a:latin typeface="Times New Roman" pitchFamily="18" charset="0"/>
                        <a:ea typeface="Times New Roman"/>
                        <a:cs typeface="Times New Roman" pitchFamily="18" charset="0"/>
                      </a:endParaRPr>
                    </a:p>
                  </a:txBody>
                  <a:tcPr marL="75613" marR="75613" marT="0" marB="0" anchor="ctr"/>
                </a:tc>
                <a:tc gridSpan="2">
                  <a:txBody>
                    <a:bodyPr/>
                    <a:lstStyle/>
                    <a:p>
                      <a:pPr algn="ctr">
                        <a:lnSpc>
                          <a:spcPct val="100000"/>
                        </a:lnSpc>
                        <a:spcAft>
                          <a:spcPts val="0"/>
                        </a:spcAft>
                      </a:pPr>
                      <a:r>
                        <a:rPr lang="ru-RU" sz="1300" dirty="0" err="1" smtClean="0">
                          <a:effectLst/>
                          <a:latin typeface="Times New Roman" pitchFamily="18" charset="0"/>
                          <a:cs typeface="Times New Roman" pitchFamily="18" charset="0"/>
                        </a:rPr>
                        <a:t>Оқу</a:t>
                      </a:r>
                      <a:r>
                        <a:rPr lang="ru-RU" sz="1300" dirty="0" smtClean="0">
                          <a:effectLst/>
                          <a:latin typeface="Times New Roman" pitchFamily="18" charset="0"/>
                          <a:cs typeface="Times New Roman" pitchFamily="18" charset="0"/>
                        </a:rPr>
                        <a:t> </a:t>
                      </a:r>
                      <a:r>
                        <a:rPr lang="ru-RU" sz="1300" dirty="0" err="1" smtClean="0">
                          <a:effectLst/>
                          <a:latin typeface="Times New Roman" pitchFamily="18" charset="0"/>
                          <a:cs typeface="Times New Roman" pitchFamily="18" charset="0"/>
                        </a:rPr>
                        <a:t>мерзімі</a:t>
                      </a:r>
                      <a:endParaRPr lang="ru-RU" sz="1300" b="1" dirty="0">
                        <a:effectLst/>
                        <a:latin typeface="Times New Roman" pitchFamily="18" charset="0"/>
                        <a:ea typeface="Times New Roman"/>
                        <a:cs typeface="Times New Roman" pitchFamily="18" charset="0"/>
                      </a:endParaRPr>
                    </a:p>
                  </a:txBody>
                  <a:tcPr marL="75613" marR="75613" marT="0" marB="0" anchor="ctr"/>
                </a:tc>
                <a:tc hMerge="1">
                  <a:txBody>
                    <a:bodyPr/>
                    <a:lstStyle/>
                    <a:p>
                      <a:endParaRPr lang="ru-RU"/>
                    </a:p>
                  </a:txBody>
                  <a:tcPr/>
                </a:tc>
              </a:tr>
              <a:tr h="437036">
                <a:tc vMerge="1">
                  <a:txBody>
                    <a:bodyPr/>
                    <a:lstStyle/>
                    <a:p>
                      <a:endParaRPr lang="ru-RU"/>
                    </a:p>
                  </a:txBody>
                  <a:tcPr/>
                </a:tc>
                <a:tc>
                  <a:txBody>
                    <a:bodyPr/>
                    <a:lstStyle/>
                    <a:p>
                      <a:pPr algn="ctr">
                        <a:lnSpc>
                          <a:spcPct val="100000"/>
                        </a:lnSpc>
                        <a:spcAft>
                          <a:spcPts val="0"/>
                        </a:spcAft>
                      </a:pPr>
                      <a:r>
                        <a:rPr lang="ru-RU" sz="1300" b="1" dirty="0" err="1" smtClean="0">
                          <a:solidFill>
                            <a:schemeClr val="tx1"/>
                          </a:solidFill>
                          <a:effectLst/>
                          <a:latin typeface="Times New Roman" pitchFamily="18" charset="0"/>
                          <a:cs typeface="Times New Roman" pitchFamily="18" charset="0"/>
                        </a:rPr>
                        <a:t>Жалпы</a:t>
                      </a:r>
                      <a:r>
                        <a:rPr lang="ru-RU" sz="1300" b="1" dirty="0" smtClean="0">
                          <a:solidFill>
                            <a:schemeClr val="tx1"/>
                          </a:solidFill>
                          <a:effectLst/>
                          <a:latin typeface="Times New Roman" pitchFamily="18" charset="0"/>
                          <a:cs typeface="Times New Roman" pitchFamily="18" charset="0"/>
                        </a:rPr>
                        <a:t> орта </a:t>
                      </a:r>
                      <a:r>
                        <a:rPr lang="ru-RU" sz="1300" b="1" dirty="0" err="1" smtClean="0">
                          <a:solidFill>
                            <a:schemeClr val="tx1"/>
                          </a:solidFill>
                          <a:effectLst/>
                          <a:latin typeface="Times New Roman" pitchFamily="18" charset="0"/>
                          <a:cs typeface="Times New Roman" pitchFamily="18" charset="0"/>
                        </a:rPr>
                        <a:t>білім</a:t>
                      </a:r>
                      <a:r>
                        <a:rPr lang="ru-RU" sz="1300" b="1" dirty="0" smtClean="0">
                          <a:solidFill>
                            <a:schemeClr val="tx1"/>
                          </a:solidFill>
                          <a:effectLst/>
                          <a:latin typeface="Times New Roman" pitchFamily="18" charset="0"/>
                          <a:cs typeface="Times New Roman" pitchFamily="18" charset="0"/>
                        </a:rPr>
                        <a:t> беру</a:t>
                      </a:r>
                      <a:endParaRPr lang="ru-RU" sz="1300" b="1" dirty="0">
                        <a:solidFill>
                          <a:schemeClr val="tx1"/>
                        </a:solidFill>
                        <a:effectLst/>
                        <a:latin typeface="Times New Roman" pitchFamily="18" charset="0"/>
                        <a:ea typeface="Times New Roman"/>
                        <a:cs typeface="Times New Roman" pitchFamily="18" charset="0"/>
                      </a:endParaRPr>
                    </a:p>
                  </a:txBody>
                  <a:tcPr marL="75613" marR="75613" marT="0" marB="0" anchor="ctr"/>
                </a:tc>
                <a:tc>
                  <a:txBody>
                    <a:bodyPr/>
                    <a:lstStyle/>
                    <a:p>
                      <a:pPr algn="ctr">
                        <a:lnSpc>
                          <a:spcPct val="100000"/>
                        </a:lnSpc>
                        <a:spcAft>
                          <a:spcPts val="0"/>
                        </a:spcAft>
                      </a:pPr>
                      <a:r>
                        <a:rPr lang="ru-RU" sz="1300" dirty="0" err="1" smtClean="0">
                          <a:effectLst/>
                          <a:latin typeface="Times New Roman" pitchFamily="18" charset="0"/>
                          <a:cs typeface="Times New Roman" pitchFamily="18" charset="0"/>
                        </a:rPr>
                        <a:t>Негізгі</a:t>
                      </a:r>
                      <a:r>
                        <a:rPr lang="ru-RU" sz="1300" dirty="0" smtClean="0">
                          <a:effectLst/>
                          <a:latin typeface="Times New Roman" pitchFamily="18" charset="0"/>
                          <a:cs typeface="Times New Roman" pitchFamily="18" charset="0"/>
                        </a:rPr>
                        <a:t> орта </a:t>
                      </a:r>
                      <a:r>
                        <a:rPr lang="ru-RU" sz="1300" dirty="0" err="1" smtClean="0">
                          <a:effectLst/>
                          <a:latin typeface="Times New Roman" pitchFamily="18" charset="0"/>
                          <a:cs typeface="Times New Roman" pitchFamily="18" charset="0"/>
                        </a:rPr>
                        <a:t>білім</a:t>
                      </a:r>
                      <a:r>
                        <a:rPr lang="ru-RU" sz="1300" dirty="0" smtClean="0">
                          <a:effectLst/>
                          <a:latin typeface="Times New Roman" pitchFamily="18" charset="0"/>
                          <a:cs typeface="Times New Roman" pitchFamily="18" charset="0"/>
                        </a:rPr>
                        <a:t> беру</a:t>
                      </a:r>
                      <a:endParaRPr lang="ru-RU" sz="1300" b="1" dirty="0">
                        <a:effectLst/>
                        <a:latin typeface="Times New Roman" pitchFamily="18" charset="0"/>
                        <a:ea typeface="Times New Roman"/>
                        <a:cs typeface="Times New Roman" pitchFamily="18" charset="0"/>
                      </a:endParaRPr>
                    </a:p>
                  </a:txBody>
                  <a:tcPr marL="75613" marR="75613" marT="0" marB="0"/>
                </a:tc>
              </a:tr>
              <a:tr h="437036">
                <a:tc>
                  <a:txBody>
                    <a:bodyPr/>
                    <a:lstStyle/>
                    <a:p>
                      <a:pPr>
                        <a:lnSpc>
                          <a:spcPct val="100000"/>
                        </a:lnSpc>
                        <a:spcAft>
                          <a:spcPts val="0"/>
                        </a:spcAft>
                      </a:pPr>
                      <a:r>
                        <a:rPr lang="kk-KZ" sz="1300" dirty="0">
                          <a:solidFill>
                            <a:schemeClr val="tx1"/>
                          </a:solidFill>
                          <a:effectLst/>
                          <a:latin typeface="Times New Roman"/>
                          <a:ea typeface="Times New Roman"/>
                        </a:rPr>
                        <a:t>Мектепке дейінгі тәрбие және білім беру</a:t>
                      </a:r>
                      <a:endParaRPr lang="ru-RU" sz="1300" dirty="0">
                        <a:solidFill>
                          <a:schemeClr val="tx1"/>
                        </a:solidFill>
                        <a:effectLst/>
                        <a:latin typeface="Times New Roman"/>
                        <a:ea typeface="Times New Roman"/>
                      </a:endParaRPr>
                    </a:p>
                  </a:txBody>
                  <a:tcPr marL="75613" marR="75613" marT="0" marB="0" anchor="ctr"/>
                </a:tc>
                <a:tc>
                  <a:txBody>
                    <a:bodyPr/>
                    <a:lstStyle/>
                    <a:p>
                      <a:pPr algn="ctr">
                        <a:lnSpc>
                          <a:spcPct val="100000"/>
                        </a:lnSpc>
                        <a:spcAft>
                          <a:spcPts val="0"/>
                        </a:spcAft>
                      </a:pPr>
                      <a:r>
                        <a:rPr lang="ru-RU" sz="1300" dirty="0">
                          <a:effectLst/>
                          <a:latin typeface="Times New Roman" pitchFamily="18" charset="0"/>
                          <a:cs typeface="Times New Roman" pitchFamily="18" charset="0"/>
                        </a:rPr>
                        <a:t>2 </a:t>
                      </a:r>
                      <a:r>
                        <a:rPr lang="ru-RU" sz="1300" dirty="0" err="1" smtClean="0">
                          <a:effectLst/>
                          <a:latin typeface="Times New Roman" pitchFamily="18" charset="0"/>
                          <a:cs typeface="Times New Roman" pitchFamily="18" charset="0"/>
                        </a:rPr>
                        <a:t>жыл</a:t>
                      </a:r>
                      <a:endParaRPr lang="ru-RU" sz="1300" dirty="0">
                        <a:effectLst/>
                        <a:latin typeface="Times New Roman" pitchFamily="18" charset="0"/>
                        <a:cs typeface="Times New Roman" pitchFamily="18" charset="0"/>
                      </a:endParaRPr>
                    </a:p>
                    <a:p>
                      <a:pPr algn="ctr">
                        <a:lnSpc>
                          <a:spcPct val="100000"/>
                        </a:lnSpc>
                        <a:spcAft>
                          <a:spcPts val="0"/>
                        </a:spcAft>
                      </a:pPr>
                      <a:r>
                        <a:rPr lang="ru-RU" sz="1300" dirty="0">
                          <a:effectLst/>
                          <a:latin typeface="Times New Roman" pitchFamily="18" charset="0"/>
                          <a:cs typeface="Times New Roman" pitchFamily="18" charset="0"/>
                        </a:rPr>
                        <a:t>10 </a:t>
                      </a:r>
                      <a:r>
                        <a:rPr lang="ru-RU" sz="1300" dirty="0" smtClean="0">
                          <a:effectLst/>
                          <a:latin typeface="Times New Roman" pitchFamily="18" charset="0"/>
                          <a:cs typeface="Times New Roman" pitchFamily="18" charset="0"/>
                        </a:rPr>
                        <a:t>ай</a:t>
                      </a:r>
                      <a:endParaRPr lang="ru-RU" sz="1300" b="0" dirty="0">
                        <a:effectLst/>
                        <a:latin typeface="Times New Roman" pitchFamily="18" charset="0"/>
                        <a:ea typeface="Times New Roman"/>
                        <a:cs typeface="Times New Roman" pitchFamily="18" charset="0"/>
                      </a:endParaRPr>
                    </a:p>
                  </a:txBody>
                  <a:tcPr marL="75613" marR="75613" marT="0" marB="0"/>
                </a:tc>
                <a:tc>
                  <a:txBody>
                    <a:bodyPr/>
                    <a:lstStyle/>
                    <a:p>
                      <a:pPr algn="ctr">
                        <a:lnSpc>
                          <a:spcPct val="100000"/>
                        </a:lnSpc>
                        <a:spcAft>
                          <a:spcPts val="0"/>
                        </a:spcAft>
                      </a:pPr>
                      <a:r>
                        <a:rPr lang="ru-RU" sz="1300" b="0" dirty="0">
                          <a:effectLst/>
                          <a:latin typeface="Times New Roman" pitchFamily="18" charset="0"/>
                          <a:cs typeface="Times New Roman" pitchFamily="18" charset="0"/>
                        </a:rPr>
                        <a:t>3 </a:t>
                      </a:r>
                      <a:r>
                        <a:rPr lang="ru-RU" sz="1300" b="0" dirty="0" err="1" smtClean="0">
                          <a:effectLst/>
                          <a:latin typeface="Times New Roman" pitchFamily="18" charset="0"/>
                          <a:cs typeface="Times New Roman" pitchFamily="18" charset="0"/>
                        </a:rPr>
                        <a:t>жыл</a:t>
                      </a:r>
                      <a:endParaRPr lang="ru-RU" sz="1300" b="0" dirty="0">
                        <a:effectLst/>
                        <a:latin typeface="Times New Roman" pitchFamily="18" charset="0"/>
                        <a:cs typeface="Times New Roman" pitchFamily="18" charset="0"/>
                      </a:endParaRPr>
                    </a:p>
                    <a:p>
                      <a:pPr algn="ctr">
                        <a:lnSpc>
                          <a:spcPct val="100000"/>
                        </a:lnSpc>
                        <a:spcAft>
                          <a:spcPts val="0"/>
                        </a:spcAft>
                      </a:pPr>
                      <a:r>
                        <a:rPr lang="ru-RU" sz="1300" b="0" dirty="0">
                          <a:effectLst/>
                          <a:latin typeface="Times New Roman" pitchFamily="18" charset="0"/>
                          <a:cs typeface="Times New Roman" pitchFamily="18" charset="0"/>
                        </a:rPr>
                        <a:t>10 </a:t>
                      </a:r>
                      <a:r>
                        <a:rPr lang="ru-RU" sz="1300" b="0" dirty="0" smtClean="0">
                          <a:effectLst/>
                          <a:latin typeface="Times New Roman" pitchFamily="18" charset="0"/>
                          <a:cs typeface="Times New Roman" pitchFamily="18" charset="0"/>
                        </a:rPr>
                        <a:t>ай</a:t>
                      </a:r>
                      <a:endParaRPr lang="ru-RU" sz="1300" b="0" dirty="0">
                        <a:effectLst/>
                        <a:latin typeface="Times New Roman" pitchFamily="18" charset="0"/>
                        <a:ea typeface="Times New Roman"/>
                        <a:cs typeface="Times New Roman" pitchFamily="18" charset="0"/>
                      </a:endParaRPr>
                    </a:p>
                  </a:txBody>
                  <a:tcPr marL="75613" marR="75613" marT="0" marB="0"/>
                </a:tc>
              </a:tr>
              <a:tr h="437036">
                <a:tc>
                  <a:txBody>
                    <a:bodyPr/>
                    <a:lstStyle/>
                    <a:p>
                      <a:pPr>
                        <a:lnSpc>
                          <a:spcPct val="100000"/>
                        </a:lnSpc>
                        <a:spcAft>
                          <a:spcPts val="0"/>
                        </a:spcAft>
                      </a:pPr>
                      <a:r>
                        <a:rPr lang="kk-KZ" sz="1300">
                          <a:solidFill>
                            <a:schemeClr val="tx1"/>
                          </a:solidFill>
                          <a:effectLst/>
                          <a:latin typeface="Times New Roman"/>
                          <a:ea typeface="Times New Roman"/>
                        </a:rPr>
                        <a:t>Есеп және аудит (салалар бойынша)</a:t>
                      </a:r>
                      <a:endParaRPr lang="ru-RU" sz="1300">
                        <a:solidFill>
                          <a:schemeClr val="tx1"/>
                        </a:solidFill>
                        <a:effectLst/>
                        <a:latin typeface="Times New Roman"/>
                        <a:ea typeface="Times New Roman"/>
                      </a:endParaRPr>
                    </a:p>
                  </a:txBody>
                  <a:tcPr marL="75613" marR="75613" marT="0" marB="0" anchor="ctr"/>
                </a:tc>
                <a:tc>
                  <a:txBody>
                    <a:bodyPr/>
                    <a:lstStyle/>
                    <a:p>
                      <a:pPr algn="ctr">
                        <a:lnSpc>
                          <a:spcPct val="100000"/>
                        </a:lnSpc>
                        <a:spcAft>
                          <a:spcPts val="0"/>
                        </a:spcAft>
                      </a:pPr>
                      <a:r>
                        <a:rPr lang="ru-RU" sz="1300" smtClean="0">
                          <a:effectLst/>
                          <a:latin typeface="Times New Roman" pitchFamily="18" charset="0"/>
                          <a:cs typeface="Times New Roman" pitchFamily="18" charset="0"/>
                        </a:rPr>
                        <a:t>2 жыл</a:t>
                      </a:r>
                    </a:p>
                    <a:p>
                      <a:pPr algn="ctr">
                        <a:lnSpc>
                          <a:spcPct val="100000"/>
                        </a:lnSpc>
                        <a:spcAft>
                          <a:spcPts val="0"/>
                        </a:spcAft>
                      </a:pPr>
                      <a:r>
                        <a:rPr lang="ru-RU" sz="1300" smtClean="0">
                          <a:effectLst/>
                          <a:latin typeface="Times New Roman" pitchFamily="18" charset="0"/>
                          <a:cs typeface="Times New Roman" pitchFamily="18" charset="0"/>
                        </a:rPr>
                        <a:t>10 ай</a:t>
                      </a:r>
                      <a:endParaRPr lang="ru-RU" sz="1300" b="0" dirty="0">
                        <a:effectLst/>
                        <a:latin typeface="Times New Roman" pitchFamily="18" charset="0"/>
                        <a:ea typeface="Times New Roman"/>
                        <a:cs typeface="Times New Roman" pitchFamily="18" charset="0"/>
                      </a:endParaRPr>
                    </a:p>
                  </a:txBody>
                  <a:tcPr marL="75613" marR="75613" marT="0" marB="0"/>
                </a:tc>
                <a:tc>
                  <a:txBody>
                    <a:bodyPr/>
                    <a:lstStyle/>
                    <a:p>
                      <a:pPr algn="ctr">
                        <a:lnSpc>
                          <a:spcPct val="100000"/>
                        </a:lnSpc>
                        <a:spcAft>
                          <a:spcPts val="0"/>
                        </a:spcAft>
                      </a:pPr>
                      <a:r>
                        <a:rPr lang="ru-RU" sz="1300" b="0" dirty="0" smtClean="0">
                          <a:effectLst/>
                          <a:latin typeface="Times New Roman" pitchFamily="18" charset="0"/>
                          <a:cs typeface="Times New Roman" pitchFamily="18" charset="0"/>
                        </a:rPr>
                        <a:t>3 </a:t>
                      </a:r>
                      <a:r>
                        <a:rPr lang="ru-RU" sz="1300" b="0" dirty="0" err="1" smtClean="0">
                          <a:effectLst/>
                          <a:latin typeface="Times New Roman" pitchFamily="18" charset="0"/>
                          <a:cs typeface="Times New Roman" pitchFamily="18" charset="0"/>
                        </a:rPr>
                        <a:t>жыл</a:t>
                      </a:r>
                      <a:endParaRPr lang="ru-RU" sz="1300" b="0" dirty="0" smtClean="0">
                        <a:effectLst/>
                        <a:latin typeface="Times New Roman" pitchFamily="18" charset="0"/>
                        <a:cs typeface="Times New Roman" pitchFamily="18" charset="0"/>
                      </a:endParaRPr>
                    </a:p>
                    <a:p>
                      <a:pPr algn="ctr">
                        <a:lnSpc>
                          <a:spcPct val="100000"/>
                        </a:lnSpc>
                        <a:spcAft>
                          <a:spcPts val="0"/>
                        </a:spcAft>
                      </a:pPr>
                      <a:r>
                        <a:rPr lang="ru-RU" sz="1300" b="0" dirty="0" smtClean="0">
                          <a:effectLst/>
                          <a:latin typeface="Times New Roman" pitchFamily="18" charset="0"/>
                          <a:cs typeface="Times New Roman" pitchFamily="18" charset="0"/>
                        </a:rPr>
                        <a:t>10 ай</a:t>
                      </a:r>
                      <a:endParaRPr lang="ru-RU" sz="1300" b="0" dirty="0">
                        <a:effectLst/>
                        <a:latin typeface="Times New Roman" pitchFamily="18" charset="0"/>
                        <a:ea typeface="Times New Roman"/>
                        <a:cs typeface="Times New Roman" pitchFamily="18" charset="0"/>
                      </a:endParaRPr>
                    </a:p>
                  </a:txBody>
                  <a:tcPr marL="75613" marR="75613" marT="0" marB="0"/>
                </a:tc>
              </a:tr>
              <a:tr h="655554">
                <a:tc>
                  <a:txBody>
                    <a:bodyPr/>
                    <a:lstStyle/>
                    <a:p>
                      <a:pPr>
                        <a:lnSpc>
                          <a:spcPct val="100000"/>
                        </a:lnSpc>
                        <a:spcAft>
                          <a:spcPts val="0"/>
                        </a:spcAft>
                      </a:pPr>
                      <a:r>
                        <a:rPr lang="kk-KZ" sz="1300">
                          <a:solidFill>
                            <a:schemeClr val="tx1"/>
                          </a:solidFill>
                          <a:effectLst/>
                          <a:latin typeface="Times New Roman"/>
                          <a:ea typeface="Times New Roman"/>
                        </a:rPr>
                        <a:t>Тау-кен электромех. жаб-дықтарына техник қызмет көрсету және жөңдеу </a:t>
                      </a:r>
                      <a:endParaRPr lang="ru-RU" sz="1300">
                        <a:solidFill>
                          <a:schemeClr val="tx1"/>
                        </a:solidFill>
                        <a:effectLst/>
                        <a:latin typeface="Times New Roman"/>
                        <a:ea typeface="Times New Roman"/>
                      </a:endParaRPr>
                    </a:p>
                  </a:txBody>
                  <a:tcPr marL="75613" marR="75613" marT="0" marB="0" anchor="ctr"/>
                </a:tc>
                <a:tc>
                  <a:txBody>
                    <a:bodyPr/>
                    <a:lstStyle/>
                    <a:p>
                      <a:pPr algn="ctr">
                        <a:lnSpc>
                          <a:spcPct val="100000"/>
                        </a:lnSpc>
                        <a:spcAft>
                          <a:spcPts val="0"/>
                        </a:spcAft>
                      </a:pPr>
                      <a:r>
                        <a:rPr lang="ru-RU" sz="1300" smtClean="0">
                          <a:effectLst/>
                          <a:latin typeface="Times New Roman" pitchFamily="18" charset="0"/>
                          <a:cs typeface="Times New Roman" pitchFamily="18" charset="0"/>
                        </a:rPr>
                        <a:t>2 жыл</a:t>
                      </a:r>
                    </a:p>
                    <a:p>
                      <a:pPr algn="ctr">
                        <a:lnSpc>
                          <a:spcPct val="100000"/>
                        </a:lnSpc>
                        <a:spcAft>
                          <a:spcPts val="0"/>
                        </a:spcAft>
                      </a:pPr>
                      <a:r>
                        <a:rPr lang="ru-RU" sz="1300" smtClean="0">
                          <a:effectLst/>
                          <a:latin typeface="Times New Roman" pitchFamily="18" charset="0"/>
                          <a:cs typeface="Times New Roman" pitchFamily="18" charset="0"/>
                        </a:rPr>
                        <a:t>10 ай</a:t>
                      </a:r>
                      <a:endParaRPr lang="ru-RU" sz="1300" b="0" dirty="0">
                        <a:effectLst/>
                        <a:latin typeface="Times New Roman" pitchFamily="18" charset="0"/>
                        <a:ea typeface="Times New Roman"/>
                        <a:cs typeface="Times New Roman" pitchFamily="18" charset="0"/>
                      </a:endParaRPr>
                    </a:p>
                  </a:txBody>
                  <a:tcPr marL="75613" marR="75613" marT="0" marB="0"/>
                </a:tc>
                <a:tc>
                  <a:txBody>
                    <a:bodyPr/>
                    <a:lstStyle/>
                    <a:p>
                      <a:pPr algn="ctr">
                        <a:lnSpc>
                          <a:spcPct val="100000"/>
                        </a:lnSpc>
                        <a:spcAft>
                          <a:spcPts val="0"/>
                        </a:spcAft>
                      </a:pPr>
                      <a:r>
                        <a:rPr lang="ru-RU" sz="1300" b="0" dirty="0" smtClean="0">
                          <a:effectLst/>
                          <a:latin typeface="Times New Roman" pitchFamily="18" charset="0"/>
                          <a:cs typeface="Times New Roman" pitchFamily="18" charset="0"/>
                        </a:rPr>
                        <a:t>3 </a:t>
                      </a:r>
                      <a:r>
                        <a:rPr lang="ru-RU" sz="1300" b="0" dirty="0" err="1" smtClean="0">
                          <a:effectLst/>
                          <a:latin typeface="Times New Roman" pitchFamily="18" charset="0"/>
                          <a:cs typeface="Times New Roman" pitchFamily="18" charset="0"/>
                        </a:rPr>
                        <a:t>жыл</a:t>
                      </a:r>
                      <a:endParaRPr lang="ru-RU" sz="1300" b="0" dirty="0" smtClean="0">
                        <a:effectLst/>
                        <a:latin typeface="Times New Roman" pitchFamily="18" charset="0"/>
                        <a:cs typeface="Times New Roman" pitchFamily="18" charset="0"/>
                      </a:endParaRPr>
                    </a:p>
                    <a:p>
                      <a:pPr algn="ctr">
                        <a:lnSpc>
                          <a:spcPct val="100000"/>
                        </a:lnSpc>
                        <a:spcAft>
                          <a:spcPts val="0"/>
                        </a:spcAft>
                      </a:pPr>
                      <a:r>
                        <a:rPr lang="ru-RU" sz="1300" b="0" dirty="0" smtClean="0">
                          <a:effectLst/>
                          <a:latin typeface="Times New Roman" pitchFamily="18" charset="0"/>
                          <a:cs typeface="Times New Roman" pitchFamily="18" charset="0"/>
                        </a:rPr>
                        <a:t>10 ай</a:t>
                      </a:r>
                      <a:endParaRPr lang="ru-RU" sz="1300" b="0" dirty="0">
                        <a:effectLst/>
                        <a:latin typeface="Times New Roman" pitchFamily="18" charset="0"/>
                        <a:ea typeface="Times New Roman"/>
                        <a:cs typeface="Times New Roman" pitchFamily="18" charset="0"/>
                      </a:endParaRPr>
                    </a:p>
                  </a:txBody>
                  <a:tcPr marL="75613" marR="75613" marT="0" marB="0"/>
                </a:tc>
              </a:tr>
              <a:tr h="437036">
                <a:tc>
                  <a:txBody>
                    <a:bodyPr/>
                    <a:lstStyle/>
                    <a:p>
                      <a:pPr>
                        <a:lnSpc>
                          <a:spcPct val="100000"/>
                        </a:lnSpc>
                        <a:spcAft>
                          <a:spcPts val="0"/>
                        </a:spcAft>
                      </a:pPr>
                      <a:r>
                        <a:rPr lang="kk-KZ" sz="1300">
                          <a:solidFill>
                            <a:schemeClr val="tx1"/>
                          </a:solidFill>
                          <a:effectLst/>
                          <a:latin typeface="Times New Roman"/>
                          <a:ea typeface="Times New Roman"/>
                        </a:rPr>
                        <a:t>Мұнай және газ кен орындарын пайдалану (бейін бойынша)</a:t>
                      </a:r>
                      <a:endParaRPr lang="ru-RU" sz="1300">
                        <a:solidFill>
                          <a:schemeClr val="tx1"/>
                        </a:solidFill>
                        <a:effectLst/>
                        <a:latin typeface="Times New Roman"/>
                        <a:ea typeface="Times New Roman"/>
                      </a:endParaRPr>
                    </a:p>
                  </a:txBody>
                  <a:tcPr marL="75613" marR="75613" marT="0" marB="0" anchor="ctr"/>
                </a:tc>
                <a:tc>
                  <a:txBody>
                    <a:bodyPr/>
                    <a:lstStyle/>
                    <a:p>
                      <a:pPr algn="ctr">
                        <a:lnSpc>
                          <a:spcPct val="100000"/>
                        </a:lnSpc>
                        <a:spcAft>
                          <a:spcPts val="0"/>
                        </a:spcAft>
                      </a:pPr>
                      <a:r>
                        <a:rPr lang="ru-RU" sz="1300" smtClean="0">
                          <a:effectLst/>
                          <a:latin typeface="Times New Roman" pitchFamily="18" charset="0"/>
                          <a:cs typeface="Times New Roman" pitchFamily="18" charset="0"/>
                        </a:rPr>
                        <a:t>2 жыл</a:t>
                      </a:r>
                    </a:p>
                    <a:p>
                      <a:pPr algn="ctr">
                        <a:lnSpc>
                          <a:spcPct val="100000"/>
                        </a:lnSpc>
                        <a:spcAft>
                          <a:spcPts val="0"/>
                        </a:spcAft>
                      </a:pPr>
                      <a:r>
                        <a:rPr lang="ru-RU" sz="1300" smtClean="0">
                          <a:effectLst/>
                          <a:latin typeface="Times New Roman" pitchFamily="18" charset="0"/>
                          <a:cs typeface="Times New Roman" pitchFamily="18" charset="0"/>
                        </a:rPr>
                        <a:t>10 ай</a:t>
                      </a:r>
                      <a:endParaRPr lang="ru-RU" sz="1300" b="0" dirty="0">
                        <a:effectLst/>
                        <a:latin typeface="Times New Roman" pitchFamily="18" charset="0"/>
                        <a:ea typeface="Times New Roman"/>
                        <a:cs typeface="Times New Roman" pitchFamily="18" charset="0"/>
                      </a:endParaRPr>
                    </a:p>
                  </a:txBody>
                  <a:tcPr marL="75613" marR="75613" marT="0" marB="0"/>
                </a:tc>
                <a:tc>
                  <a:txBody>
                    <a:bodyPr/>
                    <a:lstStyle/>
                    <a:p>
                      <a:pPr algn="ctr">
                        <a:lnSpc>
                          <a:spcPct val="100000"/>
                        </a:lnSpc>
                        <a:spcAft>
                          <a:spcPts val="0"/>
                        </a:spcAft>
                      </a:pPr>
                      <a:r>
                        <a:rPr lang="ru-RU" sz="1300" b="0" dirty="0" smtClean="0">
                          <a:effectLst/>
                          <a:latin typeface="Times New Roman" pitchFamily="18" charset="0"/>
                          <a:cs typeface="Times New Roman" pitchFamily="18" charset="0"/>
                        </a:rPr>
                        <a:t>3 </a:t>
                      </a:r>
                      <a:r>
                        <a:rPr lang="ru-RU" sz="1300" b="0" dirty="0" err="1" smtClean="0">
                          <a:effectLst/>
                          <a:latin typeface="Times New Roman" pitchFamily="18" charset="0"/>
                          <a:cs typeface="Times New Roman" pitchFamily="18" charset="0"/>
                        </a:rPr>
                        <a:t>жыл</a:t>
                      </a:r>
                      <a:endParaRPr lang="ru-RU" sz="1300" b="0" dirty="0" smtClean="0">
                        <a:effectLst/>
                        <a:latin typeface="Times New Roman" pitchFamily="18" charset="0"/>
                        <a:cs typeface="Times New Roman" pitchFamily="18" charset="0"/>
                      </a:endParaRPr>
                    </a:p>
                    <a:p>
                      <a:pPr algn="ctr">
                        <a:lnSpc>
                          <a:spcPct val="100000"/>
                        </a:lnSpc>
                        <a:spcAft>
                          <a:spcPts val="0"/>
                        </a:spcAft>
                      </a:pPr>
                      <a:r>
                        <a:rPr lang="ru-RU" sz="1300" b="0" dirty="0" smtClean="0">
                          <a:effectLst/>
                          <a:latin typeface="Times New Roman" pitchFamily="18" charset="0"/>
                          <a:cs typeface="Times New Roman" pitchFamily="18" charset="0"/>
                        </a:rPr>
                        <a:t>10 ай</a:t>
                      </a:r>
                      <a:endParaRPr lang="ru-RU" sz="1300" b="0" dirty="0">
                        <a:effectLst/>
                        <a:latin typeface="Times New Roman" pitchFamily="18" charset="0"/>
                        <a:ea typeface="Times New Roman"/>
                        <a:cs typeface="Times New Roman" pitchFamily="18" charset="0"/>
                      </a:endParaRPr>
                    </a:p>
                  </a:txBody>
                  <a:tcPr marL="75613" marR="75613" marT="0" marB="0"/>
                </a:tc>
              </a:tr>
              <a:tr h="437036">
                <a:tc>
                  <a:txBody>
                    <a:bodyPr/>
                    <a:lstStyle/>
                    <a:p>
                      <a:pPr>
                        <a:lnSpc>
                          <a:spcPct val="100000"/>
                        </a:lnSpc>
                        <a:spcAft>
                          <a:spcPts val="0"/>
                        </a:spcAft>
                      </a:pPr>
                      <a:r>
                        <a:rPr lang="kk-KZ" sz="1300">
                          <a:solidFill>
                            <a:schemeClr val="tx1"/>
                          </a:solidFill>
                          <a:effectLst/>
                          <a:latin typeface="Times New Roman"/>
                          <a:ea typeface="Times New Roman"/>
                        </a:rPr>
                        <a:t>Химиялық  технология және өндірісі</a:t>
                      </a:r>
                      <a:endParaRPr lang="ru-RU" sz="1300">
                        <a:solidFill>
                          <a:schemeClr val="tx1"/>
                        </a:solidFill>
                        <a:effectLst/>
                        <a:latin typeface="Times New Roman"/>
                        <a:ea typeface="Times New Roman"/>
                      </a:endParaRPr>
                    </a:p>
                  </a:txBody>
                  <a:tcPr marL="75613" marR="75613" marT="0" marB="0" anchor="ctr"/>
                </a:tc>
                <a:tc>
                  <a:txBody>
                    <a:bodyPr/>
                    <a:lstStyle/>
                    <a:p>
                      <a:pPr algn="ctr">
                        <a:lnSpc>
                          <a:spcPct val="100000"/>
                        </a:lnSpc>
                        <a:spcAft>
                          <a:spcPts val="0"/>
                        </a:spcAft>
                      </a:pPr>
                      <a:r>
                        <a:rPr lang="ru-RU" sz="1300" smtClean="0">
                          <a:effectLst/>
                          <a:latin typeface="Times New Roman" pitchFamily="18" charset="0"/>
                          <a:cs typeface="Times New Roman" pitchFamily="18" charset="0"/>
                        </a:rPr>
                        <a:t>2 жыл</a:t>
                      </a:r>
                    </a:p>
                    <a:p>
                      <a:pPr algn="ctr">
                        <a:lnSpc>
                          <a:spcPct val="100000"/>
                        </a:lnSpc>
                        <a:spcAft>
                          <a:spcPts val="0"/>
                        </a:spcAft>
                      </a:pPr>
                      <a:r>
                        <a:rPr lang="ru-RU" sz="1300" smtClean="0">
                          <a:effectLst/>
                          <a:latin typeface="Times New Roman" pitchFamily="18" charset="0"/>
                          <a:cs typeface="Times New Roman" pitchFamily="18" charset="0"/>
                        </a:rPr>
                        <a:t>10 ай</a:t>
                      </a:r>
                      <a:endParaRPr lang="ru-RU" sz="1300" b="0" dirty="0">
                        <a:effectLst/>
                        <a:latin typeface="Times New Roman" pitchFamily="18" charset="0"/>
                        <a:ea typeface="Times New Roman"/>
                        <a:cs typeface="Times New Roman" pitchFamily="18" charset="0"/>
                      </a:endParaRPr>
                    </a:p>
                  </a:txBody>
                  <a:tcPr marL="75613" marR="75613" marT="0" marB="0" anchor="ctr"/>
                </a:tc>
                <a:tc>
                  <a:txBody>
                    <a:bodyPr/>
                    <a:lstStyle/>
                    <a:p>
                      <a:pPr algn="ctr">
                        <a:lnSpc>
                          <a:spcPct val="100000"/>
                        </a:lnSpc>
                        <a:spcAft>
                          <a:spcPts val="0"/>
                        </a:spcAft>
                      </a:pPr>
                      <a:r>
                        <a:rPr lang="ru-RU" sz="1300" b="0" dirty="0" smtClean="0">
                          <a:effectLst/>
                          <a:latin typeface="Times New Roman" pitchFamily="18" charset="0"/>
                          <a:cs typeface="Times New Roman" pitchFamily="18" charset="0"/>
                        </a:rPr>
                        <a:t>3 </a:t>
                      </a:r>
                      <a:r>
                        <a:rPr lang="ru-RU" sz="1300" b="0" dirty="0" err="1" smtClean="0">
                          <a:effectLst/>
                          <a:latin typeface="Times New Roman" pitchFamily="18" charset="0"/>
                          <a:cs typeface="Times New Roman" pitchFamily="18" charset="0"/>
                        </a:rPr>
                        <a:t>жыл</a:t>
                      </a:r>
                      <a:endParaRPr lang="ru-RU" sz="1300" b="0" dirty="0" smtClean="0">
                        <a:effectLst/>
                        <a:latin typeface="Times New Roman" pitchFamily="18" charset="0"/>
                        <a:cs typeface="Times New Roman" pitchFamily="18" charset="0"/>
                      </a:endParaRPr>
                    </a:p>
                    <a:p>
                      <a:pPr algn="ctr">
                        <a:lnSpc>
                          <a:spcPct val="100000"/>
                        </a:lnSpc>
                        <a:spcAft>
                          <a:spcPts val="0"/>
                        </a:spcAft>
                      </a:pPr>
                      <a:r>
                        <a:rPr lang="ru-RU" sz="1300" b="0" dirty="0" smtClean="0">
                          <a:effectLst/>
                          <a:latin typeface="Times New Roman" pitchFamily="18" charset="0"/>
                          <a:cs typeface="Times New Roman" pitchFamily="18" charset="0"/>
                        </a:rPr>
                        <a:t>10 ай</a:t>
                      </a:r>
                      <a:endParaRPr lang="ru-RU" sz="1300" b="0" dirty="0">
                        <a:effectLst/>
                        <a:latin typeface="Times New Roman" pitchFamily="18" charset="0"/>
                        <a:ea typeface="Times New Roman"/>
                        <a:cs typeface="Times New Roman" pitchFamily="18" charset="0"/>
                      </a:endParaRPr>
                    </a:p>
                  </a:txBody>
                  <a:tcPr marL="75613" marR="75613" marT="0" marB="0" anchor="ctr"/>
                </a:tc>
              </a:tr>
              <a:tr h="437036">
                <a:tc>
                  <a:txBody>
                    <a:bodyPr/>
                    <a:lstStyle/>
                    <a:p>
                      <a:pPr>
                        <a:lnSpc>
                          <a:spcPct val="100000"/>
                        </a:lnSpc>
                        <a:spcAft>
                          <a:spcPts val="0"/>
                        </a:spcAft>
                      </a:pPr>
                      <a:r>
                        <a:rPr lang="kk-KZ" sz="1300">
                          <a:solidFill>
                            <a:schemeClr val="tx1"/>
                          </a:solidFill>
                          <a:effectLst/>
                          <a:latin typeface="Times New Roman"/>
                          <a:ea typeface="Times New Roman"/>
                        </a:rPr>
                        <a:t>Электрмен қамтамасыз ету</a:t>
                      </a:r>
                      <a:endParaRPr lang="ru-RU" sz="1300">
                        <a:solidFill>
                          <a:schemeClr val="tx1"/>
                        </a:solidFill>
                        <a:effectLst/>
                        <a:latin typeface="Times New Roman"/>
                        <a:ea typeface="Times New Roman"/>
                      </a:endParaRPr>
                    </a:p>
                  </a:txBody>
                  <a:tcPr marL="75613" marR="75613" marT="0" marB="0" anchor="ctr"/>
                </a:tc>
                <a:tc>
                  <a:txBody>
                    <a:bodyPr/>
                    <a:lstStyle/>
                    <a:p>
                      <a:pPr algn="ctr">
                        <a:lnSpc>
                          <a:spcPct val="100000"/>
                        </a:lnSpc>
                        <a:spcAft>
                          <a:spcPts val="0"/>
                        </a:spcAft>
                      </a:pPr>
                      <a:r>
                        <a:rPr lang="ru-RU" sz="1300" smtClean="0">
                          <a:effectLst/>
                          <a:latin typeface="Times New Roman" pitchFamily="18" charset="0"/>
                          <a:cs typeface="Times New Roman" pitchFamily="18" charset="0"/>
                        </a:rPr>
                        <a:t>2 жыл</a:t>
                      </a:r>
                    </a:p>
                    <a:p>
                      <a:pPr algn="ctr">
                        <a:lnSpc>
                          <a:spcPct val="100000"/>
                        </a:lnSpc>
                        <a:spcAft>
                          <a:spcPts val="0"/>
                        </a:spcAft>
                      </a:pPr>
                      <a:r>
                        <a:rPr lang="ru-RU" sz="1300" smtClean="0">
                          <a:effectLst/>
                          <a:latin typeface="Times New Roman" pitchFamily="18" charset="0"/>
                          <a:cs typeface="Times New Roman" pitchFamily="18" charset="0"/>
                        </a:rPr>
                        <a:t>10 ай</a:t>
                      </a:r>
                      <a:endParaRPr lang="ru-RU" sz="1300" b="0" dirty="0">
                        <a:effectLst/>
                        <a:latin typeface="Times New Roman" pitchFamily="18" charset="0"/>
                        <a:ea typeface="Times New Roman"/>
                        <a:cs typeface="Times New Roman" pitchFamily="18" charset="0"/>
                      </a:endParaRPr>
                    </a:p>
                  </a:txBody>
                  <a:tcPr marL="75613" marR="75613" marT="0" marB="0" anchor="ctr"/>
                </a:tc>
                <a:tc>
                  <a:txBody>
                    <a:bodyPr/>
                    <a:lstStyle/>
                    <a:p>
                      <a:pPr algn="ctr">
                        <a:lnSpc>
                          <a:spcPct val="100000"/>
                        </a:lnSpc>
                        <a:spcAft>
                          <a:spcPts val="0"/>
                        </a:spcAft>
                      </a:pPr>
                      <a:r>
                        <a:rPr lang="ru-RU" sz="1300" b="0" dirty="0" smtClean="0">
                          <a:effectLst/>
                          <a:latin typeface="Times New Roman" pitchFamily="18" charset="0"/>
                          <a:cs typeface="Times New Roman" pitchFamily="18" charset="0"/>
                        </a:rPr>
                        <a:t>3 </a:t>
                      </a:r>
                      <a:r>
                        <a:rPr lang="ru-RU" sz="1300" b="0" dirty="0" err="1" smtClean="0">
                          <a:effectLst/>
                          <a:latin typeface="Times New Roman" pitchFamily="18" charset="0"/>
                          <a:cs typeface="Times New Roman" pitchFamily="18" charset="0"/>
                        </a:rPr>
                        <a:t>жыл</a:t>
                      </a:r>
                      <a:endParaRPr lang="ru-RU" sz="1300" b="0" dirty="0" smtClean="0">
                        <a:effectLst/>
                        <a:latin typeface="Times New Roman" pitchFamily="18" charset="0"/>
                        <a:cs typeface="Times New Roman" pitchFamily="18" charset="0"/>
                      </a:endParaRPr>
                    </a:p>
                    <a:p>
                      <a:pPr algn="ctr">
                        <a:lnSpc>
                          <a:spcPct val="100000"/>
                        </a:lnSpc>
                        <a:spcAft>
                          <a:spcPts val="0"/>
                        </a:spcAft>
                      </a:pPr>
                      <a:r>
                        <a:rPr lang="ru-RU" sz="1300" b="0" dirty="0" smtClean="0">
                          <a:effectLst/>
                          <a:latin typeface="Times New Roman" pitchFamily="18" charset="0"/>
                          <a:cs typeface="Times New Roman" pitchFamily="18" charset="0"/>
                        </a:rPr>
                        <a:t>10 ай</a:t>
                      </a:r>
                      <a:endParaRPr lang="ru-RU" sz="1300" b="0" dirty="0">
                        <a:effectLst/>
                        <a:latin typeface="Times New Roman" pitchFamily="18" charset="0"/>
                        <a:ea typeface="Times New Roman"/>
                        <a:cs typeface="Times New Roman" pitchFamily="18" charset="0"/>
                      </a:endParaRPr>
                    </a:p>
                  </a:txBody>
                  <a:tcPr marL="75613" marR="75613" marT="0" marB="0" anchor="ctr"/>
                </a:tc>
              </a:tr>
              <a:tr h="655554">
                <a:tc>
                  <a:txBody>
                    <a:bodyPr/>
                    <a:lstStyle/>
                    <a:p>
                      <a:pPr>
                        <a:lnSpc>
                          <a:spcPct val="100000"/>
                        </a:lnSpc>
                        <a:spcAft>
                          <a:spcPts val="0"/>
                        </a:spcAft>
                      </a:pPr>
                      <a:r>
                        <a:rPr lang="kk-KZ" sz="1300">
                          <a:solidFill>
                            <a:schemeClr val="tx1"/>
                          </a:solidFill>
                          <a:effectLst/>
                          <a:latin typeface="Times New Roman"/>
                          <a:ea typeface="Times New Roman"/>
                        </a:rPr>
                        <a:t>Автомобиль жөңдеу, пайдалану және техн. қызмет көрсету</a:t>
                      </a:r>
                      <a:endParaRPr lang="ru-RU" sz="1300">
                        <a:solidFill>
                          <a:schemeClr val="tx1"/>
                        </a:solidFill>
                        <a:effectLst/>
                        <a:latin typeface="Times New Roman"/>
                        <a:ea typeface="Times New Roman"/>
                      </a:endParaRPr>
                    </a:p>
                  </a:txBody>
                  <a:tcPr marL="75613" marR="75613" marT="0" marB="0" anchor="ctr"/>
                </a:tc>
                <a:tc>
                  <a:txBody>
                    <a:bodyPr/>
                    <a:lstStyle/>
                    <a:p>
                      <a:pPr algn="ctr">
                        <a:lnSpc>
                          <a:spcPct val="100000"/>
                        </a:lnSpc>
                        <a:spcAft>
                          <a:spcPts val="0"/>
                        </a:spcAft>
                      </a:pPr>
                      <a:r>
                        <a:rPr lang="ru-RU" sz="1300" smtClean="0">
                          <a:effectLst/>
                          <a:latin typeface="Times New Roman" pitchFamily="18" charset="0"/>
                          <a:cs typeface="Times New Roman" pitchFamily="18" charset="0"/>
                        </a:rPr>
                        <a:t>2 жыл</a:t>
                      </a:r>
                    </a:p>
                    <a:p>
                      <a:pPr algn="ctr">
                        <a:lnSpc>
                          <a:spcPct val="100000"/>
                        </a:lnSpc>
                        <a:spcAft>
                          <a:spcPts val="0"/>
                        </a:spcAft>
                      </a:pPr>
                      <a:r>
                        <a:rPr lang="ru-RU" sz="1300" smtClean="0">
                          <a:effectLst/>
                          <a:latin typeface="Times New Roman" pitchFamily="18" charset="0"/>
                          <a:cs typeface="Times New Roman" pitchFamily="18" charset="0"/>
                        </a:rPr>
                        <a:t>10 ай</a:t>
                      </a:r>
                      <a:endParaRPr lang="ru-RU" sz="1300" b="0" dirty="0">
                        <a:effectLst/>
                        <a:latin typeface="Times New Roman" pitchFamily="18" charset="0"/>
                        <a:ea typeface="Times New Roman"/>
                        <a:cs typeface="Times New Roman" pitchFamily="18" charset="0"/>
                      </a:endParaRPr>
                    </a:p>
                  </a:txBody>
                  <a:tcPr marL="75613" marR="75613" marT="0" marB="0"/>
                </a:tc>
                <a:tc>
                  <a:txBody>
                    <a:bodyPr/>
                    <a:lstStyle/>
                    <a:p>
                      <a:pPr algn="ctr">
                        <a:lnSpc>
                          <a:spcPct val="100000"/>
                        </a:lnSpc>
                        <a:spcAft>
                          <a:spcPts val="0"/>
                        </a:spcAft>
                      </a:pPr>
                      <a:r>
                        <a:rPr lang="ru-RU" sz="1300" b="0" smtClean="0">
                          <a:effectLst/>
                          <a:latin typeface="Times New Roman" pitchFamily="18" charset="0"/>
                          <a:cs typeface="Times New Roman" pitchFamily="18" charset="0"/>
                        </a:rPr>
                        <a:t>3 жыл</a:t>
                      </a:r>
                    </a:p>
                    <a:p>
                      <a:pPr algn="ctr">
                        <a:lnSpc>
                          <a:spcPct val="100000"/>
                        </a:lnSpc>
                        <a:spcAft>
                          <a:spcPts val="0"/>
                        </a:spcAft>
                      </a:pPr>
                      <a:r>
                        <a:rPr lang="ru-RU" sz="1300" b="0" smtClean="0">
                          <a:effectLst/>
                          <a:latin typeface="Times New Roman" pitchFamily="18" charset="0"/>
                          <a:cs typeface="Times New Roman" pitchFamily="18" charset="0"/>
                        </a:rPr>
                        <a:t>10 ай</a:t>
                      </a:r>
                      <a:endParaRPr lang="ru-RU" sz="1300" b="0" dirty="0">
                        <a:effectLst/>
                        <a:latin typeface="Times New Roman" pitchFamily="18" charset="0"/>
                        <a:ea typeface="Times New Roman"/>
                        <a:cs typeface="Times New Roman" pitchFamily="18" charset="0"/>
                      </a:endParaRPr>
                    </a:p>
                  </a:txBody>
                  <a:tcPr marL="75613" marR="75613" marT="0" marB="0"/>
                </a:tc>
              </a:tr>
              <a:tr h="437036">
                <a:tc>
                  <a:txBody>
                    <a:bodyPr/>
                    <a:lstStyle/>
                    <a:p>
                      <a:pPr>
                        <a:lnSpc>
                          <a:spcPct val="100000"/>
                        </a:lnSpc>
                        <a:spcAft>
                          <a:spcPts val="0"/>
                        </a:spcAft>
                      </a:pPr>
                      <a:r>
                        <a:rPr lang="kk-KZ" sz="1300">
                          <a:solidFill>
                            <a:schemeClr val="tx1"/>
                          </a:solidFill>
                          <a:effectLst/>
                          <a:latin typeface="Times New Roman"/>
                          <a:ea typeface="Times New Roman"/>
                        </a:rPr>
                        <a:t>Ақпараттық жүйелер</a:t>
                      </a:r>
                      <a:endParaRPr lang="ru-RU" sz="1300">
                        <a:solidFill>
                          <a:schemeClr val="tx1"/>
                        </a:solidFill>
                        <a:effectLst/>
                        <a:latin typeface="Times New Roman"/>
                        <a:ea typeface="Times New Roman"/>
                      </a:endParaRPr>
                    </a:p>
                  </a:txBody>
                  <a:tcPr marL="75613" marR="75613" marT="0" marB="0" anchor="ctr"/>
                </a:tc>
                <a:tc>
                  <a:txBody>
                    <a:bodyPr/>
                    <a:lstStyle/>
                    <a:p>
                      <a:pPr algn="ctr">
                        <a:lnSpc>
                          <a:spcPct val="100000"/>
                        </a:lnSpc>
                        <a:spcAft>
                          <a:spcPts val="0"/>
                        </a:spcAft>
                      </a:pPr>
                      <a:r>
                        <a:rPr lang="ru-RU" sz="1300" smtClean="0">
                          <a:effectLst/>
                          <a:latin typeface="Times New Roman" pitchFamily="18" charset="0"/>
                          <a:cs typeface="Times New Roman" pitchFamily="18" charset="0"/>
                        </a:rPr>
                        <a:t>2 жыл</a:t>
                      </a:r>
                    </a:p>
                    <a:p>
                      <a:pPr algn="ctr">
                        <a:lnSpc>
                          <a:spcPct val="100000"/>
                        </a:lnSpc>
                        <a:spcAft>
                          <a:spcPts val="0"/>
                        </a:spcAft>
                      </a:pPr>
                      <a:r>
                        <a:rPr lang="ru-RU" sz="1300" smtClean="0">
                          <a:effectLst/>
                          <a:latin typeface="Times New Roman" pitchFamily="18" charset="0"/>
                          <a:cs typeface="Times New Roman" pitchFamily="18" charset="0"/>
                        </a:rPr>
                        <a:t>10 ай</a:t>
                      </a:r>
                      <a:endParaRPr lang="ru-RU" sz="1300" b="0" dirty="0">
                        <a:effectLst/>
                        <a:latin typeface="Times New Roman" pitchFamily="18" charset="0"/>
                        <a:ea typeface="Times New Roman"/>
                        <a:cs typeface="Times New Roman" pitchFamily="18" charset="0"/>
                      </a:endParaRPr>
                    </a:p>
                  </a:txBody>
                  <a:tcPr marL="75613" marR="75613" marT="0" marB="0" anchor="ctr"/>
                </a:tc>
                <a:tc>
                  <a:txBody>
                    <a:bodyPr/>
                    <a:lstStyle/>
                    <a:p>
                      <a:pPr algn="ctr">
                        <a:lnSpc>
                          <a:spcPct val="100000"/>
                        </a:lnSpc>
                        <a:spcAft>
                          <a:spcPts val="0"/>
                        </a:spcAft>
                      </a:pPr>
                      <a:r>
                        <a:rPr lang="ru-RU" sz="1300" b="0" smtClean="0">
                          <a:effectLst/>
                          <a:latin typeface="Times New Roman" pitchFamily="18" charset="0"/>
                          <a:cs typeface="Times New Roman" pitchFamily="18" charset="0"/>
                        </a:rPr>
                        <a:t>3 жыл</a:t>
                      </a:r>
                    </a:p>
                    <a:p>
                      <a:pPr algn="ctr">
                        <a:lnSpc>
                          <a:spcPct val="100000"/>
                        </a:lnSpc>
                        <a:spcAft>
                          <a:spcPts val="0"/>
                        </a:spcAft>
                      </a:pPr>
                      <a:r>
                        <a:rPr lang="ru-RU" sz="1300" b="0" smtClean="0">
                          <a:effectLst/>
                          <a:latin typeface="Times New Roman" pitchFamily="18" charset="0"/>
                          <a:cs typeface="Times New Roman" pitchFamily="18" charset="0"/>
                        </a:rPr>
                        <a:t>10 ай</a:t>
                      </a:r>
                      <a:endParaRPr lang="ru-RU" sz="1300" b="0" dirty="0">
                        <a:effectLst/>
                        <a:latin typeface="Times New Roman" pitchFamily="18" charset="0"/>
                        <a:ea typeface="Times New Roman"/>
                        <a:cs typeface="Times New Roman" pitchFamily="18" charset="0"/>
                      </a:endParaRPr>
                    </a:p>
                  </a:txBody>
                  <a:tcPr marL="75613" marR="75613" marT="0" marB="0" anchor="ctr"/>
                </a:tc>
              </a:tr>
              <a:tr h="437036">
                <a:tc>
                  <a:txBody>
                    <a:bodyPr/>
                    <a:lstStyle/>
                    <a:p>
                      <a:pPr>
                        <a:lnSpc>
                          <a:spcPct val="100000"/>
                        </a:lnSpc>
                        <a:spcAft>
                          <a:spcPts val="0"/>
                        </a:spcAft>
                      </a:pPr>
                      <a:r>
                        <a:rPr lang="kk-KZ" sz="1300">
                          <a:solidFill>
                            <a:schemeClr val="tx1"/>
                          </a:solidFill>
                          <a:effectLst/>
                          <a:latin typeface="Times New Roman"/>
                          <a:ea typeface="Times New Roman"/>
                        </a:rPr>
                        <a:t>Үйлер мен ғимараттарды салу және пайдалану</a:t>
                      </a:r>
                      <a:endParaRPr lang="ru-RU" sz="1300">
                        <a:solidFill>
                          <a:schemeClr val="tx1"/>
                        </a:solidFill>
                        <a:effectLst/>
                        <a:latin typeface="Times New Roman"/>
                        <a:ea typeface="Times New Roman"/>
                      </a:endParaRPr>
                    </a:p>
                  </a:txBody>
                  <a:tcPr marL="75613" marR="75613" marT="0" marB="0" anchor="ctr"/>
                </a:tc>
                <a:tc>
                  <a:txBody>
                    <a:bodyPr/>
                    <a:lstStyle/>
                    <a:p>
                      <a:pPr algn="ctr">
                        <a:lnSpc>
                          <a:spcPct val="100000"/>
                        </a:lnSpc>
                        <a:spcAft>
                          <a:spcPts val="0"/>
                        </a:spcAft>
                      </a:pPr>
                      <a:r>
                        <a:rPr lang="ru-RU" sz="1300" dirty="0" smtClean="0">
                          <a:effectLst/>
                          <a:latin typeface="Times New Roman" pitchFamily="18" charset="0"/>
                          <a:cs typeface="Times New Roman" pitchFamily="18" charset="0"/>
                        </a:rPr>
                        <a:t>2 </a:t>
                      </a:r>
                      <a:r>
                        <a:rPr lang="ru-RU" sz="1300" dirty="0" err="1" smtClean="0">
                          <a:effectLst/>
                          <a:latin typeface="Times New Roman" pitchFamily="18" charset="0"/>
                          <a:cs typeface="Times New Roman" pitchFamily="18" charset="0"/>
                        </a:rPr>
                        <a:t>жыл</a:t>
                      </a:r>
                      <a:endParaRPr lang="ru-RU" sz="1300" dirty="0" smtClean="0">
                        <a:effectLst/>
                        <a:latin typeface="Times New Roman" pitchFamily="18" charset="0"/>
                        <a:cs typeface="Times New Roman" pitchFamily="18" charset="0"/>
                      </a:endParaRPr>
                    </a:p>
                    <a:p>
                      <a:pPr algn="ctr">
                        <a:lnSpc>
                          <a:spcPct val="100000"/>
                        </a:lnSpc>
                        <a:spcAft>
                          <a:spcPts val="0"/>
                        </a:spcAft>
                      </a:pPr>
                      <a:r>
                        <a:rPr lang="ru-RU" sz="1300" dirty="0" smtClean="0">
                          <a:effectLst/>
                          <a:latin typeface="Times New Roman" pitchFamily="18" charset="0"/>
                          <a:cs typeface="Times New Roman" pitchFamily="18" charset="0"/>
                        </a:rPr>
                        <a:t>10 ай</a:t>
                      </a:r>
                      <a:endParaRPr lang="ru-RU" sz="1300" b="0" dirty="0">
                        <a:effectLst/>
                        <a:latin typeface="Times New Roman" pitchFamily="18" charset="0"/>
                        <a:ea typeface="Times New Roman"/>
                        <a:cs typeface="Times New Roman" pitchFamily="18" charset="0"/>
                      </a:endParaRPr>
                    </a:p>
                  </a:txBody>
                  <a:tcPr marL="75613" marR="75613" marT="0" marB="0" anchor="ctr"/>
                </a:tc>
                <a:tc>
                  <a:txBody>
                    <a:bodyPr/>
                    <a:lstStyle/>
                    <a:p>
                      <a:pPr algn="ctr">
                        <a:lnSpc>
                          <a:spcPct val="100000"/>
                        </a:lnSpc>
                        <a:spcAft>
                          <a:spcPts val="0"/>
                        </a:spcAft>
                      </a:pPr>
                      <a:r>
                        <a:rPr lang="ru-RU" sz="1300" b="0" dirty="0" smtClean="0">
                          <a:effectLst/>
                          <a:latin typeface="Times New Roman" pitchFamily="18" charset="0"/>
                          <a:cs typeface="Times New Roman" pitchFamily="18" charset="0"/>
                        </a:rPr>
                        <a:t>3 </a:t>
                      </a:r>
                      <a:r>
                        <a:rPr lang="ru-RU" sz="1300" b="0" dirty="0" err="1" smtClean="0">
                          <a:effectLst/>
                          <a:latin typeface="Times New Roman" pitchFamily="18" charset="0"/>
                          <a:cs typeface="Times New Roman" pitchFamily="18" charset="0"/>
                        </a:rPr>
                        <a:t>жыл</a:t>
                      </a:r>
                      <a:endParaRPr lang="ru-RU" sz="1300" b="0" dirty="0" smtClean="0">
                        <a:effectLst/>
                        <a:latin typeface="Times New Roman" pitchFamily="18" charset="0"/>
                        <a:cs typeface="Times New Roman" pitchFamily="18" charset="0"/>
                      </a:endParaRPr>
                    </a:p>
                    <a:p>
                      <a:pPr algn="ctr">
                        <a:lnSpc>
                          <a:spcPct val="100000"/>
                        </a:lnSpc>
                        <a:spcAft>
                          <a:spcPts val="0"/>
                        </a:spcAft>
                      </a:pPr>
                      <a:r>
                        <a:rPr lang="ru-RU" sz="1300" b="0" dirty="0" smtClean="0">
                          <a:effectLst/>
                          <a:latin typeface="Times New Roman" pitchFamily="18" charset="0"/>
                          <a:cs typeface="Times New Roman" pitchFamily="18" charset="0"/>
                        </a:rPr>
                        <a:t>10 ай</a:t>
                      </a:r>
                      <a:endParaRPr lang="ru-RU" sz="1300" b="0" dirty="0">
                        <a:effectLst/>
                        <a:latin typeface="Times New Roman" pitchFamily="18" charset="0"/>
                        <a:ea typeface="Times New Roman"/>
                        <a:cs typeface="Times New Roman" pitchFamily="18" charset="0"/>
                      </a:endParaRPr>
                    </a:p>
                  </a:txBody>
                  <a:tcPr marL="75613" marR="75613" marT="0" marB="0" anchor="ctr"/>
                </a:tc>
              </a:tr>
              <a:tr h="874072">
                <a:tc>
                  <a:txBody>
                    <a:bodyPr/>
                    <a:lstStyle/>
                    <a:p>
                      <a:pPr>
                        <a:lnSpc>
                          <a:spcPct val="100000"/>
                        </a:lnSpc>
                        <a:spcAft>
                          <a:spcPts val="0"/>
                        </a:spcAft>
                      </a:pPr>
                      <a:r>
                        <a:rPr lang="kk-KZ" sz="1300">
                          <a:solidFill>
                            <a:schemeClr val="tx1"/>
                          </a:solidFill>
                          <a:effectLst/>
                          <a:latin typeface="Times New Roman"/>
                          <a:ea typeface="Times New Roman"/>
                        </a:rPr>
                        <a:t>Ішкі санитарлық-техникалық құрылғыларды, желдеткіштерді және  инженерлік жүйелерді пайдалану (түрлері бойынша)</a:t>
                      </a:r>
                      <a:endParaRPr lang="ru-RU" sz="1300">
                        <a:solidFill>
                          <a:schemeClr val="tx1"/>
                        </a:solidFill>
                        <a:effectLst/>
                        <a:latin typeface="Times New Roman"/>
                        <a:ea typeface="Times New Roman"/>
                      </a:endParaRPr>
                    </a:p>
                  </a:txBody>
                  <a:tcPr marL="75613" marR="75613" marT="0" marB="0" anchor="ctr"/>
                </a:tc>
                <a:tc>
                  <a:txBody>
                    <a:bodyPr/>
                    <a:lstStyle/>
                    <a:p>
                      <a:pPr algn="ctr">
                        <a:lnSpc>
                          <a:spcPct val="100000"/>
                        </a:lnSpc>
                        <a:spcAft>
                          <a:spcPts val="0"/>
                        </a:spcAft>
                      </a:pPr>
                      <a:r>
                        <a:rPr lang="kk-KZ" sz="1300" dirty="0">
                          <a:effectLst/>
                          <a:latin typeface="Times New Roman" pitchFamily="18" charset="0"/>
                          <a:cs typeface="Times New Roman" pitchFamily="18" charset="0"/>
                        </a:rPr>
                        <a:t>1</a:t>
                      </a:r>
                      <a:r>
                        <a:rPr lang="ru-RU" sz="1300" dirty="0">
                          <a:effectLst/>
                          <a:latin typeface="Times New Roman" pitchFamily="18" charset="0"/>
                          <a:cs typeface="Times New Roman" pitchFamily="18" charset="0"/>
                        </a:rPr>
                        <a:t> </a:t>
                      </a:r>
                      <a:r>
                        <a:rPr lang="ru-RU" sz="1300" dirty="0" err="1" smtClean="0">
                          <a:effectLst/>
                          <a:latin typeface="Times New Roman" pitchFamily="18" charset="0"/>
                          <a:cs typeface="Times New Roman" pitchFamily="18" charset="0"/>
                        </a:rPr>
                        <a:t>жыл</a:t>
                      </a:r>
                      <a:endParaRPr lang="ru-RU" sz="1300" dirty="0">
                        <a:effectLst/>
                        <a:latin typeface="Times New Roman" pitchFamily="18" charset="0"/>
                        <a:cs typeface="Times New Roman" pitchFamily="18" charset="0"/>
                      </a:endParaRPr>
                    </a:p>
                    <a:p>
                      <a:pPr algn="ctr">
                        <a:lnSpc>
                          <a:spcPct val="100000"/>
                        </a:lnSpc>
                        <a:spcAft>
                          <a:spcPts val="0"/>
                        </a:spcAft>
                      </a:pPr>
                      <a:r>
                        <a:rPr lang="ru-RU" sz="1300" dirty="0">
                          <a:effectLst/>
                          <a:latin typeface="Times New Roman" pitchFamily="18" charset="0"/>
                          <a:cs typeface="Times New Roman" pitchFamily="18" charset="0"/>
                        </a:rPr>
                        <a:t>10 </a:t>
                      </a:r>
                      <a:r>
                        <a:rPr lang="ru-RU" sz="1300" dirty="0" smtClean="0">
                          <a:effectLst/>
                          <a:latin typeface="Times New Roman" pitchFamily="18" charset="0"/>
                          <a:cs typeface="Times New Roman" pitchFamily="18" charset="0"/>
                        </a:rPr>
                        <a:t>ай</a:t>
                      </a:r>
                      <a:endParaRPr lang="ru-RU" sz="1300" b="0" dirty="0">
                        <a:effectLst/>
                        <a:latin typeface="Times New Roman" pitchFamily="18" charset="0"/>
                        <a:ea typeface="Times New Roman"/>
                        <a:cs typeface="Times New Roman" pitchFamily="18" charset="0"/>
                      </a:endParaRPr>
                    </a:p>
                  </a:txBody>
                  <a:tcPr marL="75613" marR="75613" marT="0" marB="0" anchor="ctr"/>
                </a:tc>
                <a:tc>
                  <a:txBody>
                    <a:bodyPr/>
                    <a:lstStyle/>
                    <a:p>
                      <a:pPr algn="ctr">
                        <a:lnSpc>
                          <a:spcPct val="100000"/>
                        </a:lnSpc>
                        <a:spcAft>
                          <a:spcPts val="0"/>
                        </a:spcAft>
                      </a:pPr>
                      <a:r>
                        <a:rPr lang="ru-RU" sz="1300" b="0" dirty="0">
                          <a:effectLst/>
                          <a:latin typeface="Times New Roman" pitchFamily="18" charset="0"/>
                          <a:cs typeface="Times New Roman" pitchFamily="18" charset="0"/>
                        </a:rPr>
                        <a:t>2 </a:t>
                      </a:r>
                      <a:r>
                        <a:rPr lang="ru-RU" sz="1300" b="0" dirty="0" err="1" smtClean="0">
                          <a:effectLst/>
                          <a:latin typeface="Times New Roman" pitchFamily="18" charset="0"/>
                          <a:cs typeface="Times New Roman" pitchFamily="18" charset="0"/>
                        </a:rPr>
                        <a:t>жыл</a:t>
                      </a:r>
                      <a:endParaRPr lang="ru-RU" sz="1300" b="0" dirty="0">
                        <a:effectLst/>
                        <a:latin typeface="Times New Roman" pitchFamily="18" charset="0"/>
                        <a:cs typeface="Times New Roman" pitchFamily="18" charset="0"/>
                      </a:endParaRPr>
                    </a:p>
                    <a:p>
                      <a:pPr algn="ctr">
                        <a:lnSpc>
                          <a:spcPct val="100000"/>
                        </a:lnSpc>
                        <a:spcAft>
                          <a:spcPts val="0"/>
                        </a:spcAft>
                      </a:pPr>
                      <a:r>
                        <a:rPr lang="ru-RU" sz="1300" b="0" dirty="0">
                          <a:effectLst/>
                          <a:latin typeface="Times New Roman" pitchFamily="18" charset="0"/>
                          <a:cs typeface="Times New Roman" pitchFamily="18" charset="0"/>
                        </a:rPr>
                        <a:t>10 </a:t>
                      </a:r>
                      <a:r>
                        <a:rPr lang="ru-RU" sz="1300" b="0" dirty="0" smtClean="0">
                          <a:effectLst/>
                          <a:latin typeface="Times New Roman" pitchFamily="18" charset="0"/>
                          <a:cs typeface="Times New Roman" pitchFamily="18" charset="0"/>
                        </a:rPr>
                        <a:t>ай</a:t>
                      </a:r>
                      <a:endParaRPr lang="ru-RU" sz="1300" b="0" dirty="0">
                        <a:effectLst/>
                        <a:latin typeface="Times New Roman" pitchFamily="18" charset="0"/>
                        <a:ea typeface="Times New Roman"/>
                        <a:cs typeface="Times New Roman" pitchFamily="18" charset="0"/>
                      </a:endParaRPr>
                    </a:p>
                  </a:txBody>
                  <a:tcPr marL="75613" marR="75613" marT="0" marB="0" anchor="ctr"/>
                </a:tc>
              </a:tr>
              <a:tr h="655554">
                <a:tc>
                  <a:txBody>
                    <a:bodyPr/>
                    <a:lstStyle/>
                    <a:p>
                      <a:pPr>
                        <a:lnSpc>
                          <a:spcPct val="100000"/>
                        </a:lnSpc>
                        <a:spcAft>
                          <a:spcPts val="0"/>
                        </a:spcAft>
                      </a:pPr>
                      <a:r>
                        <a:rPr lang="kk-KZ" sz="1300">
                          <a:solidFill>
                            <a:schemeClr val="tx1"/>
                          </a:solidFill>
                          <a:effectLst/>
                          <a:latin typeface="Times New Roman"/>
                          <a:ea typeface="Times New Roman"/>
                        </a:rPr>
                        <a:t>Газбен қамтамасыз ету жүйесі мен жабдықтарды монтаждау және пайдалану</a:t>
                      </a:r>
                      <a:endParaRPr lang="ru-RU" sz="1300">
                        <a:solidFill>
                          <a:schemeClr val="tx1"/>
                        </a:solidFill>
                        <a:effectLst/>
                        <a:latin typeface="Times New Roman"/>
                        <a:ea typeface="Times New Roman"/>
                      </a:endParaRPr>
                    </a:p>
                  </a:txBody>
                  <a:tcPr marL="75613" marR="75613" marT="0" marB="0" anchor="ctr"/>
                </a:tc>
                <a:tc>
                  <a:txBody>
                    <a:bodyPr/>
                    <a:lstStyle/>
                    <a:p>
                      <a:pPr algn="ctr">
                        <a:lnSpc>
                          <a:spcPct val="100000"/>
                        </a:lnSpc>
                        <a:spcAft>
                          <a:spcPts val="0"/>
                        </a:spcAft>
                      </a:pPr>
                      <a:r>
                        <a:rPr lang="ru-RU" sz="1300" dirty="0" smtClean="0">
                          <a:effectLst/>
                          <a:latin typeface="Times New Roman" pitchFamily="18" charset="0"/>
                          <a:cs typeface="Times New Roman" pitchFamily="18" charset="0"/>
                        </a:rPr>
                        <a:t>2 </a:t>
                      </a:r>
                      <a:r>
                        <a:rPr lang="ru-RU" sz="1300" dirty="0" err="1" smtClean="0">
                          <a:effectLst/>
                          <a:latin typeface="Times New Roman" pitchFamily="18" charset="0"/>
                          <a:cs typeface="Times New Roman" pitchFamily="18" charset="0"/>
                        </a:rPr>
                        <a:t>жыл</a:t>
                      </a:r>
                      <a:endParaRPr lang="ru-RU" sz="1300" dirty="0" smtClean="0">
                        <a:effectLst/>
                        <a:latin typeface="Times New Roman" pitchFamily="18" charset="0"/>
                        <a:cs typeface="Times New Roman" pitchFamily="18" charset="0"/>
                      </a:endParaRPr>
                    </a:p>
                    <a:p>
                      <a:pPr algn="ctr">
                        <a:lnSpc>
                          <a:spcPct val="100000"/>
                        </a:lnSpc>
                        <a:spcAft>
                          <a:spcPts val="0"/>
                        </a:spcAft>
                      </a:pPr>
                      <a:r>
                        <a:rPr lang="ru-RU" sz="1300" dirty="0" smtClean="0">
                          <a:effectLst/>
                          <a:latin typeface="Times New Roman" pitchFamily="18" charset="0"/>
                          <a:cs typeface="Times New Roman" pitchFamily="18" charset="0"/>
                        </a:rPr>
                        <a:t>10 ай</a:t>
                      </a:r>
                      <a:endParaRPr lang="ru-RU" sz="1300" b="0" dirty="0">
                        <a:effectLst/>
                        <a:latin typeface="Times New Roman" pitchFamily="18" charset="0"/>
                        <a:ea typeface="Times New Roman"/>
                        <a:cs typeface="Times New Roman" pitchFamily="18" charset="0"/>
                      </a:endParaRPr>
                    </a:p>
                  </a:txBody>
                  <a:tcPr marL="75613" marR="75613" marT="0" marB="0" anchor="ctr"/>
                </a:tc>
                <a:tc>
                  <a:txBody>
                    <a:bodyPr/>
                    <a:lstStyle/>
                    <a:p>
                      <a:pPr algn="ctr">
                        <a:lnSpc>
                          <a:spcPct val="100000"/>
                        </a:lnSpc>
                        <a:spcAft>
                          <a:spcPts val="0"/>
                        </a:spcAft>
                      </a:pPr>
                      <a:r>
                        <a:rPr lang="ru-RU" sz="1300" b="0" dirty="0" smtClean="0">
                          <a:effectLst/>
                          <a:latin typeface="Times New Roman" pitchFamily="18" charset="0"/>
                          <a:cs typeface="Times New Roman" pitchFamily="18" charset="0"/>
                        </a:rPr>
                        <a:t>3 </a:t>
                      </a:r>
                      <a:r>
                        <a:rPr lang="ru-RU" sz="1300" b="0" dirty="0" err="1" smtClean="0">
                          <a:effectLst/>
                          <a:latin typeface="Times New Roman" pitchFamily="18" charset="0"/>
                          <a:cs typeface="Times New Roman" pitchFamily="18" charset="0"/>
                        </a:rPr>
                        <a:t>жыл</a:t>
                      </a:r>
                      <a:endParaRPr lang="ru-RU" sz="1300" b="0" dirty="0" smtClean="0">
                        <a:effectLst/>
                        <a:latin typeface="Times New Roman" pitchFamily="18" charset="0"/>
                        <a:cs typeface="Times New Roman" pitchFamily="18" charset="0"/>
                      </a:endParaRPr>
                    </a:p>
                    <a:p>
                      <a:pPr algn="ctr">
                        <a:lnSpc>
                          <a:spcPct val="100000"/>
                        </a:lnSpc>
                        <a:spcAft>
                          <a:spcPts val="0"/>
                        </a:spcAft>
                      </a:pPr>
                      <a:r>
                        <a:rPr lang="ru-RU" sz="1300" b="0" dirty="0" smtClean="0">
                          <a:effectLst/>
                          <a:latin typeface="Times New Roman" pitchFamily="18" charset="0"/>
                          <a:cs typeface="Times New Roman" pitchFamily="18" charset="0"/>
                        </a:rPr>
                        <a:t>10 ай</a:t>
                      </a:r>
                      <a:endParaRPr lang="ru-RU" sz="1300" b="0" dirty="0">
                        <a:effectLst/>
                        <a:latin typeface="Times New Roman" pitchFamily="18" charset="0"/>
                        <a:ea typeface="Times New Roman"/>
                        <a:cs typeface="Times New Roman" pitchFamily="18" charset="0"/>
                      </a:endParaRPr>
                    </a:p>
                  </a:txBody>
                  <a:tcPr marL="75613" marR="75613" marT="0" marB="0" anchor="ctr"/>
                </a:tc>
              </a:tr>
              <a:tr h="437036">
                <a:tc>
                  <a:txBody>
                    <a:bodyPr/>
                    <a:lstStyle/>
                    <a:p>
                      <a:pPr>
                        <a:lnSpc>
                          <a:spcPct val="100000"/>
                        </a:lnSpc>
                        <a:spcAft>
                          <a:spcPts val="0"/>
                        </a:spcAft>
                      </a:pPr>
                      <a:r>
                        <a:rPr lang="kk-KZ" sz="1300" dirty="0">
                          <a:solidFill>
                            <a:schemeClr val="tx1"/>
                          </a:solidFill>
                          <a:effectLst/>
                          <a:latin typeface="Times New Roman"/>
                          <a:ea typeface="Times New Roman"/>
                        </a:rPr>
                        <a:t>Автомобиль жолдары мен аэрод-ромдар салу және пайдалану</a:t>
                      </a:r>
                      <a:endParaRPr lang="ru-RU" sz="1300" dirty="0">
                        <a:solidFill>
                          <a:schemeClr val="tx1"/>
                        </a:solidFill>
                        <a:effectLst/>
                        <a:latin typeface="Times New Roman"/>
                        <a:ea typeface="Times New Roman"/>
                      </a:endParaRPr>
                    </a:p>
                  </a:txBody>
                  <a:tcPr marL="75613" marR="75613" marT="0" marB="0" anchor="ctr"/>
                </a:tc>
                <a:tc>
                  <a:txBody>
                    <a:bodyPr/>
                    <a:lstStyle/>
                    <a:p>
                      <a:pPr algn="ctr">
                        <a:lnSpc>
                          <a:spcPct val="100000"/>
                        </a:lnSpc>
                        <a:spcAft>
                          <a:spcPts val="0"/>
                        </a:spcAft>
                      </a:pPr>
                      <a:r>
                        <a:rPr lang="ru-RU" sz="1300" b="0" dirty="0" smtClean="0">
                          <a:effectLst/>
                          <a:latin typeface="Times New Roman" pitchFamily="18" charset="0"/>
                          <a:cs typeface="Times New Roman" pitchFamily="18" charset="0"/>
                        </a:rPr>
                        <a:t>2 </a:t>
                      </a:r>
                      <a:r>
                        <a:rPr lang="ru-RU" sz="1300" b="0" dirty="0" err="1" smtClean="0">
                          <a:effectLst/>
                          <a:latin typeface="Times New Roman" pitchFamily="18" charset="0"/>
                          <a:cs typeface="Times New Roman" pitchFamily="18" charset="0"/>
                        </a:rPr>
                        <a:t>жыл</a:t>
                      </a:r>
                      <a:endParaRPr lang="ru-RU" sz="1300" b="0" dirty="0" smtClean="0">
                        <a:effectLst/>
                        <a:latin typeface="Times New Roman" pitchFamily="18" charset="0"/>
                        <a:cs typeface="Times New Roman" pitchFamily="18" charset="0"/>
                      </a:endParaRPr>
                    </a:p>
                    <a:p>
                      <a:pPr algn="ctr">
                        <a:lnSpc>
                          <a:spcPct val="100000"/>
                        </a:lnSpc>
                        <a:spcAft>
                          <a:spcPts val="0"/>
                        </a:spcAft>
                      </a:pPr>
                      <a:r>
                        <a:rPr lang="ru-RU" sz="1300" b="0" dirty="0" smtClean="0">
                          <a:effectLst/>
                          <a:latin typeface="Times New Roman" pitchFamily="18" charset="0"/>
                          <a:cs typeface="Times New Roman" pitchFamily="18" charset="0"/>
                        </a:rPr>
                        <a:t>10 ай</a:t>
                      </a:r>
                      <a:endParaRPr lang="ru-RU" sz="1300" b="0" dirty="0">
                        <a:effectLst/>
                        <a:latin typeface="Times New Roman" pitchFamily="18" charset="0"/>
                        <a:ea typeface="Times New Roman"/>
                        <a:cs typeface="Times New Roman" pitchFamily="18" charset="0"/>
                      </a:endParaRPr>
                    </a:p>
                  </a:txBody>
                  <a:tcPr marL="75613" marR="75613" marT="0" marB="0" anchor="ctr"/>
                </a:tc>
                <a:tc>
                  <a:txBody>
                    <a:bodyPr/>
                    <a:lstStyle/>
                    <a:p>
                      <a:pPr algn="ctr">
                        <a:lnSpc>
                          <a:spcPct val="100000"/>
                        </a:lnSpc>
                        <a:spcAft>
                          <a:spcPts val="0"/>
                        </a:spcAft>
                      </a:pPr>
                      <a:r>
                        <a:rPr lang="ru-RU" sz="1300" b="0" dirty="0" smtClean="0">
                          <a:effectLst/>
                          <a:latin typeface="Times New Roman" pitchFamily="18" charset="0"/>
                          <a:cs typeface="Times New Roman" pitchFamily="18" charset="0"/>
                        </a:rPr>
                        <a:t>3 </a:t>
                      </a:r>
                      <a:r>
                        <a:rPr lang="ru-RU" sz="1300" b="0" dirty="0" err="1" smtClean="0">
                          <a:effectLst/>
                          <a:latin typeface="Times New Roman" pitchFamily="18" charset="0"/>
                          <a:cs typeface="Times New Roman" pitchFamily="18" charset="0"/>
                        </a:rPr>
                        <a:t>жыл</a:t>
                      </a:r>
                      <a:endParaRPr lang="ru-RU" sz="1300" b="0" dirty="0" smtClean="0">
                        <a:effectLst/>
                        <a:latin typeface="Times New Roman" pitchFamily="18" charset="0"/>
                        <a:cs typeface="Times New Roman" pitchFamily="18" charset="0"/>
                      </a:endParaRPr>
                    </a:p>
                    <a:p>
                      <a:pPr algn="ctr">
                        <a:lnSpc>
                          <a:spcPct val="100000"/>
                        </a:lnSpc>
                        <a:spcAft>
                          <a:spcPts val="0"/>
                        </a:spcAft>
                      </a:pPr>
                      <a:r>
                        <a:rPr lang="ru-RU" sz="1300" b="0" dirty="0" smtClean="0">
                          <a:effectLst/>
                          <a:latin typeface="Times New Roman" pitchFamily="18" charset="0"/>
                          <a:cs typeface="Times New Roman" pitchFamily="18" charset="0"/>
                        </a:rPr>
                        <a:t>10 ай</a:t>
                      </a:r>
                      <a:endParaRPr lang="ru-RU" sz="1300" b="0" dirty="0">
                        <a:effectLst/>
                        <a:latin typeface="Times New Roman" pitchFamily="18" charset="0"/>
                        <a:ea typeface="Times New Roman"/>
                        <a:cs typeface="Times New Roman" pitchFamily="18" charset="0"/>
                      </a:endParaRPr>
                    </a:p>
                  </a:txBody>
                  <a:tcPr marL="75613" marR="75613" marT="0" marB="0" anchor="ctr"/>
                </a:tc>
              </a:tr>
            </a:tbl>
          </a:graphicData>
        </a:graphic>
      </p:graphicFrame>
      <p:sp>
        <p:nvSpPr>
          <p:cNvPr id="3" name="AutoShape 2" descr="https://img3.stockfresh.com/files/s/smeagorl/m/85/5309893_stock-vector-flat-icons-of-magister-and-objects-for-high-school-and-college-e.jpg"/>
          <p:cNvSpPr>
            <a:spLocks noChangeAspect="1" noChangeArrowheads="1"/>
          </p:cNvSpPr>
          <p:nvPr/>
        </p:nvSpPr>
        <p:spPr bwMode="auto">
          <a:xfrm>
            <a:off x="171529" y="-168940"/>
            <a:ext cx="336056" cy="3564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4309" tIns="52154" rIns="104309" bIns="52154" numCol="1" anchor="t" anchorCtr="0" compatLnSpc="1">
            <a:prstTxWarp prst="textNoShape">
              <a:avLst/>
            </a:prstTxWarp>
          </a:bodyPr>
          <a:lstStyle/>
          <a:p>
            <a:endParaRPr lang="ru-RU"/>
          </a:p>
        </p:txBody>
      </p:sp>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427" y="624839"/>
            <a:ext cx="1655147" cy="1851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316107" y="10230843"/>
            <a:ext cx="873314" cy="323936"/>
          </a:xfrm>
          <a:prstGeom prst="rect">
            <a:avLst/>
          </a:prstGeom>
          <a:noFill/>
        </p:spPr>
        <p:txBody>
          <a:bodyPr wrap="square" lIns="104309" tIns="52154" rIns="104309" bIns="52154" rtlCol="0">
            <a:spAutoFit/>
          </a:bodyPr>
          <a:lstStyle/>
          <a:p>
            <a:pPr algn="ctr"/>
            <a:r>
              <a:rPr lang="kk-KZ" sz="1400" dirty="0">
                <a:latin typeface="Times New Roman" pitchFamily="18" charset="0"/>
                <a:cs typeface="Times New Roman" pitchFamily="18" charset="0"/>
              </a:rPr>
              <a:t>18</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978224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476" t="22629" r="10762" b="3148"/>
          <a:stretch/>
        </p:blipFill>
        <p:spPr bwMode="auto">
          <a:xfrm>
            <a:off x="1160690" y="4083124"/>
            <a:ext cx="5557451" cy="5444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25553" y="2080609"/>
            <a:ext cx="6589549" cy="1400155"/>
          </a:xfrm>
          <a:prstGeom prst="rect">
            <a:avLst/>
          </a:prstGeom>
        </p:spPr>
        <p:txBody>
          <a:bodyPr wrap="square" lIns="104309" tIns="52154" rIns="104309" bIns="52154">
            <a:spAutoFit/>
          </a:bodyPr>
          <a:lstStyle/>
          <a:p>
            <a:pPr indent="414699" algn="just"/>
            <a:r>
              <a:rPr lang="kk-KZ" sz="1400" dirty="0">
                <a:latin typeface="Times New Roman" pitchFamily="18" charset="0"/>
                <a:cs typeface="Times New Roman" pitchFamily="18" charset="0"/>
              </a:rPr>
              <a:t>Жамбыл облысы әкімдігі білім басқармасының "Қаратау құрылыс-техникалық колледжі" коммуналдық мемлекеттік қазыналық кәсіпорны </a:t>
            </a:r>
          </a:p>
          <a:p>
            <a:pPr indent="414699" algn="just"/>
            <a:r>
              <a:rPr lang="kk-KZ" sz="1400" i="1" dirty="0">
                <a:latin typeface="Times New Roman" pitchFamily="18" charset="0"/>
                <a:cs typeface="Times New Roman" pitchFamily="18" charset="0"/>
              </a:rPr>
              <a:t>орналасқан орны</a:t>
            </a:r>
            <a:r>
              <a:rPr lang="kk-KZ" sz="1400" dirty="0">
                <a:latin typeface="Times New Roman" pitchFamily="18" charset="0"/>
                <a:cs typeface="Times New Roman" pitchFamily="18" charset="0"/>
              </a:rPr>
              <a:t>: Жамбыл облысы</a:t>
            </a:r>
            <a:r>
              <a:rPr lang="ru-RU" sz="1400" dirty="0">
                <a:latin typeface="Times New Roman" pitchFamily="18" charset="0"/>
                <a:cs typeface="Times New Roman" pitchFamily="18" charset="0"/>
              </a:rPr>
              <a:t>, </a:t>
            </a:r>
            <a:r>
              <a:rPr lang="kk-KZ" sz="1400" dirty="0">
                <a:latin typeface="Times New Roman" pitchFamily="18" charset="0"/>
                <a:cs typeface="Times New Roman" pitchFamily="18" charset="0"/>
              </a:rPr>
              <a:t>Каратау қаласы</a:t>
            </a:r>
            <a:r>
              <a:rPr lang="ru-RU" sz="1400" dirty="0">
                <a:latin typeface="Times New Roman" pitchFamily="18" charset="0"/>
                <a:cs typeface="Times New Roman" pitchFamily="18" charset="0"/>
              </a:rPr>
              <a:t>, </a:t>
            </a:r>
            <a:r>
              <a:rPr lang="kk-KZ" sz="1400" dirty="0">
                <a:latin typeface="Times New Roman" pitchFamily="18" charset="0"/>
                <a:cs typeface="Times New Roman" pitchFamily="18" charset="0"/>
              </a:rPr>
              <a:t>Т.Рыскулова  көшесі 1.</a:t>
            </a:r>
            <a:endParaRPr lang="ru-RU" sz="1400" dirty="0">
              <a:latin typeface="Times New Roman" pitchFamily="18" charset="0"/>
              <a:cs typeface="Times New Roman" pitchFamily="18" charset="0"/>
            </a:endParaRPr>
          </a:p>
          <a:p>
            <a:pPr indent="414699"/>
            <a:r>
              <a:rPr lang="ru-RU" sz="1400" dirty="0">
                <a:latin typeface="Times New Roman" pitchFamily="18" charset="0"/>
                <a:cs typeface="Times New Roman" pitchFamily="18" charset="0"/>
              </a:rPr>
              <a:t>- </a:t>
            </a:r>
            <a:r>
              <a:rPr lang="ru-RU" sz="1400" i="1" dirty="0" err="1">
                <a:latin typeface="Times New Roman" pitchFamily="18" charset="0"/>
                <a:cs typeface="Times New Roman" pitchFamily="18" charset="0"/>
              </a:rPr>
              <a:t>байланыс</a:t>
            </a:r>
            <a:r>
              <a:rPr lang="ru-RU" sz="1400" i="1" dirty="0">
                <a:latin typeface="Times New Roman" pitchFamily="18" charset="0"/>
                <a:cs typeface="Times New Roman" pitchFamily="18" charset="0"/>
              </a:rPr>
              <a:t> телефоны, факс, </a:t>
            </a:r>
            <a:r>
              <a:rPr lang="en-US" sz="1400" i="1" dirty="0">
                <a:latin typeface="Times New Roman" pitchFamily="18" charset="0"/>
                <a:cs typeface="Times New Roman" pitchFamily="18" charset="0"/>
              </a:rPr>
              <a:t>e</a:t>
            </a:r>
            <a:r>
              <a:rPr lang="ru-RU" sz="1400" i="1" dirty="0">
                <a:latin typeface="Times New Roman" pitchFamily="18" charset="0"/>
                <a:cs typeface="Times New Roman" pitchFamily="18" charset="0"/>
              </a:rPr>
              <a:t>-</a:t>
            </a:r>
            <a:r>
              <a:rPr lang="en-US" sz="1400" i="1" dirty="0">
                <a:latin typeface="Times New Roman" pitchFamily="18" charset="0"/>
                <a:cs typeface="Times New Roman" pitchFamily="18" charset="0"/>
              </a:rPr>
              <a:t>mail</a:t>
            </a:r>
            <a:r>
              <a:rPr lang="ru-RU" sz="1400" i="1" dirty="0">
                <a:latin typeface="Times New Roman" pitchFamily="18" charset="0"/>
                <a:cs typeface="Times New Roman" pitchFamily="18" charset="0"/>
              </a:rPr>
              <a:t>, сайт </a:t>
            </a:r>
            <a:r>
              <a:rPr lang="en-US" sz="1400" i="1" dirty="0">
                <a:latin typeface="Times New Roman" pitchFamily="18" charset="0"/>
                <a:cs typeface="Times New Roman" pitchFamily="18" charset="0"/>
              </a:rPr>
              <a:t>http</a:t>
            </a:r>
            <a:r>
              <a:rPr lang="ru-RU" sz="1400" i="1" dirty="0">
                <a:latin typeface="Times New Roman" pitchFamily="18" charset="0"/>
                <a:cs typeface="Times New Roman" pitchFamily="18" charset="0"/>
              </a:rPr>
              <a:t>:</a:t>
            </a:r>
            <a:endParaRPr lang="ru-RU" sz="1400" dirty="0">
              <a:latin typeface="Times New Roman" pitchFamily="18" charset="0"/>
              <a:cs typeface="Times New Roman" pitchFamily="18" charset="0"/>
            </a:endParaRPr>
          </a:p>
          <a:p>
            <a:pPr indent="414699" algn="just"/>
            <a:r>
              <a:rPr lang="ru-RU" sz="1400" dirty="0">
                <a:latin typeface="Times New Roman" pitchFamily="18" charset="0"/>
                <a:cs typeface="Times New Roman" pitchFamily="18" charset="0"/>
              </a:rPr>
              <a:t>тел.: (</a:t>
            </a:r>
            <a:r>
              <a:rPr lang="kk-KZ" sz="1400" dirty="0">
                <a:latin typeface="Times New Roman" pitchFamily="18" charset="0"/>
                <a:cs typeface="Times New Roman" pitchFamily="18" charset="0"/>
              </a:rPr>
              <a:t>872644</a:t>
            </a:r>
            <a:r>
              <a:rPr lang="ru-RU" sz="1400" dirty="0">
                <a:latin typeface="Times New Roman" pitchFamily="18" charset="0"/>
                <a:cs typeface="Times New Roman" pitchFamily="18" charset="0"/>
              </a:rPr>
              <a:t>)</a:t>
            </a:r>
            <a:r>
              <a:rPr lang="kk-KZ" sz="1400" dirty="0">
                <a:latin typeface="Times New Roman" pitchFamily="18" charset="0"/>
                <a:cs typeface="Times New Roman" pitchFamily="18" charset="0"/>
              </a:rPr>
              <a:t>6-24-84</a:t>
            </a:r>
            <a:r>
              <a:rPr lang="ru-RU" sz="1400" dirty="0">
                <a:latin typeface="Times New Roman" pitchFamily="18" charset="0"/>
                <a:cs typeface="Times New Roman" pitchFamily="18" charset="0"/>
              </a:rPr>
              <a:t>, факс (</a:t>
            </a:r>
            <a:r>
              <a:rPr lang="kk-KZ" sz="1400" dirty="0">
                <a:latin typeface="Times New Roman" pitchFamily="18" charset="0"/>
                <a:cs typeface="Times New Roman" pitchFamily="18" charset="0"/>
              </a:rPr>
              <a:t>872644</a:t>
            </a:r>
            <a:r>
              <a:rPr lang="ru-RU" sz="1400" dirty="0">
                <a:latin typeface="Times New Roman" pitchFamily="18" charset="0"/>
                <a:cs typeface="Times New Roman" pitchFamily="18" charset="0"/>
              </a:rPr>
              <a:t>)</a:t>
            </a:r>
            <a:r>
              <a:rPr lang="kk-KZ" sz="1400" dirty="0">
                <a:latin typeface="Times New Roman" pitchFamily="18" charset="0"/>
                <a:cs typeface="Times New Roman" pitchFamily="18" charset="0"/>
              </a:rPr>
              <a:t>6-14-69</a:t>
            </a:r>
            <a:r>
              <a:rPr lang="ru-RU" sz="1400" dirty="0">
                <a:latin typeface="Times New Roman" pitchFamily="18" charset="0"/>
                <a:cs typeface="Times New Roman" pitchFamily="18" charset="0"/>
              </a:rPr>
              <a:t>, </a:t>
            </a:r>
            <a:r>
              <a:rPr lang="kk-KZ" sz="1400" dirty="0">
                <a:latin typeface="Times New Roman" pitchFamily="18" charset="0"/>
                <a:cs typeface="Times New Roman" pitchFamily="18" charset="0"/>
              </a:rPr>
              <a:t>эл.почта: </a:t>
            </a:r>
            <a:r>
              <a:rPr lang="en-US" sz="1400" dirty="0">
                <a:latin typeface="Times New Roman" pitchFamily="18" charset="0"/>
                <a:cs typeface="Times New Roman" pitchFamily="18" charset="0"/>
              </a:rPr>
              <a:t>k</a:t>
            </a:r>
            <a:r>
              <a:rPr lang="ru-RU" sz="1400" dirty="0">
                <a:latin typeface="Times New Roman" pitchFamily="18" charset="0"/>
                <a:cs typeface="Times New Roman" pitchFamily="18" charset="0"/>
              </a:rPr>
              <a:t>_</a:t>
            </a:r>
            <a:r>
              <a:rPr lang="en-US" sz="1400" dirty="0">
                <a:latin typeface="Times New Roman" pitchFamily="18" charset="0"/>
                <a:cs typeface="Times New Roman" pitchFamily="18" charset="0"/>
              </a:rPr>
              <a:t>g</a:t>
            </a:r>
            <a:r>
              <a:rPr lang="ru-RU" sz="1400" dirty="0">
                <a:latin typeface="Times New Roman" pitchFamily="18" charset="0"/>
                <a:cs typeface="Times New Roman" pitchFamily="18" charset="0"/>
              </a:rPr>
              <a:t>_</a:t>
            </a:r>
            <a:r>
              <a:rPr lang="en-US" sz="1400" dirty="0">
                <a:latin typeface="Times New Roman" pitchFamily="18" charset="0"/>
                <a:cs typeface="Times New Roman" pitchFamily="18" charset="0"/>
              </a:rPr>
              <a:t>t</a:t>
            </a:r>
            <a:r>
              <a:rPr lang="ru-RU" sz="1400" dirty="0">
                <a:latin typeface="Times New Roman" pitchFamily="18" charset="0"/>
                <a:cs typeface="Times New Roman" pitchFamily="18" charset="0"/>
              </a:rPr>
              <a:t>_</a:t>
            </a:r>
            <a:r>
              <a:rPr lang="en-US" sz="1400" dirty="0">
                <a:latin typeface="Times New Roman" pitchFamily="18" charset="0"/>
                <a:cs typeface="Times New Roman" pitchFamily="18" charset="0"/>
              </a:rPr>
              <a:t>k</a:t>
            </a:r>
            <a:r>
              <a:rPr lang="ru-RU" sz="1400" dirty="0">
                <a:latin typeface="Times New Roman" pitchFamily="18" charset="0"/>
                <a:cs typeface="Times New Roman" pitchFamily="18" charset="0"/>
              </a:rPr>
              <a:t>@</a:t>
            </a:r>
            <a:r>
              <a:rPr lang="en-US" sz="1400" dirty="0">
                <a:latin typeface="Times New Roman" pitchFamily="18" charset="0"/>
                <a:cs typeface="Times New Roman" pitchFamily="18" charset="0"/>
              </a:rPr>
              <a:t>mail</a:t>
            </a:r>
            <a:r>
              <a:rPr lang="ru-RU" sz="1400" dirty="0">
                <a:latin typeface="Times New Roman" pitchFamily="18" charset="0"/>
                <a:cs typeface="Times New Roman" pitchFamily="18" charset="0"/>
              </a:rPr>
              <a:t>.</a:t>
            </a:r>
            <a:r>
              <a:rPr lang="en-US" sz="1400" dirty="0" err="1">
                <a:latin typeface="Times New Roman" pitchFamily="18" charset="0"/>
                <a:cs typeface="Times New Roman" pitchFamily="18" charset="0"/>
              </a:rPr>
              <a:t>ru</a:t>
            </a:r>
            <a:r>
              <a:rPr lang="ru-RU" sz="1400" dirty="0">
                <a:latin typeface="Times New Roman" pitchFamily="18" charset="0"/>
                <a:cs typeface="Times New Roman" pitchFamily="18" charset="0"/>
              </a:rPr>
              <a:t>.</a:t>
            </a:r>
          </a:p>
          <a:p>
            <a:pPr indent="414699" algn="just"/>
            <a:r>
              <a:rPr lang="ru-RU" sz="1400" dirty="0">
                <a:latin typeface="Times New Roman" pitchFamily="18" charset="0"/>
                <a:cs typeface="Times New Roman" pitchFamily="18" charset="0"/>
              </a:rPr>
              <a:t>сайт –</a:t>
            </a:r>
            <a:r>
              <a:rPr lang="en-US" sz="1400" dirty="0">
                <a:latin typeface="Times New Roman" pitchFamily="18" charset="0"/>
                <a:cs typeface="Times New Roman" pitchFamily="18" charset="0"/>
              </a:rPr>
              <a:t>www</a:t>
            </a:r>
            <a:r>
              <a:rPr lang="ru-RU" sz="1400" dirty="0">
                <a:latin typeface="Times New Roman" pitchFamily="18" charset="0"/>
                <a:cs typeface="Times New Roman" pitchFamily="18" charset="0"/>
              </a:rPr>
              <a:t>.</a:t>
            </a:r>
            <a:r>
              <a:rPr lang="en-US" sz="1400" dirty="0" err="1">
                <a:latin typeface="Times New Roman" pitchFamily="18" charset="0"/>
                <a:cs typeface="Times New Roman" pitchFamily="18" charset="0"/>
              </a:rPr>
              <a:t>karatau</a:t>
            </a:r>
            <a:r>
              <a:rPr lang="en-US" sz="1400" dirty="0">
                <a:latin typeface="Times New Roman" pitchFamily="18" charset="0"/>
                <a:cs typeface="Times New Roman" pitchFamily="18" charset="0"/>
              </a:rPr>
              <a:t> </a:t>
            </a:r>
            <a:r>
              <a:rPr lang="kk-KZ" sz="1400" dirty="0">
                <a:latin typeface="Times New Roman" pitchFamily="18" charset="0"/>
                <a:cs typeface="Times New Roman" pitchFamily="18" charset="0"/>
              </a:rPr>
              <a:t>–</a:t>
            </a:r>
            <a:r>
              <a:rPr lang="en-US" sz="1400" dirty="0" err="1">
                <a:latin typeface="Times New Roman" pitchFamily="18" charset="0"/>
                <a:cs typeface="Times New Roman" pitchFamily="18" charset="0"/>
              </a:rPr>
              <a:t>tk</a:t>
            </a:r>
            <a:r>
              <a:rPr lang="kk-KZ" sz="1400" dirty="0">
                <a:latin typeface="Times New Roman" pitchFamily="18" charset="0"/>
                <a:cs typeface="Times New Roman" pitchFamily="18" charset="0"/>
              </a:rPr>
              <a:t>.</a:t>
            </a:r>
            <a:r>
              <a:rPr lang="en-US" sz="1400" dirty="0" err="1">
                <a:latin typeface="Times New Roman" pitchFamily="18" charset="0"/>
                <a:cs typeface="Times New Roman" pitchFamily="18" charset="0"/>
              </a:rPr>
              <a:t>kz</a:t>
            </a:r>
            <a:endParaRPr lang="ru-RU" sz="1400" dirty="0">
              <a:latin typeface="Times New Roman" pitchFamily="18" charset="0"/>
              <a:cs typeface="Times New Roman" pitchFamily="18" charset="0"/>
            </a:endParaRPr>
          </a:p>
        </p:txBody>
      </p:sp>
      <p:sp>
        <p:nvSpPr>
          <p:cNvPr id="3" name="Прямоугольник 2"/>
          <p:cNvSpPr/>
          <p:nvPr/>
        </p:nvSpPr>
        <p:spPr>
          <a:xfrm>
            <a:off x="3780632" y="257017"/>
            <a:ext cx="2880297" cy="413103"/>
          </a:xfrm>
          <a:prstGeom prst="rect">
            <a:avLst/>
          </a:prstGeom>
        </p:spPr>
        <p:txBody>
          <a:bodyPr wrap="none" lIns="104309" tIns="52154" rIns="104309" bIns="52154">
            <a:spAutoFit/>
          </a:bodyPr>
          <a:lstStyle/>
          <a:p>
            <a:r>
              <a:rPr lang="ru-RU" sz="2000" b="1" dirty="0">
                <a:solidFill>
                  <a:srgbClr val="FFFF00"/>
                </a:solidFill>
                <a:latin typeface="Times New Roman" pitchFamily="18" charset="0"/>
                <a:cs typeface="Times New Roman" pitchFamily="18" charset="0"/>
              </a:rPr>
              <a:t>7. Как к нам проехать?</a:t>
            </a:r>
          </a:p>
        </p:txBody>
      </p:sp>
      <p:sp>
        <p:nvSpPr>
          <p:cNvPr id="4" name="AutoShape 2" descr="https://www.spyworldmiami.com/images/GpsTracker94.jpg"/>
          <p:cNvSpPr>
            <a:spLocks noChangeAspect="1" noChangeArrowheads="1"/>
          </p:cNvSpPr>
          <p:nvPr/>
        </p:nvSpPr>
        <p:spPr bwMode="auto">
          <a:xfrm>
            <a:off x="171529" y="-168940"/>
            <a:ext cx="336056" cy="3564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4309" tIns="52154" rIns="104309" bIns="52154" numCol="1" anchor="t" anchorCtr="0" compatLnSpc="1">
            <a:prstTxWarp prst="textNoShape">
              <a:avLst/>
            </a:prstTxWarp>
          </a:bodyPr>
          <a:lstStyle/>
          <a:p>
            <a:endParaRPr lang="ru-RU"/>
          </a:p>
        </p:txBody>
      </p:sp>
      <p:sp>
        <p:nvSpPr>
          <p:cNvPr id="5" name="AutoShape 4" descr="https://sprout-digital.com/wp-content/uploads/2018/10/navigation-1024x768.jpg"/>
          <p:cNvSpPr>
            <a:spLocks noChangeAspect="1" noChangeArrowheads="1"/>
          </p:cNvSpPr>
          <p:nvPr/>
        </p:nvSpPr>
        <p:spPr bwMode="auto">
          <a:xfrm>
            <a:off x="339557" y="9283"/>
            <a:ext cx="336056" cy="3564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4309" tIns="52154" rIns="104309" bIns="52154" numCol="1" anchor="t" anchorCtr="0" compatLnSpc="1">
            <a:prstTxWarp prst="textNoShape">
              <a:avLst/>
            </a:prstTxWarp>
          </a:bodyPr>
          <a:lstStyle/>
          <a:p>
            <a:endParaRPr lang="ru-RU"/>
          </a:p>
        </p:txBody>
      </p:sp>
      <p:pic>
        <p:nvPicPr>
          <p:cNvPr id="9221" name="Picture 5" descr="C:\Documents and Settings\User\Рабочий стол\Каталог 2012 КГТК\navigation-1024x7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613" y="653254"/>
            <a:ext cx="1793662" cy="142735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320728" y="10230843"/>
            <a:ext cx="873314" cy="323936"/>
          </a:xfrm>
          <a:prstGeom prst="rect">
            <a:avLst/>
          </a:prstGeom>
          <a:noFill/>
        </p:spPr>
        <p:txBody>
          <a:bodyPr wrap="square" lIns="104309" tIns="52154" rIns="104309" bIns="52154" rtlCol="0">
            <a:spAutoFit/>
          </a:bodyPr>
          <a:lstStyle/>
          <a:p>
            <a:pPr algn="ctr"/>
            <a:r>
              <a:rPr lang="kk-KZ" sz="1400" dirty="0">
                <a:latin typeface="Times New Roman" pitchFamily="18" charset="0"/>
                <a:cs typeface="Times New Roman" pitchFamily="18" charset="0"/>
              </a:rPr>
              <a:t>19</a:t>
            </a:r>
            <a:endParaRPr lang="ru-RU" sz="1400" dirty="0">
              <a:latin typeface="Times New Roman" pitchFamily="18" charset="0"/>
              <a:cs typeface="Times New Roman" pitchFamily="18" charset="0"/>
            </a:endParaRPr>
          </a:p>
        </p:txBody>
      </p:sp>
      <p:pic>
        <p:nvPicPr>
          <p:cNvPr id="2050" name="Picture 2" descr="C:\Users\Пользователь\Desktop\материалы для сайта\ЭМБЛЕМА КСТК.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0639" y="5995952"/>
            <a:ext cx="294542" cy="312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241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6162" y="1226919"/>
            <a:ext cx="6741633" cy="3983311"/>
          </a:xfrm>
          <a:prstGeom prst="rect">
            <a:avLst/>
          </a:prstGeom>
        </p:spPr>
        <p:txBody>
          <a:bodyPr wrap="square" lIns="104309" tIns="52154" rIns="104309" bIns="52154">
            <a:spAutoFit/>
          </a:bodyPr>
          <a:lstStyle/>
          <a:p>
            <a:pPr algn="ctr"/>
            <a:r>
              <a:rPr lang="ru-RU" sz="1900" b="1" i="1" dirty="0" err="1">
                <a:solidFill>
                  <a:srgbClr val="FF0000"/>
                </a:solidFill>
                <a:latin typeface="Times New Roman" pitchFamily="18" charset="0"/>
                <a:cs typeface="Times New Roman" pitchFamily="18" charset="0"/>
              </a:rPr>
              <a:t>Қаратау</a:t>
            </a:r>
            <a:r>
              <a:rPr lang="ru-RU" sz="1900" b="1" i="1" dirty="0">
                <a:solidFill>
                  <a:srgbClr val="FF0000"/>
                </a:solidFill>
                <a:latin typeface="Times New Roman" pitchFamily="18" charset="0"/>
                <a:cs typeface="Times New Roman" pitchFamily="18" charset="0"/>
              </a:rPr>
              <a:t> </a:t>
            </a:r>
            <a:r>
              <a:rPr lang="ru-RU" sz="1900" b="1" i="1" dirty="0" err="1">
                <a:solidFill>
                  <a:srgbClr val="FF0000"/>
                </a:solidFill>
                <a:latin typeface="Times New Roman" pitchFamily="18" charset="0"/>
                <a:cs typeface="Times New Roman" pitchFamily="18" charset="0"/>
              </a:rPr>
              <a:t>құрылыс-техникалық</a:t>
            </a:r>
            <a:r>
              <a:rPr lang="ru-RU" sz="1900" b="1" i="1" dirty="0">
                <a:solidFill>
                  <a:srgbClr val="FF0000"/>
                </a:solidFill>
                <a:latin typeface="Times New Roman" pitchFamily="18" charset="0"/>
                <a:cs typeface="Times New Roman" pitchFamily="18" charset="0"/>
              </a:rPr>
              <a:t> </a:t>
            </a:r>
            <a:r>
              <a:rPr lang="ru-RU" sz="1900" b="1" i="1" dirty="0" err="1">
                <a:solidFill>
                  <a:srgbClr val="FF0000"/>
                </a:solidFill>
                <a:latin typeface="Times New Roman" pitchFamily="18" charset="0"/>
                <a:cs typeface="Times New Roman" pitchFamily="18" charset="0"/>
              </a:rPr>
              <a:t>колледжінің</a:t>
            </a:r>
            <a:r>
              <a:rPr lang="ru-RU" sz="1900" b="1" i="1" dirty="0">
                <a:solidFill>
                  <a:srgbClr val="FF0000"/>
                </a:solidFill>
                <a:latin typeface="Times New Roman" pitchFamily="18" charset="0"/>
                <a:cs typeface="Times New Roman" pitchFamily="18" charset="0"/>
              </a:rPr>
              <a:t> </a:t>
            </a:r>
          </a:p>
          <a:p>
            <a:pPr algn="ctr"/>
            <a:r>
              <a:rPr lang="ru-RU" sz="1900" b="1" i="1" dirty="0" smtClean="0">
                <a:solidFill>
                  <a:srgbClr val="FF0000"/>
                </a:solidFill>
                <a:latin typeface="Times New Roman" pitchFamily="18" charset="0"/>
                <a:cs typeface="Times New Roman" pitchFamily="18" charset="0"/>
              </a:rPr>
              <a:t>«</a:t>
            </a:r>
            <a:r>
              <a:rPr lang="ru-RU" sz="1900" b="1" i="1" dirty="0" err="1" smtClean="0">
                <a:solidFill>
                  <a:srgbClr val="FF0000"/>
                </a:solidFill>
                <a:latin typeface="Times New Roman" pitchFamily="18" charset="0"/>
                <a:cs typeface="Times New Roman" pitchFamily="18" charset="0"/>
              </a:rPr>
              <a:t>Білімгерге</a:t>
            </a:r>
            <a:r>
              <a:rPr lang="ru-RU" sz="1900" b="1" i="1" dirty="0" smtClean="0">
                <a:solidFill>
                  <a:srgbClr val="FF0000"/>
                </a:solidFill>
                <a:latin typeface="Times New Roman" pitchFamily="18" charset="0"/>
                <a:cs typeface="Times New Roman" pitchFamily="18" charset="0"/>
              </a:rPr>
              <a:t> </a:t>
            </a:r>
            <a:r>
              <a:rPr lang="ru-RU" sz="1900" b="1" i="1" dirty="0" err="1">
                <a:solidFill>
                  <a:srgbClr val="FF0000"/>
                </a:solidFill>
                <a:latin typeface="Times New Roman" pitchFamily="18" charset="0"/>
                <a:cs typeface="Times New Roman" pitchFamily="18" charset="0"/>
              </a:rPr>
              <a:t>арналған</a:t>
            </a:r>
            <a:r>
              <a:rPr lang="ru-RU" sz="1900" b="1" i="1" dirty="0">
                <a:solidFill>
                  <a:srgbClr val="FF0000"/>
                </a:solidFill>
                <a:latin typeface="Times New Roman" pitchFamily="18" charset="0"/>
                <a:cs typeface="Times New Roman" pitchFamily="18" charset="0"/>
              </a:rPr>
              <a:t> </a:t>
            </a:r>
            <a:r>
              <a:rPr lang="ru-RU" sz="1900" b="1" i="1" dirty="0" err="1" smtClean="0">
                <a:solidFill>
                  <a:srgbClr val="FF0000"/>
                </a:solidFill>
                <a:latin typeface="Times New Roman" pitchFamily="18" charset="0"/>
                <a:cs typeface="Times New Roman" pitchFamily="18" charset="0"/>
              </a:rPr>
              <a:t>жолсілтемелік</a:t>
            </a:r>
            <a:r>
              <a:rPr lang="ru-RU" sz="1900" b="1" i="1" dirty="0" smtClean="0">
                <a:solidFill>
                  <a:srgbClr val="FF0000"/>
                </a:solidFill>
                <a:latin typeface="Times New Roman" pitchFamily="18" charset="0"/>
                <a:cs typeface="Times New Roman" pitchFamily="18" charset="0"/>
              </a:rPr>
              <a:t> </a:t>
            </a:r>
            <a:r>
              <a:rPr lang="ru-RU" sz="1900" b="1" i="1" dirty="0" err="1" smtClean="0">
                <a:solidFill>
                  <a:srgbClr val="FF0000"/>
                </a:solidFill>
                <a:latin typeface="Times New Roman" pitchFamily="18" charset="0"/>
                <a:cs typeface="Times New Roman" pitchFamily="18" charset="0"/>
              </a:rPr>
              <a:t>анықтама</a:t>
            </a:r>
            <a:r>
              <a:rPr lang="ru-RU" sz="1900" b="1" i="1" dirty="0" smtClean="0">
                <a:solidFill>
                  <a:srgbClr val="FF0000"/>
                </a:solidFill>
                <a:latin typeface="Times New Roman" pitchFamily="18" charset="0"/>
                <a:cs typeface="Times New Roman" pitchFamily="18" charset="0"/>
              </a:rPr>
              <a:t>»</a:t>
            </a:r>
            <a:endParaRPr lang="ru-RU" sz="1900" b="1" i="1" dirty="0">
              <a:solidFill>
                <a:srgbClr val="FF0000"/>
              </a:solidFill>
              <a:latin typeface="Times New Roman" pitchFamily="18" charset="0"/>
              <a:cs typeface="Times New Roman" pitchFamily="18" charset="0"/>
            </a:endParaRPr>
          </a:p>
          <a:p>
            <a:pPr algn="ctr"/>
            <a:endParaRPr lang="ru-RU" sz="1900" b="1" i="1" dirty="0">
              <a:solidFill>
                <a:srgbClr val="FF0000"/>
              </a:solidFill>
              <a:latin typeface="Times New Roman" pitchFamily="18" charset="0"/>
              <a:cs typeface="Times New Roman" pitchFamily="18" charset="0"/>
            </a:endParaRPr>
          </a:p>
          <a:p>
            <a:pPr indent="290410" algn="just"/>
            <a:r>
              <a:rPr lang="ru-RU" sz="1500" i="1" dirty="0" err="1" smtClean="0">
                <a:solidFill>
                  <a:srgbClr val="002060"/>
                </a:solidFill>
                <a:latin typeface="Times New Roman" pitchFamily="18" charset="0"/>
                <a:cs typeface="Times New Roman" pitchFamily="18" charset="0"/>
              </a:rPr>
              <a:t>Білімгерге</a:t>
            </a:r>
            <a:r>
              <a:rPr lang="ru-RU" sz="1500" i="1" dirty="0" smtClean="0">
                <a:solidFill>
                  <a:srgbClr val="002060"/>
                </a:solidFill>
                <a:latin typeface="Times New Roman" pitchFamily="18" charset="0"/>
                <a:cs typeface="Times New Roman" pitchFamily="18" charset="0"/>
              </a:rPr>
              <a:t> </a:t>
            </a:r>
            <a:r>
              <a:rPr lang="ru-RU" sz="1500" i="1" dirty="0" err="1" smtClean="0">
                <a:solidFill>
                  <a:srgbClr val="002060"/>
                </a:solidFill>
                <a:latin typeface="Times New Roman" pitchFamily="18" charset="0"/>
                <a:cs typeface="Times New Roman" pitchFamily="18" charset="0"/>
              </a:rPr>
              <a:t>арналған</a:t>
            </a:r>
            <a:r>
              <a:rPr lang="ru-RU" sz="1500" i="1" dirty="0" smtClean="0">
                <a:solidFill>
                  <a:srgbClr val="002060"/>
                </a:solidFill>
                <a:latin typeface="Times New Roman" pitchFamily="18" charset="0"/>
                <a:cs typeface="Times New Roman" pitchFamily="18" charset="0"/>
              </a:rPr>
              <a:t> </a:t>
            </a:r>
            <a:r>
              <a:rPr lang="ru-RU" sz="1500" i="1" dirty="0" err="1" smtClean="0">
                <a:solidFill>
                  <a:srgbClr val="002060"/>
                </a:solidFill>
                <a:latin typeface="Times New Roman" pitchFamily="18" charset="0"/>
                <a:cs typeface="Times New Roman" pitchFamily="18" charset="0"/>
              </a:rPr>
              <a:t>жолсілтемелік</a:t>
            </a:r>
            <a:r>
              <a:rPr lang="ru-RU" sz="1500" i="1" dirty="0" smtClean="0">
                <a:solidFill>
                  <a:srgbClr val="002060"/>
                </a:solidFill>
                <a:latin typeface="Times New Roman" pitchFamily="18" charset="0"/>
                <a:cs typeface="Times New Roman" pitchFamily="18" charset="0"/>
              </a:rPr>
              <a:t> </a:t>
            </a:r>
            <a:r>
              <a:rPr lang="ru-RU" sz="1500" i="1" dirty="0" err="1" smtClean="0">
                <a:solidFill>
                  <a:srgbClr val="002060"/>
                </a:solidFill>
                <a:latin typeface="Times New Roman" pitchFamily="18" charset="0"/>
                <a:cs typeface="Times New Roman" pitchFamily="18" charset="0"/>
              </a:rPr>
              <a:t>анықтама</a:t>
            </a:r>
            <a:r>
              <a:rPr lang="ru-RU" sz="1500" i="1" dirty="0" smtClean="0">
                <a:solidFill>
                  <a:srgbClr val="002060"/>
                </a:solidFill>
                <a:latin typeface="Times New Roman" pitchFamily="18" charset="0"/>
                <a:cs typeface="Times New Roman" pitchFamily="18" charset="0"/>
              </a:rPr>
              <a:t> </a:t>
            </a:r>
            <a:r>
              <a:rPr lang="en-US" sz="1500" i="1" dirty="0">
                <a:solidFill>
                  <a:srgbClr val="002060"/>
                </a:solidFill>
                <a:latin typeface="Times New Roman" pitchFamily="18" charset="0"/>
                <a:cs typeface="Times New Roman" pitchFamily="18" charset="0"/>
              </a:rPr>
              <a:t>I </a:t>
            </a:r>
            <a:r>
              <a:rPr lang="ru-RU" sz="1500" i="1" dirty="0">
                <a:solidFill>
                  <a:srgbClr val="002060"/>
                </a:solidFill>
                <a:latin typeface="Times New Roman" pitchFamily="18" charset="0"/>
                <a:cs typeface="Times New Roman" pitchFamily="18" charset="0"/>
              </a:rPr>
              <a:t>курс </a:t>
            </a:r>
            <a:r>
              <a:rPr lang="ru-RU" sz="1500" i="1" dirty="0" err="1">
                <a:solidFill>
                  <a:srgbClr val="002060"/>
                </a:solidFill>
                <a:latin typeface="Times New Roman" pitchFamily="18" charset="0"/>
                <a:cs typeface="Times New Roman" pitchFamily="18" charset="0"/>
              </a:rPr>
              <a:t>студенттері</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үшін</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басшылық</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ретінде</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қызмет</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етеді</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және</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жалпы</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мамандықтар</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тізімі</a:t>
            </a:r>
            <a:r>
              <a:rPr lang="ru-RU" sz="1500" i="1" dirty="0">
                <a:solidFill>
                  <a:srgbClr val="002060"/>
                </a:solidFill>
                <a:latin typeface="Times New Roman" pitchFamily="18" charset="0"/>
                <a:cs typeface="Times New Roman" pitchFamily="18" charset="0"/>
              </a:rPr>
              <a:t>, колледж </a:t>
            </a:r>
            <a:r>
              <a:rPr lang="ru-RU" sz="1500" i="1" dirty="0" err="1">
                <a:solidFill>
                  <a:srgbClr val="002060"/>
                </a:solidFill>
                <a:latin typeface="Times New Roman" pitchFamily="18" charset="0"/>
                <a:cs typeface="Times New Roman" pitchFamily="18" charset="0"/>
              </a:rPr>
              <a:t>туралы</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жалпы</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ақпаратты</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колледждің</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орналасу</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картасын</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қоңырау</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кестесі</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оқу</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корпусының</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аудиториялары</a:t>
            </a:r>
            <a:r>
              <a:rPr lang="ru-RU" sz="1500" i="1" dirty="0">
                <a:solidFill>
                  <a:srgbClr val="002060"/>
                </a:solidFill>
                <a:latin typeface="Times New Roman" pitchFamily="18" charset="0"/>
                <a:cs typeface="Times New Roman" pitchFamily="18" charset="0"/>
              </a:rPr>
              <a:t> мен </a:t>
            </a:r>
            <a:r>
              <a:rPr lang="ru-RU" sz="1500" i="1" dirty="0" err="1">
                <a:solidFill>
                  <a:srgbClr val="002060"/>
                </a:solidFill>
                <a:latin typeface="Times New Roman" pitchFamily="18" charset="0"/>
                <a:cs typeface="Times New Roman" pitchFamily="18" charset="0"/>
              </a:rPr>
              <a:t>кабинеттерінің</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сызбасын</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әкімшілік</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құрамы</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туралы</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мәліметтерді</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оқу</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жылына</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арналған</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академиялық</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күнтізбені</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сондай-ақ</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студенттің</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міндетті</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ішкі</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тәртіп</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ережелерін</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қамтиды</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Анықтамалық-жол</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көрсеткіштегі</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ақпарат</a:t>
            </a:r>
            <a:r>
              <a:rPr lang="ru-RU" sz="1500" i="1" dirty="0">
                <a:solidFill>
                  <a:srgbClr val="002060"/>
                </a:solidFill>
                <a:latin typeface="Times New Roman" pitchFamily="18" charset="0"/>
                <a:cs typeface="Times New Roman" pitchFamily="18" charset="0"/>
              </a:rPr>
              <a:t> студентке </a:t>
            </a:r>
            <a:r>
              <a:rPr lang="ru-RU" sz="1500" i="1" dirty="0" err="1">
                <a:solidFill>
                  <a:srgbClr val="002060"/>
                </a:solidFill>
                <a:latin typeface="Times New Roman" pitchFamily="18" charset="0"/>
                <a:cs typeface="Times New Roman" pitchFamily="18" charset="0"/>
              </a:rPr>
              <a:t>көмекке</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арналған</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және</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білім</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алушыларды</a:t>
            </a:r>
            <a:r>
              <a:rPr lang="ru-RU" sz="1500" i="1" dirty="0">
                <a:solidFill>
                  <a:srgbClr val="002060"/>
                </a:solidFill>
                <a:latin typeface="Times New Roman" pitchFamily="18" charset="0"/>
                <a:cs typeface="Times New Roman" pitchFamily="18" charset="0"/>
              </a:rPr>
              <a:t> колледж </a:t>
            </a:r>
            <a:r>
              <a:rPr lang="ru-RU" sz="1500" i="1" dirty="0" err="1">
                <a:solidFill>
                  <a:srgbClr val="002060"/>
                </a:solidFill>
                <a:latin typeface="Times New Roman" pitchFamily="18" charset="0"/>
                <a:cs typeface="Times New Roman" pitchFamily="18" charset="0"/>
              </a:rPr>
              <a:t>қызметінің</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ерекшеліктерімен</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таныстырады</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оқу</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үдерісін</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ұйымдастыру</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тәртібін</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аралық</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және</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қорытынды</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білімді</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бақылау</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тәртібін</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сипаттайды</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сондай-ақ</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студенттердің</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құқықтары</a:t>
            </a:r>
            <a:r>
              <a:rPr lang="ru-RU" sz="1500" i="1" dirty="0">
                <a:solidFill>
                  <a:srgbClr val="002060"/>
                </a:solidFill>
                <a:latin typeface="Times New Roman" pitchFamily="18" charset="0"/>
                <a:cs typeface="Times New Roman" pitchFamily="18" charset="0"/>
              </a:rPr>
              <a:t> мен </a:t>
            </a:r>
            <a:r>
              <a:rPr lang="ru-RU" sz="1500" i="1" dirty="0" err="1">
                <a:solidFill>
                  <a:srgbClr val="002060"/>
                </a:solidFill>
                <a:latin typeface="Times New Roman" pitchFamily="18" charset="0"/>
                <a:cs typeface="Times New Roman" pitchFamily="18" charset="0"/>
              </a:rPr>
              <a:t>міндеттері</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туралы</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ақпаратты</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қамтиды</a:t>
            </a:r>
            <a:r>
              <a:rPr lang="ru-RU" sz="1500" i="1" dirty="0">
                <a:solidFill>
                  <a:srgbClr val="002060"/>
                </a:solidFill>
                <a:latin typeface="Times New Roman" pitchFamily="18" charset="0"/>
                <a:cs typeface="Times New Roman" pitchFamily="18" charset="0"/>
              </a:rPr>
              <a:t>. 	</a:t>
            </a:r>
          </a:p>
          <a:p>
            <a:pPr indent="290410" algn="just"/>
            <a:r>
              <a:rPr lang="ru-RU" sz="1500" i="1" dirty="0">
                <a:solidFill>
                  <a:srgbClr val="002060"/>
                </a:solidFill>
                <a:latin typeface="Times New Roman" pitchFamily="18" charset="0"/>
                <a:cs typeface="Times New Roman" pitchFamily="18" charset="0"/>
              </a:rPr>
              <a:t>Осы </a:t>
            </a:r>
            <a:r>
              <a:rPr lang="ru-RU" sz="1500" i="1" dirty="0" err="1">
                <a:solidFill>
                  <a:srgbClr val="002060"/>
                </a:solidFill>
                <a:latin typeface="Times New Roman" pitchFamily="18" charset="0"/>
                <a:cs typeface="Times New Roman" pitchFamily="18" charset="0"/>
              </a:rPr>
              <a:t>анықтама</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студенттерді</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бейімдеу</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кезеңінде</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бағдарлауда</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және</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оқыту</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үдерісін</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жоспарлауда</a:t>
            </a:r>
            <a:r>
              <a:rPr lang="ru-RU" sz="1500" i="1" dirty="0">
                <a:solidFill>
                  <a:srgbClr val="002060"/>
                </a:solidFill>
                <a:latin typeface="Times New Roman" pitchFamily="18" charset="0"/>
                <a:cs typeface="Times New Roman" pitchFamily="18" charset="0"/>
              </a:rPr>
              <a:t> топ </a:t>
            </a:r>
            <a:r>
              <a:rPr lang="ru-RU" sz="1500" i="1" dirty="0" err="1">
                <a:solidFill>
                  <a:srgbClr val="002060"/>
                </a:solidFill>
                <a:latin typeface="Times New Roman" pitchFamily="18" charset="0"/>
                <a:cs typeface="Times New Roman" pitchFamily="18" charset="0"/>
              </a:rPr>
              <a:t>жетекшілерге</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көмек</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ретінде</a:t>
            </a:r>
            <a:r>
              <a:rPr lang="ru-RU" sz="1500" i="1" dirty="0">
                <a:solidFill>
                  <a:srgbClr val="002060"/>
                </a:solidFill>
                <a:latin typeface="Times New Roman" pitchFamily="18" charset="0"/>
                <a:cs typeface="Times New Roman" pitchFamily="18" charset="0"/>
              </a:rPr>
              <a:t> </a:t>
            </a:r>
            <a:r>
              <a:rPr lang="ru-RU" sz="1500" i="1" dirty="0" err="1">
                <a:solidFill>
                  <a:srgbClr val="002060"/>
                </a:solidFill>
                <a:latin typeface="Times New Roman" pitchFamily="18" charset="0"/>
                <a:cs typeface="Times New Roman" pitchFamily="18" charset="0"/>
              </a:rPr>
              <a:t>ұсынылады</a:t>
            </a:r>
            <a:r>
              <a:rPr lang="ru-RU" sz="1500" i="1" dirty="0">
                <a:solidFill>
                  <a:srgbClr val="002060"/>
                </a:solidFill>
                <a:latin typeface="Times New Roman" pitchFamily="18" charset="0"/>
                <a:cs typeface="Times New Roman" pitchFamily="18" charset="0"/>
              </a:rPr>
              <a:t>.</a:t>
            </a:r>
          </a:p>
        </p:txBody>
      </p:sp>
      <p:pic>
        <p:nvPicPr>
          <p:cNvPr id="1027" name="Picture 3" descr="C:\Documents and Settings\User\Рабочий стол\gieokXze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4359" y="6426084"/>
            <a:ext cx="2085262" cy="306957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BLACK\Desktop\Новая папка (2)\DSC_68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217" y="6433757"/>
            <a:ext cx="2111483" cy="14930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BLACK\Desktop\Новая папка (2)\DSC_688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1313" y="6379263"/>
            <a:ext cx="2143790" cy="15159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BLACK\Desktop\фота\DSC_702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217" y="8232519"/>
            <a:ext cx="2111483" cy="14930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BLACK\Desktop\фота\DSC_703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87007" y="8218945"/>
            <a:ext cx="2128096" cy="15048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43975" y="10199898"/>
            <a:ext cx="873314" cy="323936"/>
          </a:xfrm>
          <a:prstGeom prst="rect">
            <a:avLst/>
          </a:prstGeom>
          <a:noFill/>
        </p:spPr>
        <p:txBody>
          <a:bodyPr wrap="square" lIns="104309" tIns="52154" rIns="104309" bIns="52154" rtlCol="0">
            <a:spAutoFit/>
          </a:bodyPr>
          <a:lstStyle/>
          <a:p>
            <a:pPr algn="ctr"/>
            <a:r>
              <a:rPr lang="kk-KZ" sz="1400" dirty="0">
                <a:latin typeface="Times New Roman" pitchFamily="18" charset="0"/>
                <a:cs typeface="Times New Roman" pitchFamily="18" charset="0"/>
              </a:rPr>
              <a:t>2</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6616463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21475" y="138675"/>
            <a:ext cx="2132400" cy="690102"/>
          </a:xfrm>
          <a:prstGeom prst="rect">
            <a:avLst/>
          </a:prstGeom>
        </p:spPr>
        <p:txBody>
          <a:bodyPr wrap="none" lIns="104309" tIns="52154" rIns="104309" bIns="52154">
            <a:spAutoFit/>
          </a:bodyPr>
          <a:lstStyle/>
          <a:p>
            <a:pPr algn="ctr"/>
            <a:r>
              <a:rPr lang="ru-RU" sz="1900" b="1" dirty="0">
                <a:solidFill>
                  <a:srgbClr val="FFFF00"/>
                </a:solidFill>
                <a:latin typeface="Times New Roman" pitchFamily="18" charset="0"/>
                <a:cs typeface="Times New Roman" pitchFamily="18" charset="0"/>
              </a:rPr>
              <a:t>8. </a:t>
            </a:r>
            <a:r>
              <a:rPr lang="ru-RU" sz="1900" b="1" dirty="0" err="1">
                <a:solidFill>
                  <a:srgbClr val="FFFF00"/>
                </a:solidFill>
                <a:latin typeface="Times New Roman" pitchFamily="18" charset="0"/>
                <a:cs typeface="Times New Roman" pitchFamily="18" charset="0"/>
              </a:rPr>
              <a:t>Білімгердің</a:t>
            </a:r>
            <a:r>
              <a:rPr lang="ru-RU" sz="1900" b="1" dirty="0">
                <a:solidFill>
                  <a:srgbClr val="FFFF00"/>
                </a:solidFill>
                <a:latin typeface="Times New Roman" pitchFamily="18" charset="0"/>
                <a:cs typeface="Times New Roman" pitchFamily="18" charset="0"/>
              </a:rPr>
              <a:t> </a:t>
            </a:r>
          </a:p>
          <a:p>
            <a:pPr algn="ctr"/>
            <a:r>
              <a:rPr lang="ru-RU" sz="1900" b="1" dirty="0">
                <a:solidFill>
                  <a:srgbClr val="FFFF00"/>
                </a:solidFill>
                <a:latin typeface="Times New Roman" pitchFamily="18" charset="0"/>
                <a:cs typeface="Times New Roman" pitchFamily="18" charset="0"/>
              </a:rPr>
              <a:t>ар-</a:t>
            </a:r>
            <a:r>
              <a:rPr lang="ru-RU" sz="1900" b="1" dirty="0" err="1">
                <a:solidFill>
                  <a:srgbClr val="FFFF00"/>
                </a:solidFill>
                <a:latin typeface="Times New Roman" pitchFamily="18" charset="0"/>
                <a:cs typeface="Times New Roman" pitchFamily="18" charset="0"/>
              </a:rPr>
              <a:t>намыс</a:t>
            </a:r>
            <a:r>
              <a:rPr lang="ru-RU" sz="1900" b="1" dirty="0">
                <a:solidFill>
                  <a:srgbClr val="FFFF00"/>
                </a:solidFill>
                <a:latin typeface="Times New Roman" pitchFamily="18" charset="0"/>
                <a:cs typeface="Times New Roman" pitchFamily="18" charset="0"/>
              </a:rPr>
              <a:t> </a:t>
            </a:r>
            <a:r>
              <a:rPr lang="ru-RU" sz="1900" b="1" dirty="0" err="1">
                <a:solidFill>
                  <a:srgbClr val="FFFF00"/>
                </a:solidFill>
                <a:latin typeface="Times New Roman" pitchFamily="18" charset="0"/>
                <a:cs typeface="Times New Roman" pitchFamily="18" charset="0"/>
              </a:rPr>
              <a:t>кодексі</a:t>
            </a:r>
            <a:endParaRPr lang="ru-RU" sz="1900" b="1" dirty="0">
              <a:solidFill>
                <a:srgbClr val="FFFF00"/>
              </a:solidFill>
              <a:latin typeface="Times New Roman" pitchFamily="18" charset="0"/>
              <a:cs typeface="Times New Roman" pitchFamily="18" charset="0"/>
            </a:endParaRPr>
          </a:p>
        </p:txBody>
      </p:sp>
      <p:sp>
        <p:nvSpPr>
          <p:cNvPr id="3" name="Прямоугольник 2"/>
          <p:cNvSpPr/>
          <p:nvPr/>
        </p:nvSpPr>
        <p:spPr>
          <a:xfrm>
            <a:off x="429728" y="2237432"/>
            <a:ext cx="6685374" cy="8307572"/>
          </a:xfrm>
          <a:prstGeom prst="rect">
            <a:avLst/>
          </a:prstGeom>
        </p:spPr>
        <p:txBody>
          <a:bodyPr wrap="square" lIns="104309" tIns="52154" rIns="104309" bIns="52154">
            <a:spAutoFit/>
          </a:bodyPr>
          <a:lstStyle/>
          <a:p>
            <a:pPr indent="414699" algn="ctr"/>
            <a:r>
              <a:rPr lang="ru-RU" sz="1300" b="1" dirty="0" err="1">
                <a:latin typeface="Times New Roman" pitchFamily="18" charset="0"/>
                <a:cs typeface="Times New Roman" pitchFamily="18" charset="0"/>
              </a:rPr>
              <a:t>Қаратау</a:t>
            </a:r>
            <a:r>
              <a:rPr lang="ru-RU" sz="1300" b="1" dirty="0">
                <a:latin typeface="Times New Roman" pitchFamily="18" charset="0"/>
                <a:cs typeface="Times New Roman" pitchFamily="18" charset="0"/>
              </a:rPr>
              <a:t> </a:t>
            </a:r>
            <a:r>
              <a:rPr lang="ru-RU" sz="1300" b="1" dirty="0" err="1">
                <a:latin typeface="Times New Roman" pitchFamily="18" charset="0"/>
                <a:cs typeface="Times New Roman" pitchFamily="18" charset="0"/>
              </a:rPr>
              <a:t>құрылыс-техникалық</a:t>
            </a:r>
            <a:r>
              <a:rPr lang="ru-RU" sz="1300" b="1" dirty="0">
                <a:latin typeface="Times New Roman" pitchFamily="18" charset="0"/>
                <a:cs typeface="Times New Roman" pitchFamily="18" charset="0"/>
              </a:rPr>
              <a:t> </a:t>
            </a:r>
            <a:r>
              <a:rPr lang="ru-RU" sz="1300" b="1" dirty="0" err="1">
                <a:latin typeface="Times New Roman" pitchFamily="18" charset="0"/>
                <a:cs typeface="Times New Roman" pitchFamily="18" charset="0"/>
              </a:rPr>
              <a:t>колледжінің</a:t>
            </a:r>
            <a:r>
              <a:rPr lang="ru-RU" sz="1300" b="1" dirty="0">
                <a:latin typeface="Times New Roman" pitchFamily="18" charset="0"/>
                <a:cs typeface="Times New Roman" pitchFamily="18" charset="0"/>
              </a:rPr>
              <a:t> </a:t>
            </a:r>
            <a:r>
              <a:rPr lang="ru-RU" sz="1300" b="1" dirty="0" err="1">
                <a:latin typeface="Times New Roman" pitchFamily="18" charset="0"/>
                <a:cs typeface="Times New Roman" pitchFamily="18" charset="0"/>
              </a:rPr>
              <a:t>білімгері</a:t>
            </a:r>
            <a:r>
              <a:rPr lang="ru-RU" sz="1300" b="1" dirty="0">
                <a:latin typeface="Times New Roman" pitchFamily="18" charset="0"/>
                <a:cs typeface="Times New Roman" pitchFamily="18" charset="0"/>
              </a:rPr>
              <a:t> </a:t>
            </a:r>
            <a:r>
              <a:rPr lang="ru-RU" sz="1300" b="1" dirty="0" err="1">
                <a:latin typeface="Times New Roman" pitchFamily="18" charset="0"/>
                <a:cs typeface="Times New Roman" pitchFamily="18" charset="0"/>
              </a:rPr>
              <a:t>міндетті</a:t>
            </a:r>
            <a:r>
              <a:rPr lang="ru-RU" sz="1300" b="1" dirty="0">
                <a:latin typeface="Times New Roman" pitchFamily="18" charset="0"/>
                <a:cs typeface="Times New Roman" pitchFamily="18" charset="0"/>
              </a:rPr>
              <a:t>:  </a:t>
            </a:r>
          </a:p>
          <a:p>
            <a:pPr indent="390670" algn="just"/>
            <a:r>
              <a:rPr lang="ru-RU" sz="1300" dirty="0">
                <a:latin typeface="Times New Roman" pitchFamily="18" charset="0"/>
                <a:cs typeface="Times New Roman" pitchFamily="18" charset="0"/>
              </a:rPr>
              <a:t>1. </a:t>
            </a:r>
            <a:r>
              <a:rPr lang="ru-RU" sz="1300" dirty="0" err="1">
                <a:latin typeface="Times New Roman" pitchFamily="18" charset="0"/>
                <a:cs typeface="Times New Roman" pitchFamily="18" charset="0"/>
              </a:rPr>
              <a:t>Қазақстан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Республикасының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Конституциясы</a:t>
            </a:r>
            <a:r>
              <a:rPr lang="ru-RU" sz="1300" dirty="0">
                <a:latin typeface="Times New Roman" pitchFamily="18" charset="0"/>
                <a:cs typeface="Times New Roman" pitchFamily="18" charset="0"/>
              </a:rPr>
              <a:t> мен </a:t>
            </a:r>
            <a:r>
              <a:rPr lang="ru-RU" sz="1300" dirty="0" err="1">
                <a:latin typeface="Times New Roman" pitchFamily="18" charset="0"/>
                <a:cs typeface="Times New Roman" pitchFamily="18" charset="0"/>
              </a:rPr>
              <a:t>заңдарын</a:t>
            </a:r>
            <a:r>
              <a:rPr lang="ru-RU" sz="1300" dirty="0">
                <a:latin typeface="Times New Roman" pitchFamily="18" charset="0"/>
                <a:cs typeface="Times New Roman" pitchFamily="18" charset="0"/>
              </a:rPr>
              <a:t>, колледж </a:t>
            </a:r>
            <a:r>
              <a:rPr lang="ru-RU" sz="1300" dirty="0" err="1">
                <a:latin typeface="Times New Roman" pitchFamily="18" charset="0"/>
                <a:cs typeface="Times New Roman" pitchFamily="18" charset="0"/>
              </a:rPr>
              <a:t>жарғысын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ішкі</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тәртіп</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ережелерін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және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колледждің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басқа</a:t>
            </a:r>
            <a:r>
              <a:rPr lang="ru-RU" sz="1300" dirty="0">
                <a:latin typeface="Times New Roman" pitchFamily="18" charset="0"/>
                <a:cs typeface="Times New Roman" pitchFamily="18" charset="0"/>
              </a:rPr>
              <a:t> да </a:t>
            </a:r>
            <a:r>
              <a:rPr lang="ru-RU" sz="1300" dirty="0" err="1">
                <a:latin typeface="Times New Roman" pitchFamily="18" charset="0"/>
                <a:cs typeface="Times New Roman" pitchFamily="18" charset="0"/>
              </a:rPr>
              <a:t>нормативтік</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актілерін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сақтауға</a:t>
            </a:r>
            <a:r>
              <a:rPr lang="ru-RU" sz="1300" dirty="0">
                <a:latin typeface="Times New Roman" pitchFamily="18" charset="0"/>
                <a:cs typeface="Times New Roman" pitchFamily="18" charset="0"/>
              </a:rPr>
              <a:t>.  </a:t>
            </a:r>
          </a:p>
          <a:p>
            <a:pPr indent="390670" algn="just"/>
            <a:r>
              <a:rPr lang="ru-RU" sz="1300" dirty="0">
                <a:latin typeface="Times New Roman" pitchFamily="18" charset="0"/>
                <a:cs typeface="Times New Roman" pitchFamily="18" charset="0"/>
              </a:rPr>
              <a:t>2. </a:t>
            </a:r>
            <a:r>
              <a:rPr lang="ru-RU" sz="1300" dirty="0" err="1">
                <a:latin typeface="Times New Roman" pitchFamily="18" charset="0"/>
                <a:cs typeface="Times New Roman" pitchFamily="18" charset="0"/>
              </a:rPr>
              <a:t>Қазақстан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Республикасының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Мемлекеттік</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рәміздерін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елдің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мәдениетін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тарихын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және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мемлекеттілігін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білу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және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құрметтеу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колледждің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дәстүрлерін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сақтау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және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насихаттауға</a:t>
            </a:r>
            <a:r>
              <a:rPr lang="ru-RU" sz="1300" dirty="0">
                <a:latin typeface="Times New Roman" pitchFamily="18" charset="0"/>
                <a:cs typeface="Times New Roman" pitchFamily="18" charset="0"/>
              </a:rPr>
              <a:t>.</a:t>
            </a:r>
          </a:p>
          <a:p>
            <a:pPr indent="390670" algn="just"/>
            <a:r>
              <a:rPr lang="ru-RU" sz="1300" dirty="0">
                <a:latin typeface="Times New Roman" pitchFamily="18" charset="0"/>
                <a:cs typeface="Times New Roman" pitchFamily="18" charset="0"/>
              </a:rPr>
              <a:t>3. </a:t>
            </a:r>
            <a:r>
              <a:rPr lang="ru-RU" sz="1300" dirty="0" err="1">
                <a:latin typeface="Times New Roman" pitchFamily="18" charset="0"/>
                <a:cs typeface="Times New Roman" pitchFamily="18" charset="0"/>
              </a:rPr>
              <a:t>Колледждің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басқа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білімгерлерімен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оқытушылармен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және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әкімшілік-басқару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қызметкерлерімен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қарым-қатынаста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сыпайылық</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әдептілік</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және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ілтипат</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көрсетуге</a:t>
            </a:r>
            <a:r>
              <a:rPr lang="ru-RU" sz="1300" dirty="0">
                <a:latin typeface="Times New Roman" pitchFamily="18" charset="0"/>
                <a:cs typeface="Times New Roman" pitchFamily="18" charset="0"/>
              </a:rPr>
              <a:t>. </a:t>
            </a:r>
          </a:p>
          <a:p>
            <a:pPr indent="390670" algn="just"/>
            <a:r>
              <a:rPr lang="ru-RU" sz="1300" dirty="0">
                <a:latin typeface="Times New Roman" pitchFamily="18" charset="0"/>
                <a:cs typeface="Times New Roman" pitchFamily="18" charset="0"/>
              </a:rPr>
              <a:t>4. </a:t>
            </a:r>
            <a:r>
              <a:rPr lang="ru-RU" sz="1300" dirty="0" err="1">
                <a:latin typeface="Times New Roman" pitchFamily="18" charset="0"/>
                <a:cs typeface="Times New Roman" pitchFamily="18" charset="0"/>
              </a:rPr>
              <a:t>Шығу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тегі</a:t>
            </a:r>
            <a:r>
              <a:rPr lang="ru-RU" sz="1300" dirty="0">
                <a:latin typeface="Times New Roman" pitchFamily="18" charset="0"/>
                <a:cs typeface="Times New Roman" pitchFamily="18" charset="0"/>
              </a:rPr>
              <a:t> мен </a:t>
            </a:r>
            <a:r>
              <a:rPr lang="ru-RU" sz="1300" dirty="0" err="1">
                <a:latin typeface="Times New Roman" pitchFamily="18" charset="0"/>
                <a:cs typeface="Times New Roman" pitchFamily="18" charset="0"/>
              </a:rPr>
              <a:t>ұлтына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әлеуметтік</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мәртебесі</a:t>
            </a:r>
            <a:r>
              <a:rPr lang="ru-RU" sz="1300" dirty="0">
                <a:latin typeface="Times New Roman" pitchFamily="18" charset="0"/>
                <a:cs typeface="Times New Roman" pitchFamily="18" charset="0"/>
              </a:rPr>
              <a:t> мен </a:t>
            </a:r>
            <a:r>
              <a:rPr lang="ru-RU" sz="1300" dirty="0" err="1">
                <a:latin typeface="Times New Roman" pitchFamily="18" charset="0"/>
                <a:cs typeface="Times New Roman" pitchFamily="18" charset="0"/>
              </a:rPr>
              <a:t>діни</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нанымына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қарамастан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кез</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келген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адамға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құрметпен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қарауға</a:t>
            </a:r>
            <a:r>
              <a:rPr lang="ru-RU" sz="1300" dirty="0">
                <a:latin typeface="Times New Roman" pitchFamily="18" charset="0"/>
                <a:cs typeface="Times New Roman" pitchFamily="18" charset="0"/>
              </a:rPr>
              <a:t>.</a:t>
            </a:r>
          </a:p>
          <a:p>
            <a:pPr indent="390670" algn="just"/>
            <a:r>
              <a:rPr lang="ru-RU" sz="1300" dirty="0">
                <a:latin typeface="Times New Roman" pitchFamily="18" charset="0"/>
                <a:cs typeface="Times New Roman" pitchFamily="18" charset="0"/>
              </a:rPr>
              <a:t>5. </a:t>
            </a:r>
            <a:r>
              <a:rPr lang="ru-RU" sz="1300" dirty="0" err="1">
                <a:latin typeface="Times New Roman" pitchFamily="18" charset="0"/>
                <a:cs typeface="Times New Roman" pitchFamily="18" charset="0"/>
              </a:rPr>
              <a:t>Этикалық</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академиялық</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және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құқықтық</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бұзушылықтарға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соның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ішінде</a:t>
            </a:r>
            <a:r>
              <a:rPr lang="ru-RU" sz="1300" dirty="0">
                <a:latin typeface="Times New Roman" pitchFamily="18" charset="0"/>
                <a:cs typeface="Times New Roman" pitchFamily="18" charset="0"/>
              </a:rPr>
              <a:t>:  </a:t>
            </a:r>
          </a:p>
          <a:p>
            <a:pPr indent="390670" algn="just"/>
            <a:r>
              <a:rPr lang="ru-RU" sz="1300" dirty="0">
                <a:latin typeface="Times New Roman" pitchFamily="18" charset="0"/>
                <a:cs typeface="Times New Roman" pitchFamily="18" charset="0"/>
              </a:rPr>
              <a:t>      - плагиат;  </a:t>
            </a:r>
          </a:p>
          <a:p>
            <a:pPr indent="390670" algn="just"/>
            <a:r>
              <a:rPr lang="ru-RU" sz="1300" dirty="0">
                <a:latin typeface="Times New Roman" pitchFamily="18" charset="0"/>
                <a:cs typeface="Times New Roman" pitchFamily="18" charset="0"/>
              </a:rPr>
              <a:t>      – </a:t>
            </a:r>
            <a:r>
              <a:rPr lang="ru-RU" sz="1300" dirty="0" err="1">
                <a:latin typeface="Times New Roman" pitchFamily="18" charset="0"/>
                <a:cs typeface="Times New Roman" pitchFamily="18" charset="0"/>
              </a:rPr>
              <a:t>жалғандық</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жасау</a:t>
            </a:r>
            <a:r>
              <a:rPr lang="ru-RU" sz="1300" dirty="0">
                <a:latin typeface="Times New Roman" pitchFamily="18" charset="0"/>
                <a:cs typeface="Times New Roman" pitchFamily="18" charset="0"/>
              </a:rPr>
              <a:t>;  </a:t>
            </a:r>
          </a:p>
          <a:p>
            <a:pPr indent="390670" algn="just"/>
            <a:r>
              <a:rPr lang="ru-RU" sz="1300" dirty="0">
                <a:latin typeface="Times New Roman" pitchFamily="18" charset="0"/>
                <a:cs typeface="Times New Roman" pitchFamily="18" charset="0"/>
              </a:rPr>
              <a:t>      - </a:t>
            </a:r>
            <a:r>
              <a:rPr lang="ru-RU" sz="1300" dirty="0" err="1">
                <a:latin typeface="Times New Roman" pitchFamily="18" charset="0"/>
                <a:cs typeface="Times New Roman" pitchFamily="18" charset="0"/>
              </a:rPr>
              <a:t>шпаргалкаларды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пайдалану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білімді</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бақылаудың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барлық</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кезеңдерінде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тізімдеу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және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кеңес</a:t>
            </a:r>
            <a:r>
              <a:rPr lang="ru-RU" sz="1300" dirty="0">
                <a:latin typeface="Times New Roman" pitchFamily="18" charset="0"/>
                <a:cs typeface="Times New Roman" pitchFamily="18" charset="0"/>
              </a:rPr>
              <a:t> беру;  </a:t>
            </a:r>
          </a:p>
          <a:p>
            <a:pPr indent="390670" algn="just"/>
            <a:r>
              <a:rPr lang="ru-RU" sz="1300" dirty="0">
                <a:latin typeface="Times New Roman" pitchFamily="18" charset="0"/>
                <a:cs typeface="Times New Roman" pitchFamily="18" charset="0"/>
              </a:rPr>
              <a:t>      - </a:t>
            </a:r>
            <a:r>
              <a:rPr lang="ru-RU" sz="1300" dirty="0" err="1">
                <a:latin typeface="Times New Roman" pitchFamily="18" charset="0"/>
                <a:cs typeface="Times New Roman" pitchFamily="18" charset="0"/>
              </a:rPr>
              <a:t>жоғары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баға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алу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үшін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туыстық</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немесе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қызметтік</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байланыстарды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пайдалану</a:t>
            </a:r>
            <a:r>
              <a:rPr lang="ru-RU" sz="1300" dirty="0">
                <a:latin typeface="Times New Roman" pitchFamily="18" charset="0"/>
                <a:cs typeface="Times New Roman" pitchFamily="18" charset="0"/>
              </a:rPr>
              <a:t>;  </a:t>
            </a:r>
          </a:p>
          <a:p>
            <a:pPr indent="390670" algn="just"/>
            <a:r>
              <a:rPr lang="ru-RU" sz="1300" dirty="0">
                <a:latin typeface="Times New Roman" pitchFamily="18" charset="0"/>
                <a:cs typeface="Times New Roman" pitchFamily="18" charset="0"/>
              </a:rPr>
              <a:t>      - </a:t>
            </a:r>
            <a:r>
              <a:rPr lang="ru-RU" sz="1300" dirty="0" err="1">
                <a:latin typeface="Times New Roman" pitchFamily="18" charset="0"/>
                <a:cs typeface="Times New Roman" pitchFamily="18" charset="0"/>
              </a:rPr>
              <a:t>парақорлық</a:t>
            </a:r>
            <a:r>
              <a:rPr lang="ru-RU" sz="1300" dirty="0">
                <a:latin typeface="Times New Roman" pitchFamily="18" charset="0"/>
                <a:cs typeface="Times New Roman" pitchFamily="18" charset="0"/>
              </a:rPr>
              <a:t>;  </a:t>
            </a:r>
          </a:p>
          <a:p>
            <a:pPr indent="390670" algn="just"/>
            <a:r>
              <a:rPr lang="ru-RU" sz="1300" dirty="0">
                <a:latin typeface="Times New Roman" pitchFamily="18" charset="0"/>
                <a:cs typeface="Times New Roman" pitchFamily="18" charset="0"/>
              </a:rPr>
              <a:t>      - </a:t>
            </a:r>
            <a:r>
              <a:rPr lang="ru-RU" sz="1300" dirty="0" err="1">
                <a:latin typeface="Times New Roman" pitchFamily="18" charset="0"/>
                <a:cs typeface="Times New Roman" pitchFamily="18" charset="0"/>
              </a:rPr>
              <a:t>емтихан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тапсыру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тапсырмаларды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орындау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немесе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жазбаша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жұмыстарды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қорғау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және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білімді</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аралық</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және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қорытынды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бақылаудың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басқа</a:t>
            </a:r>
            <a:r>
              <a:rPr lang="ru-RU" sz="1300" dirty="0">
                <a:latin typeface="Times New Roman" pitchFamily="18" charset="0"/>
                <a:cs typeface="Times New Roman" pitchFamily="18" charset="0"/>
              </a:rPr>
              <a:t> да </a:t>
            </a:r>
            <a:r>
              <a:rPr lang="ru-RU" sz="1300" dirty="0" err="1">
                <a:latin typeface="Times New Roman" pitchFamily="18" charset="0"/>
                <a:cs typeface="Times New Roman" pitchFamily="18" charset="0"/>
              </a:rPr>
              <a:t>рәсімдерінен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өту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кезінде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бөгде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көмек</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алуға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сынуға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пайдалануға</a:t>
            </a:r>
            <a:r>
              <a:rPr lang="ru-RU" sz="1300" dirty="0">
                <a:latin typeface="Times New Roman" pitchFamily="18" charset="0"/>
                <a:cs typeface="Times New Roman" pitchFamily="18" charset="0"/>
              </a:rPr>
              <a:t>;;   </a:t>
            </a:r>
          </a:p>
          <a:p>
            <a:pPr indent="390670" algn="just"/>
            <a:r>
              <a:rPr lang="ru-RU" sz="1300" dirty="0">
                <a:latin typeface="Times New Roman" pitchFamily="18" charset="0"/>
                <a:cs typeface="Times New Roman" pitchFamily="18" charset="0"/>
              </a:rPr>
              <a:t>      - </a:t>
            </a:r>
            <a:r>
              <a:rPr lang="ru-RU" sz="1300" dirty="0" err="1">
                <a:latin typeface="Times New Roman" pitchFamily="18" charset="0"/>
                <a:cs typeface="Times New Roman" pitchFamily="18" charset="0"/>
              </a:rPr>
              <a:t>оқытушыны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алдау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және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оған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дәлелсіз</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көзқарас</a:t>
            </a:r>
            <a:r>
              <a:rPr lang="ru-RU" sz="1300" dirty="0">
                <a:latin typeface="Times New Roman" pitchFamily="18" charset="0"/>
                <a:cs typeface="Times New Roman" pitchFamily="18" charset="0"/>
              </a:rPr>
              <a:t>;  </a:t>
            </a:r>
          </a:p>
          <a:p>
            <a:pPr indent="390670" algn="just"/>
            <a:r>
              <a:rPr lang="ru-RU" sz="1300" dirty="0">
                <a:latin typeface="Times New Roman" pitchFamily="18" charset="0"/>
                <a:cs typeface="Times New Roman" pitchFamily="18" charset="0"/>
              </a:rPr>
              <a:t>      - </a:t>
            </a:r>
            <a:r>
              <a:rPr lang="ru-RU" sz="1300" dirty="0" err="1">
                <a:latin typeface="Times New Roman" pitchFamily="18" charset="0"/>
                <a:cs typeface="Times New Roman" pitchFamily="18" charset="0"/>
              </a:rPr>
              <a:t>себепсіз</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кешігіп</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қалу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және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кешігу</a:t>
            </a:r>
            <a:r>
              <a:rPr lang="ru-RU" sz="1300" dirty="0">
                <a:latin typeface="Times New Roman" pitchFamily="18" charset="0"/>
                <a:cs typeface="Times New Roman" pitchFamily="18" charset="0"/>
              </a:rPr>
              <a:t>. </a:t>
            </a:r>
          </a:p>
          <a:p>
            <a:pPr indent="390670" algn="just"/>
            <a:r>
              <a:rPr lang="ru-RU" sz="1300" dirty="0">
                <a:latin typeface="Times New Roman" pitchFamily="18" charset="0"/>
                <a:cs typeface="Times New Roman" pitchFamily="18" charset="0"/>
              </a:rPr>
              <a:t>6. Колледж </a:t>
            </a:r>
            <a:r>
              <a:rPr lang="ru-RU" sz="1300" dirty="0" err="1">
                <a:latin typeface="Times New Roman" pitchFamily="18" charset="0"/>
                <a:cs typeface="Times New Roman" pitchFamily="18" charset="0"/>
              </a:rPr>
              <a:t>мүлкінің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сақталуына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қамқорлық</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жасау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және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оның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аумағында</a:t>
            </a:r>
            <a:r>
              <a:rPr lang="ru-RU" sz="1300" dirty="0">
                <a:latin typeface="Times New Roman" pitchFamily="18" charset="0"/>
                <a:cs typeface="Times New Roman" pitchFamily="18" charset="0"/>
              </a:rPr>
              <a:t> вандализм </a:t>
            </a:r>
            <a:r>
              <a:rPr lang="ru-RU" sz="1300" dirty="0" err="1">
                <a:latin typeface="Times New Roman" pitchFamily="18" charset="0"/>
                <a:cs typeface="Times New Roman" pitchFamily="18" charset="0"/>
              </a:rPr>
              <a:t>көріністерінің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жолын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кесуге</a:t>
            </a:r>
            <a:r>
              <a:rPr lang="ru-RU" sz="1300" dirty="0">
                <a:latin typeface="Times New Roman" pitchFamily="18" charset="0"/>
                <a:cs typeface="Times New Roman" pitchFamily="18" charset="0"/>
              </a:rPr>
              <a:t>;  </a:t>
            </a:r>
          </a:p>
          <a:p>
            <a:pPr indent="390670" algn="just"/>
            <a:r>
              <a:rPr lang="ru-RU" sz="1300" dirty="0">
                <a:latin typeface="Times New Roman" pitchFamily="18" charset="0"/>
                <a:cs typeface="Times New Roman" pitchFamily="18" charset="0"/>
              </a:rPr>
              <a:t>7. </a:t>
            </a:r>
            <a:r>
              <a:rPr lang="ru-RU" sz="1300" dirty="0" err="1">
                <a:latin typeface="Times New Roman" pitchFamily="18" charset="0"/>
                <a:cs typeface="Times New Roman" pitchFamily="18" charset="0"/>
              </a:rPr>
              <a:t>Колледждің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кітапханалық-ақпараттық</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ресурстарына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ұқыптылықпен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қарау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оларға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ұқыпсыз</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және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зиянды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қарым-қатынасқа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жол</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бермеу</a:t>
            </a:r>
            <a:r>
              <a:rPr lang="ru-RU" sz="1300" dirty="0">
                <a:latin typeface="Times New Roman" pitchFamily="18" charset="0"/>
                <a:cs typeface="Times New Roman" pitchFamily="18" charset="0"/>
              </a:rPr>
              <a:t>.  </a:t>
            </a:r>
          </a:p>
          <a:p>
            <a:pPr indent="390670" algn="just"/>
            <a:r>
              <a:rPr lang="ru-RU" sz="1300" dirty="0">
                <a:latin typeface="Times New Roman" pitchFamily="18" charset="0"/>
                <a:cs typeface="Times New Roman" pitchFamily="18" charset="0"/>
              </a:rPr>
              <a:t>8. </a:t>
            </a:r>
            <a:r>
              <a:rPr lang="ru-RU" sz="1300" dirty="0" err="1">
                <a:latin typeface="Times New Roman" pitchFamily="18" charset="0"/>
                <a:cs typeface="Times New Roman" pitchFamily="18" charset="0"/>
              </a:rPr>
              <a:t>Ұқыпты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сыртқы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келбеті</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этикалық</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нормаларға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сәйкес</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келуі</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керек</a:t>
            </a:r>
            <a:r>
              <a:rPr lang="ru-RU" sz="1300" dirty="0">
                <a:latin typeface="Times New Roman" pitchFamily="18" charset="0"/>
                <a:cs typeface="Times New Roman" pitchFamily="18" charset="0"/>
              </a:rPr>
              <a:t>. </a:t>
            </a:r>
          </a:p>
          <a:p>
            <a:pPr marL="197064" indent="-197064" algn="ctr"/>
            <a:r>
              <a:rPr lang="ru-RU" sz="1300" b="1" dirty="0" err="1" smtClean="0">
                <a:latin typeface="Times New Roman" pitchFamily="18" charset="0"/>
                <a:cs typeface="Times New Roman" pitchFamily="18" charset="0"/>
              </a:rPr>
              <a:t>Қаратау</a:t>
            </a:r>
            <a:r>
              <a:rPr lang="ru-RU" sz="1300" b="1" dirty="0" smtClean="0">
                <a:latin typeface="Times New Roman" pitchFamily="18" charset="0"/>
                <a:cs typeface="Times New Roman" pitchFamily="18" charset="0"/>
              </a:rPr>
              <a:t> </a:t>
            </a:r>
            <a:r>
              <a:rPr lang="ru-RU" sz="1300" b="1" dirty="0" err="1">
                <a:latin typeface="Times New Roman" pitchFamily="18" charset="0"/>
                <a:cs typeface="Times New Roman" pitchFamily="18" charset="0"/>
              </a:rPr>
              <a:t>құрылыс-техникалық</a:t>
            </a:r>
            <a:r>
              <a:rPr lang="ru-RU" sz="1300" b="1" dirty="0">
                <a:latin typeface="Times New Roman" pitchFamily="18" charset="0"/>
                <a:cs typeface="Times New Roman" pitchFamily="18" charset="0"/>
              </a:rPr>
              <a:t> </a:t>
            </a:r>
            <a:r>
              <a:rPr lang="ru-RU" sz="1300" b="1" dirty="0" err="1">
                <a:latin typeface="Times New Roman" pitchFamily="18" charset="0"/>
                <a:cs typeface="Times New Roman" pitchFamily="18" charset="0"/>
              </a:rPr>
              <a:t>колледжінің</a:t>
            </a:r>
            <a:r>
              <a:rPr lang="ru-RU" sz="1300" b="1" dirty="0">
                <a:latin typeface="Times New Roman" pitchFamily="18" charset="0"/>
                <a:cs typeface="Times New Roman" pitchFamily="18" charset="0"/>
              </a:rPr>
              <a:t> </a:t>
            </a:r>
            <a:r>
              <a:rPr lang="ru-RU" sz="1300" b="1" dirty="0" err="1">
                <a:latin typeface="Times New Roman" pitchFamily="18" charset="0"/>
                <a:cs typeface="Times New Roman" pitchFamily="18" charset="0"/>
              </a:rPr>
              <a:t>білімгеріне</a:t>
            </a:r>
            <a:r>
              <a:rPr lang="ru-RU" sz="1300" b="1" dirty="0">
                <a:latin typeface="Times New Roman" pitchFamily="18" charset="0"/>
                <a:cs typeface="Times New Roman" pitchFamily="18" charset="0"/>
              </a:rPr>
              <a:t> </a:t>
            </a:r>
            <a:r>
              <a:rPr lang="ru-RU" sz="1300" b="1" dirty="0" err="1">
                <a:latin typeface="Times New Roman" pitchFamily="18" charset="0"/>
                <a:cs typeface="Times New Roman" pitchFamily="18" charset="0"/>
              </a:rPr>
              <a:t>тыйым</a:t>
            </a:r>
            <a:r>
              <a:rPr lang="ru-RU" sz="1300" b="1" dirty="0">
                <a:latin typeface="Times New Roman" pitchFamily="18" charset="0"/>
                <a:cs typeface="Times New Roman" pitchFamily="18" charset="0"/>
              </a:rPr>
              <a:t> </a:t>
            </a:r>
            <a:r>
              <a:rPr lang="ru-RU" sz="1300" b="1" dirty="0" err="1">
                <a:latin typeface="Times New Roman" pitchFamily="18" charset="0"/>
                <a:cs typeface="Times New Roman" pitchFamily="18" charset="0"/>
              </a:rPr>
              <a:t>салынады</a:t>
            </a:r>
            <a:r>
              <a:rPr lang="ru-RU" sz="1300" b="1" dirty="0">
                <a:latin typeface="Times New Roman" pitchFamily="18" charset="0"/>
                <a:cs typeface="Times New Roman" pitchFamily="18" charset="0"/>
              </a:rPr>
              <a:t>:  </a:t>
            </a:r>
          </a:p>
          <a:p>
            <a:pPr indent="394127" algn="just"/>
            <a:r>
              <a:rPr lang="ru-RU" sz="1300" dirty="0">
                <a:latin typeface="Times New Roman" pitchFamily="18" charset="0"/>
                <a:cs typeface="Times New Roman" pitchFamily="18" charset="0"/>
              </a:rPr>
              <a:t>1. </a:t>
            </a:r>
            <a:r>
              <a:rPr lang="ru-RU" sz="1300" dirty="0" err="1">
                <a:latin typeface="Times New Roman" pitchFamily="18" charset="0"/>
                <a:cs typeface="Times New Roman" pitchFamily="18" charset="0"/>
              </a:rPr>
              <a:t>Оқытушыларды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алдау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адалдық</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немесе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жаңылыстыруға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әкеп</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соғатын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кез</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келген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әрекеттерге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қатысуға</a:t>
            </a:r>
            <a:r>
              <a:rPr lang="ru-RU" sz="1300" dirty="0">
                <a:latin typeface="Times New Roman" pitchFamily="18" charset="0"/>
                <a:cs typeface="Times New Roman" pitchFamily="18" charset="0"/>
              </a:rPr>
              <a:t>.  </a:t>
            </a:r>
          </a:p>
          <a:p>
            <a:pPr indent="394127" algn="just"/>
            <a:r>
              <a:rPr lang="ru-RU" sz="1300" dirty="0">
                <a:latin typeface="Times New Roman" pitchFamily="18" charset="0"/>
                <a:cs typeface="Times New Roman" pitchFamily="18" charset="0"/>
              </a:rPr>
              <a:t>2. </a:t>
            </a:r>
            <a:r>
              <a:rPr lang="ru-RU" sz="1300" dirty="0" err="1">
                <a:latin typeface="Times New Roman" pitchFamily="18" charset="0"/>
                <a:cs typeface="Times New Roman" pitchFamily="18" charset="0"/>
              </a:rPr>
              <a:t>Колледжде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одан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тыс</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жерлерде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құқыққа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қарсы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әрекеттерге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жол</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беруге</a:t>
            </a:r>
            <a:r>
              <a:rPr lang="ru-RU" sz="1300" dirty="0">
                <a:latin typeface="Times New Roman" pitchFamily="18" charset="0"/>
                <a:cs typeface="Times New Roman" pitchFamily="18" charset="0"/>
              </a:rPr>
              <a:t>.  </a:t>
            </a:r>
          </a:p>
          <a:p>
            <a:pPr indent="394127" algn="just"/>
            <a:r>
              <a:rPr lang="ru-RU" sz="1300" dirty="0">
                <a:latin typeface="Times New Roman" pitchFamily="18" charset="0"/>
                <a:cs typeface="Times New Roman" pitchFamily="18" charset="0"/>
              </a:rPr>
              <a:t>3. </a:t>
            </a:r>
            <a:r>
              <a:rPr lang="ru-RU" sz="1300" dirty="0" err="1">
                <a:latin typeface="Times New Roman" pitchFamily="18" charset="0"/>
                <a:cs typeface="Times New Roman" pitchFamily="18" charset="0"/>
              </a:rPr>
              <a:t>Республикада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тәртіптің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тұрақсыздығына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бағытталған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ақпаратты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таратуға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жол</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беруге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сондай-ақ</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рұқсатсыз</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жиналыстарға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митингілерге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демонстрациялар</a:t>
            </a:r>
            <a:r>
              <a:rPr lang="ru-RU" sz="1300" dirty="0">
                <a:latin typeface="Times New Roman" pitchFamily="18" charset="0"/>
                <a:cs typeface="Times New Roman" pitchFamily="18" charset="0"/>
              </a:rPr>
              <a:t> мен </a:t>
            </a:r>
            <a:r>
              <a:rPr lang="ru-RU" sz="1300" dirty="0" err="1">
                <a:latin typeface="Times New Roman" pitchFamily="18" charset="0"/>
                <a:cs typeface="Times New Roman" pitchFamily="18" charset="0"/>
              </a:rPr>
              <a:t>шерулерге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қатысуға</a:t>
            </a:r>
            <a:r>
              <a:rPr lang="ru-RU" sz="1300" dirty="0">
                <a:latin typeface="Times New Roman" pitchFamily="18" charset="0"/>
                <a:cs typeface="Times New Roman" pitchFamily="18" charset="0"/>
              </a:rPr>
              <a:t>.  </a:t>
            </a:r>
          </a:p>
          <a:p>
            <a:pPr indent="394127" algn="just"/>
            <a:r>
              <a:rPr lang="ru-RU" sz="1300" dirty="0">
                <a:latin typeface="Times New Roman" pitchFamily="18" charset="0"/>
                <a:cs typeface="Times New Roman" pitchFamily="18" charset="0"/>
              </a:rPr>
              <a:t>4. Колледж </a:t>
            </a:r>
            <a:r>
              <a:rPr lang="ru-RU" sz="1300" dirty="0" err="1">
                <a:latin typeface="Times New Roman" pitchFamily="18" charset="0"/>
                <a:cs typeface="Times New Roman" pitchFamily="18" charset="0"/>
              </a:rPr>
              <a:t>беделіне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зиян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келтіретін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колледждің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мүдделеріне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қайшы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келетін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қандай</a:t>
            </a:r>
            <a:r>
              <a:rPr lang="ru-RU" sz="1300" dirty="0">
                <a:latin typeface="Times New Roman" pitchFamily="18" charset="0"/>
                <a:cs typeface="Times New Roman" pitchFamily="18" charset="0"/>
              </a:rPr>
              <a:t> да </a:t>
            </a:r>
            <a:r>
              <a:rPr lang="ru-RU" sz="1300" dirty="0" err="1">
                <a:latin typeface="Times New Roman" pitchFamily="18" charset="0"/>
                <a:cs typeface="Times New Roman" pitchFamily="18" charset="0"/>
              </a:rPr>
              <a:t>бір</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қызметке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қатысуға</a:t>
            </a:r>
            <a:r>
              <a:rPr lang="ru-RU" sz="1300" dirty="0">
                <a:latin typeface="Times New Roman" pitchFamily="18" charset="0"/>
                <a:cs typeface="Times New Roman" pitchFamily="18" charset="0"/>
              </a:rPr>
              <a:t>.  </a:t>
            </a:r>
          </a:p>
          <a:p>
            <a:pPr indent="394127" algn="just"/>
            <a:r>
              <a:rPr lang="ru-RU" sz="1300" dirty="0">
                <a:latin typeface="Times New Roman" pitchFamily="18" charset="0"/>
                <a:cs typeface="Times New Roman" pitchFamily="18" charset="0"/>
              </a:rPr>
              <a:t>5. Колледж </a:t>
            </a:r>
            <a:r>
              <a:rPr lang="ru-RU" sz="1300" dirty="0" err="1">
                <a:latin typeface="Times New Roman" pitchFamily="18" charset="0"/>
                <a:cs typeface="Times New Roman" pitchFamily="18" charset="0"/>
              </a:rPr>
              <a:t>аумағында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және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корпусында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темекі</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шегуге</a:t>
            </a:r>
            <a:r>
              <a:rPr lang="ru-RU" sz="1300" dirty="0">
                <a:latin typeface="Times New Roman" pitchFamily="18" charset="0"/>
                <a:cs typeface="Times New Roman" pitchFamily="18" charset="0"/>
              </a:rPr>
              <a:t>.  </a:t>
            </a:r>
          </a:p>
          <a:p>
            <a:pPr indent="394127" algn="just"/>
            <a:r>
              <a:rPr lang="ru-RU" sz="1300" dirty="0">
                <a:latin typeface="Times New Roman" pitchFamily="18" charset="0"/>
                <a:cs typeface="Times New Roman" pitchFamily="18" charset="0"/>
              </a:rPr>
              <a:t>Осы </a:t>
            </a:r>
            <a:r>
              <a:rPr lang="ru-RU" sz="1300" dirty="0" err="1">
                <a:latin typeface="Times New Roman" pitchFamily="18" charset="0"/>
                <a:cs typeface="Times New Roman" pitchFamily="18" charset="0"/>
              </a:rPr>
              <a:t>Кодекстің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нормаларын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өзімізге</a:t>
            </a:r>
            <a:r>
              <a:rPr lang="ru-RU" sz="1300" dirty="0">
                <a:latin typeface="Times New Roman" pitchFamily="18" charset="0"/>
                <a:cs typeface="Times New Roman" pitchFamily="18" charset="0"/>
              </a:rPr>
              <a:t> ала </a:t>
            </a:r>
            <a:r>
              <a:rPr lang="ru-RU" sz="1300" dirty="0" err="1">
                <a:latin typeface="Times New Roman" pitchFamily="18" charset="0"/>
                <a:cs typeface="Times New Roman" pitchFamily="18" charset="0"/>
              </a:rPr>
              <a:t>отырып</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оларды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бұзу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Қаратау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құрылыс-техникалық</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колледжінің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білімгерінің</a:t>
            </a:r>
            <a:r>
              <a:rPr lang="ru-RU" sz="1300" dirty="0">
                <a:latin typeface="Times New Roman" pitchFamily="18" charset="0"/>
                <a:cs typeface="Times New Roman" pitchFamily="18" charset="0"/>
              </a:rPr>
              <a:t> ар-</a:t>
            </a:r>
            <a:r>
              <a:rPr lang="ru-RU" sz="1300" dirty="0" err="1">
                <a:latin typeface="Times New Roman" pitchFamily="18" charset="0"/>
                <a:cs typeface="Times New Roman" pitchFamily="18" charset="0"/>
              </a:rPr>
              <a:t>намысын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қадір-қасиетін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және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атағын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түсіретініне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толық</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есеп</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береміз</a:t>
            </a:r>
            <a:r>
              <a:rPr lang="ru-RU" sz="1300" dirty="0">
                <a:latin typeface="Times New Roman" pitchFamily="18" charset="0"/>
                <a:cs typeface="Times New Roman" pitchFamily="18" charset="0"/>
              </a:rPr>
              <a:t>.</a:t>
            </a:r>
          </a:p>
        </p:txBody>
      </p:sp>
      <p:pic>
        <p:nvPicPr>
          <p:cNvPr id="11266" name="Picture 2" descr="C:\Documents and Settings\User\Рабочий стол\Каталог 2012 КГТК\kodek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553" y="569031"/>
            <a:ext cx="1190882" cy="168895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716435" y="1170236"/>
            <a:ext cx="5319275" cy="1105600"/>
          </a:xfrm>
          <a:prstGeom prst="rect">
            <a:avLst/>
          </a:prstGeom>
        </p:spPr>
        <p:txBody>
          <a:bodyPr wrap="square" lIns="104309" tIns="52154" rIns="104309" bIns="52154">
            <a:spAutoFit/>
          </a:bodyPr>
          <a:lstStyle/>
          <a:p>
            <a:pPr indent="414699" algn="just"/>
            <a:r>
              <a:rPr lang="ru-RU" sz="1300" dirty="0" err="1">
                <a:latin typeface="Times New Roman" pitchFamily="18" charset="0"/>
                <a:cs typeface="Times New Roman" pitchFamily="18" charset="0"/>
              </a:rPr>
              <a:t>Қаратау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құрылыс-техникалық</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колледжінің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білімгерлері</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кәсіптік</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және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техникалық</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білім</a:t>
            </a:r>
            <a:r>
              <a:rPr lang="ru-RU" sz="1300" dirty="0">
                <a:latin typeface="Times New Roman" pitchFamily="18" charset="0"/>
                <a:cs typeface="Times New Roman" pitchFamily="18" charset="0"/>
              </a:rPr>
              <a:t> беру </a:t>
            </a:r>
            <a:r>
              <a:rPr lang="ru-RU" sz="1300" dirty="0" err="1">
                <a:latin typeface="Times New Roman" pitchFamily="18" charset="0"/>
                <a:cs typeface="Times New Roman" pitchFamily="18" charset="0"/>
              </a:rPr>
              <a:t>жүйесінің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басты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мақсатын-кәсіби</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және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мәдени</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бағытталған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тұлғаны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дайындауда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жауапкершлікті</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сезіне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отырып</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берілген</a:t>
            </a:r>
            <a:r>
              <a:rPr lang="ru-RU" sz="1300" dirty="0">
                <a:latin typeface="Times New Roman" pitchFamily="18" charset="0"/>
                <a:cs typeface="Times New Roman" pitchFamily="18" charset="0"/>
              </a:rPr>
              <a:t> ар-</a:t>
            </a:r>
            <a:r>
              <a:rPr lang="ru-RU" sz="1300" dirty="0" err="1">
                <a:latin typeface="Times New Roman" pitchFamily="18" charset="0"/>
                <a:cs typeface="Times New Roman" pitchFamily="18" charset="0"/>
              </a:rPr>
              <a:t>намыс</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кодексін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қабылдайды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және</a:t>
            </a:r>
            <a:r>
              <a:rPr lang="ru-RU" sz="1300" dirty="0">
                <a:latin typeface="Times New Roman" pitchFamily="18" charset="0"/>
                <a:cs typeface="Times New Roman" pitchFamily="18" charset="0"/>
              </a:rPr>
              <a:t>  оны </a:t>
            </a:r>
            <a:r>
              <a:rPr lang="ru-RU" sz="1300" dirty="0" err="1">
                <a:latin typeface="Times New Roman" pitchFamily="18" charset="0"/>
                <a:cs typeface="Times New Roman" pitchFamily="18" charset="0"/>
              </a:rPr>
              <a:t>бұлжытпай</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ұстануға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міндеттенеді</a:t>
            </a:r>
            <a:r>
              <a:rPr lang="ru-RU" sz="1300" dirty="0">
                <a:latin typeface="Times New Roman" pitchFamily="18" charset="0"/>
                <a:cs typeface="Times New Roman" pitchFamily="18" charset="0"/>
              </a:rPr>
              <a:t>.</a:t>
            </a:r>
          </a:p>
        </p:txBody>
      </p:sp>
      <p:sp>
        <p:nvSpPr>
          <p:cNvPr id="6" name="TextBox 5"/>
          <p:cNvSpPr txBox="1"/>
          <p:nvPr/>
        </p:nvSpPr>
        <p:spPr>
          <a:xfrm>
            <a:off x="3335758" y="10210154"/>
            <a:ext cx="873314" cy="323936"/>
          </a:xfrm>
          <a:prstGeom prst="rect">
            <a:avLst/>
          </a:prstGeom>
          <a:noFill/>
        </p:spPr>
        <p:txBody>
          <a:bodyPr wrap="square" lIns="104309" tIns="52154" rIns="104309" bIns="52154" rtlCol="0">
            <a:spAutoFit/>
          </a:bodyPr>
          <a:lstStyle/>
          <a:p>
            <a:pPr algn="ctr"/>
            <a:r>
              <a:rPr lang="kk-KZ" sz="1400" dirty="0">
                <a:latin typeface="Times New Roman" pitchFamily="18" charset="0"/>
                <a:cs typeface="Times New Roman" pitchFamily="18" charset="0"/>
              </a:rPr>
              <a:t>20</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1284135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43975" y="10225006"/>
            <a:ext cx="873314" cy="323936"/>
          </a:xfrm>
          <a:prstGeom prst="rect">
            <a:avLst/>
          </a:prstGeom>
          <a:noFill/>
        </p:spPr>
        <p:txBody>
          <a:bodyPr wrap="square" lIns="104309" tIns="52154" rIns="104309" bIns="52154" rtlCol="0">
            <a:spAutoFit/>
          </a:bodyPr>
          <a:lstStyle/>
          <a:p>
            <a:pPr algn="ctr"/>
            <a:r>
              <a:rPr lang="kk-KZ" sz="1400" dirty="0">
                <a:latin typeface="Times New Roman" pitchFamily="18" charset="0"/>
                <a:cs typeface="Times New Roman" pitchFamily="18" charset="0"/>
              </a:rPr>
              <a:t>21</a:t>
            </a:r>
            <a:endParaRPr lang="ru-RU" sz="1400" dirty="0">
              <a:latin typeface="Times New Roman" pitchFamily="18" charset="0"/>
              <a:cs typeface="Times New Roman" pitchFamily="18" charset="0"/>
            </a:endParaRPr>
          </a:p>
        </p:txBody>
      </p:sp>
      <p:sp>
        <p:nvSpPr>
          <p:cNvPr id="5" name="Прямоугольник 4"/>
          <p:cNvSpPr/>
          <p:nvPr/>
        </p:nvSpPr>
        <p:spPr>
          <a:xfrm>
            <a:off x="4103679" y="61159"/>
            <a:ext cx="2186453" cy="720880"/>
          </a:xfrm>
          <a:prstGeom prst="rect">
            <a:avLst/>
          </a:prstGeom>
        </p:spPr>
        <p:txBody>
          <a:bodyPr wrap="none" lIns="104309" tIns="52154" rIns="104309" bIns="52154">
            <a:spAutoFit/>
          </a:bodyPr>
          <a:lstStyle/>
          <a:p>
            <a:pPr algn="ctr"/>
            <a:r>
              <a:rPr lang="ru-RU" sz="2000" b="1" dirty="0">
                <a:solidFill>
                  <a:srgbClr val="FFFF00"/>
                </a:solidFill>
                <a:latin typeface="Times New Roman" pitchFamily="18" charset="0"/>
                <a:cs typeface="Times New Roman" pitchFamily="18" charset="0"/>
              </a:rPr>
              <a:t>9. </a:t>
            </a:r>
            <a:r>
              <a:rPr lang="ru-RU" sz="2000" b="1" dirty="0" err="1">
                <a:solidFill>
                  <a:srgbClr val="FFFF00"/>
                </a:solidFill>
                <a:latin typeface="Times New Roman" pitchFamily="18" charset="0"/>
                <a:cs typeface="Times New Roman" pitchFamily="18" charset="0"/>
              </a:rPr>
              <a:t>Академиялық</a:t>
            </a:r>
            <a:r>
              <a:rPr lang="ru-RU" sz="2000" b="1" dirty="0">
                <a:solidFill>
                  <a:srgbClr val="FFFF00"/>
                </a:solidFill>
                <a:latin typeface="Times New Roman" pitchFamily="18" charset="0"/>
                <a:cs typeface="Times New Roman" pitchFamily="18" charset="0"/>
              </a:rPr>
              <a:t> </a:t>
            </a:r>
          </a:p>
          <a:p>
            <a:pPr algn="ctr"/>
            <a:r>
              <a:rPr lang="ru-RU" sz="2000" b="1" dirty="0" err="1">
                <a:solidFill>
                  <a:srgbClr val="FFFF00"/>
                </a:solidFill>
                <a:latin typeface="Times New Roman" pitchFamily="18" charset="0"/>
                <a:cs typeface="Times New Roman" pitchFamily="18" charset="0"/>
              </a:rPr>
              <a:t>күнтізбе</a:t>
            </a:r>
            <a:endParaRPr lang="ru-RU" sz="2000" b="1" dirty="0">
              <a:solidFill>
                <a:srgbClr val="FFFF00"/>
              </a:solidFill>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169993613"/>
              </p:ext>
            </p:extLst>
          </p:nvPr>
        </p:nvGraphicFramePr>
        <p:xfrm>
          <a:off x="540271" y="1508065"/>
          <a:ext cx="6480720" cy="8412480"/>
        </p:xfrm>
        <a:graphic>
          <a:graphicData uri="http://schemas.openxmlformats.org/drawingml/2006/table">
            <a:tbl>
              <a:tblPr firstRow="1" firstCol="1" bandRow="1" bandCol="1">
                <a:tableStyleId>{69012ECD-51FC-41F1-AA8D-1B2483CD663E}</a:tableStyleId>
              </a:tblPr>
              <a:tblGrid>
                <a:gridCol w="4116176"/>
                <a:gridCol w="2364544"/>
              </a:tblGrid>
              <a:tr h="140311">
                <a:tc>
                  <a:txBody>
                    <a:bodyPr/>
                    <a:lstStyle/>
                    <a:p>
                      <a:pPr>
                        <a:lnSpc>
                          <a:spcPct val="115000"/>
                        </a:lnSpc>
                        <a:spcAft>
                          <a:spcPts val="0"/>
                        </a:spcAft>
                      </a:pPr>
                      <a:r>
                        <a:rPr lang="kk-KZ" sz="1200" dirty="0">
                          <a:solidFill>
                            <a:schemeClr val="tx1"/>
                          </a:solidFill>
                          <a:effectLst/>
                          <a:latin typeface="Times New Roman" pitchFamily="18" charset="0"/>
                          <a:cs typeface="Times New Roman" pitchFamily="18" charset="0"/>
                        </a:rPr>
                        <a:t>С</a:t>
                      </a:r>
                      <a:r>
                        <a:rPr lang="ru-RU" sz="1200" dirty="0" err="1">
                          <a:solidFill>
                            <a:schemeClr val="tx1"/>
                          </a:solidFill>
                          <a:effectLst/>
                          <a:latin typeface="Times New Roman" pitchFamily="18" charset="0"/>
                          <a:cs typeface="Times New Roman" pitchFamily="18" charset="0"/>
                        </a:rPr>
                        <a:t>тудент</a:t>
                      </a:r>
                      <a:r>
                        <a:rPr lang="kk-KZ" sz="1200" dirty="0">
                          <a:solidFill>
                            <a:schemeClr val="tx1"/>
                          </a:solidFill>
                          <a:effectLst/>
                          <a:latin typeface="Times New Roman" pitchFamily="18" charset="0"/>
                          <a:cs typeface="Times New Roman" pitchFamily="18" charset="0"/>
                        </a:rPr>
                        <a:t>терді колледжге қабылдау </a:t>
                      </a:r>
                      <a:endParaRPr lang="ru-RU" sz="1200" dirty="0">
                        <a:solidFill>
                          <a:schemeClr val="tx1"/>
                        </a:solidFill>
                        <a:effectLst/>
                        <a:latin typeface="Times New Roman" pitchFamily="18" charset="0"/>
                        <a:ea typeface="Times New Roman"/>
                        <a:cs typeface="Times New Roman" pitchFamily="18" charset="0"/>
                      </a:endParaRPr>
                    </a:p>
                  </a:txBody>
                  <a:tcPr marL="49913" marR="49913" marT="0" marB="0"/>
                </a:tc>
                <a:tc>
                  <a:txBody>
                    <a:bodyPr/>
                    <a:lstStyle/>
                    <a:p>
                      <a:pPr>
                        <a:lnSpc>
                          <a:spcPct val="115000"/>
                        </a:lnSpc>
                        <a:spcAft>
                          <a:spcPts val="0"/>
                        </a:spcAft>
                      </a:pPr>
                      <a:r>
                        <a:rPr lang="ru-RU" sz="1200">
                          <a:solidFill>
                            <a:schemeClr val="tx1"/>
                          </a:solidFill>
                          <a:effectLst/>
                          <a:latin typeface="Times New Roman" pitchFamily="18" charset="0"/>
                          <a:cs typeface="Times New Roman" pitchFamily="18" charset="0"/>
                        </a:rPr>
                        <a:t>28 </a:t>
                      </a:r>
                      <a:r>
                        <a:rPr lang="kk-KZ" sz="1200">
                          <a:solidFill>
                            <a:schemeClr val="tx1"/>
                          </a:solidFill>
                          <a:effectLst/>
                          <a:latin typeface="Times New Roman" pitchFamily="18" charset="0"/>
                          <a:cs typeface="Times New Roman" pitchFamily="18" charset="0"/>
                        </a:rPr>
                        <a:t>тамыз</a:t>
                      </a:r>
                      <a:r>
                        <a:rPr lang="ru-RU" sz="1200">
                          <a:solidFill>
                            <a:schemeClr val="tx1"/>
                          </a:solidFill>
                          <a:effectLst/>
                          <a:latin typeface="Times New Roman" pitchFamily="18" charset="0"/>
                          <a:cs typeface="Times New Roman" pitchFamily="18" charset="0"/>
                        </a:rPr>
                        <a:t> – 29 </a:t>
                      </a:r>
                      <a:r>
                        <a:rPr lang="kk-KZ" sz="1200">
                          <a:solidFill>
                            <a:schemeClr val="tx1"/>
                          </a:solidFill>
                          <a:effectLst/>
                          <a:latin typeface="Times New Roman" pitchFamily="18" charset="0"/>
                          <a:cs typeface="Times New Roman" pitchFamily="18" charset="0"/>
                        </a:rPr>
                        <a:t>тамыз</a:t>
                      </a:r>
                      <a:endParaRPr lang="ru-RU" sz="1200">
                        <a:solidFill>
                          <a:schemeClr val="tx1"/>
                        </a:solidFill>
                        <a:effectLst/>
                        <a:latin typeface="Times New Roman" pitchFamily="18" charset="0"/>
                        <a:ea typeface="Times New Roman"/>
                        <a:cs typeface="Times New Roman" pitchFamily="18" charset="0"/>
                      </a:endParaRPr>
                    </a:p>
                  </a:txBody>
                  <a:tcPr marL="49913" marR="49913" marT="0" marB="0"/>
                </a:tc>
              </a:tr>
              <a:tr h="140311">
                <a:tc>
                  <a:txBody>
                    <a:bodyPr/>
                    <a:lstStyle/>
                    <a:p>
                      <a:pPr>
                        <a:lnSpc>
                          <a:spcPct val="115000"/>
                        </a:lnSpc>
                        <a:spcAft>
                          <a:spcPts val="0"/>
                        </a:spcAft>
                      </a:pPr>
                      <a:r>
                        <a:rPr lang="ru-RU" sz="1200">
                          <a:solidFill>
                            <a:schemeClr val="tx1"/>
                          </a:solidFill>
                          <a:effectLst/>
                          <a:latin typeface="Times New Roman" pitchFamily="18" charset="0"/>
                          <a:cs typeface="Times New Roman" pitchFamily="18" charset="0"/>
                        </a:rPr>
                        <a:t>Қазақстан Республикасының Конституция күні</a:t>
                      </a:r>
                      <a:endParaRPr lang="ru-RU" sz="1200">
                        <a:solidFill>
                          <a:schemeClr val="tx1"/>
                        </a:solidFill>
                        <a:effectLst/>
                        <a:latin typeface="Times New Roman" pitchFamily="18" charset="0"/>
                        <a:ea typeface="Times New Roman"/>
                        <a:cs typeface="Times New Roman" pitchFamily="18" charset="0"/>
                      </a:endParaRPr>
                    </a:p>
                  </a:txBody>
                  <a:tcPr marL="49913" marR="49913" marT="0" marB="0"/>
                </a:tc>
                <a:tc>
                  <a:txBody>
                    <a:bodyPr/>
                    <a:lstStyle/>
                    <a:p>
                      <a:pPr>
                        <a:lnSpc>
                          <a:spcPct val="115000"/>
                        </a:lnSpc>
                        <a:spcAft>
                          <a:spcPts val="0"/>
                        </a:spcAft>
                      </a:pPr>
                      <a:r>
                        <a:rPr lang="ru-RU" sz="1200">
                          <a:solidFill>
                            <a:schemeClr val="tx1"/>
                          </a:solidFill>
                          <a:effectLst/>
                          <a:latin typeface="Times New Roman" pitchFamily="18" charset="0"/>
                          <a:cs typeface="Times New Roman" pitchFamily="18" charset="0"/>
                        </a:rPr>
                        <a:t>30 </a:t>
                      </a:r>
                      <a:r>
                        <a:rPr lang="kk-KZ" sz="1200">
                          <a:solidFill>
                            <a:schemeClr val="tx1"/>
                          </a:solidFill>
                          <a:effectLst/>
                          <a:latin typeface="Times New Roman" pitchFamily="18" charset="0"/>
                          <a:cs typeface="Times New Roman" pitchFamily="18" charset="0"/>
                        </a:rPr>
                        <a:t>тамыз</a:t>
                      </a:r>
                      <a:endParaRPr lang="ru-RU" sz="1200">
                        <a:solidFill>
                          <a:schemeClr val="tx1"/>
                        </a:solidFill>
                        <a:effectLst/>
                        <a:latin typeface="Times New Roman" pitchFamily="18" charset="0"/>
                        <a:ea typeface="Times New Roman"/>
                        <a:cs typeface="Times New Roman" pitchFamily="18" charset="0"/>
                      </a:endParaRPr>
                    </a:p>
                  </a:txBody>
                  <a:tcPr marL="49913" marR="49913" marT="0" marB="0"/>
                </a:tc>
              </a:tr>
              <a:tr h="140311">
                <a:tc gridSpan="2">
                  <a:txBody>
                    <a:bodyPr/>
                    <a:lstStyle/>
                    <a:p>
                      <a:pPr algn="ctr">
                        <a:lnSpc>
                          <a:spcPct val="115000"/>
                        </a:lnSpc>
                        <a:spcAft>
                          <a:spcPts val="0"/>
                        </a:spcAft>
                      </a:pPr>
                      <a:r>
                        <a:rPr lang="kk-KZ" sz="1200">
                          <a:solidFill>
                            <a:schemeClr val="tx1"/>
                          </a:solidFill>
                          <a:effectLst/>
                          <a:latin typeface="Times New Roman" pitchFamily="18" charset="0"/>
                          <a:cs typeface="Times New Roman" pitchFamily="18" charset="0"/>
                        </a:rPr>
                        <a:t>КҮЗГІ СЕМЕСТР</a:t>
                      </a:r>
                      <a:endParaRPr lang="ru-RU" sz="1200">
                        <a:solidFill>
                          <a:schemeClr val="tx1"/>
                        </a:solidFill>
                        <a:effectLst/>
                        <a:latin typeface="Times New Roman" pitchFamily="18" charset="0"/>
                        <a:ea typeface="Times New Roman"/>
                        <a:cs typeface="Times New Roman" pitchFamily="18" charset="0"/>
                      </a:endParaRPr>
                    </a:p>
                  </a:txBody>
                  <a:tcPr marL="49913" marR="49913" marT="0" marB="0"/>
                </a:tc>
                <a:tc hMerge="1">
                  <a:txBody>
                    <a:bodyPr/>
                    <a:lstStyle/>
                    <a:p>
                      <a:endParaRPr lang="ru-RU"/>
                    </a:p>
                  </a:txBody>
                  <a:tcPr/>
                </a:tc>
              </a:tr>
              <a:tr h="140311">
                <a:tc>
                  <a:txBody>
                    <a:bodyPr/>
                    <a:lstStyle/>
                    <a:p>
                      <a:pPr>
                        <a:lnSpc>
                          <a:spcPct val="115000"/>
                        </a:lnSpc>
                        <a:spcAft>
                          <a:spcPts val="0"/>
                        </a:spcAft>
                      </a:pPr>
                      <a:r>
                        <a:rPr lang="kk-KZ" sz="1200">
                          <a:solidFill>
                            <a:schemeClr val="tx1"/>
                          </a:solidFill>
                          <a:effectLst/>
                          <a:latin typeface="Times New Roman" pitchFamily="18" charset="0"/>
                          <a:cs typeface="Times New Roman" pitchFamily="18" charset="0"/>
                        </a:rPr>
                        <a:t>Білім күні және оқу жылы басталуының салтанатты ашылуы</a:t>
                      </a:r>
                      <a:endParaRPr lang="ru-RU" sz="1200">
                        <a:solidFill>
                          <a:schemeClr val="tx1"/>
                        </a:solidFill>
                        <a:effectLst/>
                        <a:latin typeface="Times New Roman" pitchFamily="18" charset="0"/>
                        <a:ea typeface="Times New Roman"/>
                        <a:cs typeface="Times New Roman" pitchFamily="18" charset="0"/>
                      </a:endParaRPr>
                    </a:p>
                  </a:txBody>
                  <a:tcPr marL="49913" marR="49913" marT="0" marB="0"/>
                </a:tc>
                <a:tc>
                  <a:txBody>
                    <a:bodyPr/>
                    <a:lstStyle/>
                    <a:p>
                      <a:pPr>
                        <a:lnSpc>
                          <a:spcPct val="115000"/>
                        </a:lnSpc>
                        <a:spcAft>
                          <a:spcPts val="0"/>
                        </a:spcAft>
                      </a:pPr>
                      <a:r>
                        <a:rPr lang="ru-RU" sz="1200">
                          <a:solidFill>
                            <a:schemeClr val="tx1"/>
                          </a:solidFill>
                          <a:effectLst/>
                          <a:latin typeface="Times New Roman" pitchFamily="18" charset="0"/>
                          <a:cs typeface="Times New Roman" pitchFamily="18" charset="0"/>
                        </a:rPr>
                        <a:t>1 </a:t>
                      </a:r>
                      <a:r>
                        <a:rPr lang="kk-KZ" sz="1200">
                          <a:solidFill>
                            <a:schemeClr val="tx1"/>
                          </a:solidFill>
                          <a:effectLst/>
                          <a:latin typeface="Times New Roman" pitchFamily="18" charset="0"/>
                          <a:cs typeface="Times New Roman" pitchFamily="18" charset="0"/>
                        </a:rPr>
                        <a:t>қыркүйек</a:t>
                      </a:r>
                      <a:endParaRPr lang="ru-RU" sz="1200">
                        <a:solidFill>
                          <a:schemeClr val="tx1"/>
                        </a:solidFill>
                        <a:effectLst/>
                        <a:latin typeface="Times New Roman" pitchFamily="18" charset="0"/>
                        <a:ea typeface="Times New Roman"/>
                        <a:cs typeface="Times New Roman" pitchFamily="18" charset="0"/>
                      </a:endParaRPr>
                    </a:p>
                  </a:txBody>
                  <a:tcPr marL="49913" marR="49913" marT="0" marB="0"/>
                </a:tc>
              </a:tr>
              <a:tr h="140311">
                <a:tc>
                  <a:txBody>
                    <a:bodyPr/>
                    <a:lstStyle/>
                    <a:p>
                      <a:pPr>
                        <a:lnSpc>
                          <a:spcPct val="115000"/>
                        </a:lnSpc>
                        <a:spcAft>
                          <a:spcPts val="0"/>
                        </a:spcAft>
                      </a:pPr>
                      <a:r>
                        <a:rPr lang="kk-KZ" sz="1200">
                          <a:solidFill>
                            <a:schemeClr val="tx1"/>
                          </a:solidFill>
                          <a:effectLst/>
                          <a:latin typeface="Times New Roman" pitchFamily="18" charset="0"/>
                          <a:cs typeface="Times New Roman" pitchFamily="18" charset="0"/>
                        </a:rPr>
                        <a:t>Күзгі семестрдің басталуы</a:t>
                      </a:r>
                      <a:endParaRPr lang="ru-RU" sz="1200">
                        <a:solidFill>
                          <a:schemeClr val="tx1"/>
                        </a:solidFill>
                        <a:effectLst/>
                        <a:latin typeface="Times New Roman" pitchFamily="18" charset="0"/>
                        <a:ea typeface="Times New Roman"/>
                        <a:cs typeface="Times New Roman" pitchFamily="18" charset="0"/>
                      </a:endParaRPr>
                    </a:p>
                  </a:txBody>
                  <a:tcPr marL="49913" marR="49913" marT="0" marB="0"/>
                </a:tc>
                <a:tc>
                  <a:txBody>
                    <a:bodyPr/>
                    <a:lstStyle/>
                    <a:p>
                      <a:pPr>
                        <a:lnSpc>
                          <a:spcPct val="115000"/>
                        </a:lnSpc>
                        <a:spcAft>
                          <a:spcPts val="0"/>
                        </a:spcAft>
                      </a:pPr>
                      <a:r>
                        <a:rPr lang="kk-KZ" sz="1200">
                          <a:solidFill>
                            <a:schemeClr val="tx1"/>
                          </a:solidFill>
                          <a:effectLst/>
                          <a:latin typeface="Times New Roman" pitchFamily="18" charset="0"/>
                          <a:cs typeface="Times New Roman" pitchFamily="18" charset="0"/>
                        </a:rPr>
                        <a:t>2 қыркүйек</a:t>
                      </a:r>
                      <a:endParaRPr lang="ru-RU" sz="1200">
                        <a:solidFill>
                          <a:schemeClr val="tx1"/>
                        </a:solidFill>
                        <a:effectLst/>
                        <a:latin typeface="Times New Roman" pitchFamily="18" charset="0"/>
                        <a:ea typeface="Times New Roman"/>
                        <a:cs typeface="Times New Roman" pitchFamily="18" charset="0"/>
                      </a:endParaRPr>
                    </a:p>
                  </a:txBody>
                  <a:tcPr marL="49913" marR="49913" marT="0" marB="0"/>
                </a:tc>
              </a:tr>
              <a:tr h="561242">
                <a:tc>
                  <a:txBody>
                    <a:bodyPr/>
                    <a:lstStyle/>
                    <a:p>
                      <a:pPr>
                        <a:lnSpc>
                          <a:spcPct val="115000"/>
                        </a:lnSpc>
                        <a:spcAft>
                          <a:spcPts val="0"/>
                        </a:spcAft>
                      </a:pPr>
                      <a:r>
                        <a:rPr lang="kk-KZ" sz="1200" dirty="0">
                          <a:solidFill>
                            <a:schemeClr val="tx1"/>
                          </a:solidFill>
                          <a:effectLst/>
                          <a:latin typeface="Times New Roman" pitchFamily="18" charset="0"/>
                          <a:cs typeface="Times New Roman" pitchFamily="18" charset="0"/>
                        </a:rPr>
                        <a:t>оқу тобы </a:t>
                      </a:r>
                      <a:r>
                        <a:rPr lang="ru-RU" sz="1200" dirty="0">
                          <a:solidFill>
                            <a:schemeClr val="tx1"/>
                          </a:solidFill>
                          <a:effectLst/>
                          <a:latin typeface="Times New Roman" pitchFamily="18" charset="0"/>
                          <a:cs typeface="Times New Roman" pitchFamily="18" charset="0"/>
                        </a:rPr>
                        <a:t>0816-1</a:t>
                      </a:r>
                      <a:r>
                        <a:rPr lang="kk-KZ" sz="1200" dirty="0">
                          <a:solidFill>
                            <a:schemeClr val="tx1"/>
                          </a:solidFill>
                          <a:effectLst/>
                          <a:latin typeface="Times New Roman" pitchFamily="18" charset="0"/>
                          <a:cs typeface="Times New Roman" pitchFamily="18" charset="0"/>
                        </a:rPr>
                        <a:t>9</a:t>
                      </a:r>
                      <a:r>
                        <a:rPr lang="ru-RU" sz="1200" dirty="0">
                          <a:solidFill>
                            <a:schemeClr val="tx1"/>
                          </a:solidFill>
                          <a:effectLst/>
                          <a:latin typeface="Times New Roman" pitchFamily="18" charset="0"/>
                          <a:cs typeface="Times New Roman" pitchFamily="18" charset="0"/>
                        </a:rPr>
                        <a:t>-9б</a:t>
                      </a:r>
                    </a:p>
                    <a:p>
                      <a:pPr>
                        <a:lnSpc>
                          <a:spcPct val="115000"/>
                        </a:lnSpc>
                        <a:spcAft>
                          <a:spcPts val="0"/>
                        </a:spcAft>
                      </a:pPr>
                      <a:r>
                        <a:rPr lang="kk-KZ" sz="1200" dirty="0">
                          <a:solidFill>
                            <a:schemeClr val="tx1"/>
                          </a:solidFill>
                          <a:effectLst/>
                          <a:latin typeface="Times New Roman" pitchFamily="18" charset="0"/>
                          <a:cs typeface="Times New Roman" pitchFamily="18" charset="0"/>
                        </a:rPr>
                        <a:t>оқу тобы </a:t>
                      </a:r>
                      <a:r>
                        <a:rPr lang="ru-RU" sz="1200" dirty="0">
                          <a:solidFill>
                            <a:schemeClr val="tx1"/>
                          </a:solidFill>
                          <a:effectLst/>
                          <a:latin typeface="Times New Roman" pitchFamily="18" charset="0"/>
                          <a:cs typeface="Times New Roman" pitchFamily="18" charset="0"/>
                        </a:rPr>
                        <a:t>0902-1</a:t>
                      </a:r>
                      <a:r>
                        <a:rPr lang="kk-KZ" sz="1200" dirty="0">
                          <a:solidFill>
                            <a:schemeClr val="tx1"/>
                          </a:solidFill>
                          <a:effectLst/>
                          <a:latin typeface="Times New Roman" pitchFamily="18" charset="0"/>
                          <a:cs typeface="Times New Roman" pitchFamily="18" charset="0"/>
                        </a:rPr>
                        <a:t>9</a:t>
                      </a:r>
                      <a:r>
                        <a:rPr lang="ru-RU" sz="1200" dirty="0">
                          <a:solidFill>
                            <a:schemeClr val="tx1"/>
                          </a:solidFill>
                          <a:effectLst/>
                          <a:latin typeface="Times New Roman" pitchFamily="18" charset="0"/>
                          <a:cs typeface="Times New Roman" pitchFamily="18" charset="0"/>
                        </a:rPr>
                        <a:t>-9б</a:t>
                      </a:r>
                    </a:p>
                    <a:p>
                      <a:pPr>
                        <a:lnSpc>
                          <a:spcPct val="115000"/>
                        </a:lnSpc>
                        <a:spcAft>
                          <a:spcPts val="0"/>
                        </a:spcAft>
                      </a:pPr>
                      <a:r>
                        <a:rPr lang="kk-KZ" sz="1200" dirty="0">
                          <a:solidFill>
                            <a:schemeClr val="tx1"/>
                          </a:solidFill>
                          <a:effectLst/>
                          <a:latin typeface="Times New Roman" pitchFamily="18" charset="0"/>
                          <a:cs typeface="Times New Roman" pitchFamily="18" charset="0"/>
                        </a:rPr>
                        <a:t>оқу тобы </a:t>
                      </a:r>
                      <a:r>
                        <a:rPr lang="ru-RU" sz="1200" dirty="0">
                          <a:solidFill>
                            <a:schemeClr val="tx1"/>
                          </a:solidFill>
                          <a:effectLst/>
                          <a:latin typeface="Times New Roman" pitchFamily="18" charset="0"/>
                          <a:cs typeface="Times New Roman" pitchFamily="18" charset="0"/>
                        </a:rPr>
                        <a:t>1201-1</a:t>
                      </a:r>
                      <a:r>
                        <a:rPr lang="kk-KZ" sz="1200" dirty="0">
                          <a:solidFill>
                            <a:schemeClr val="tx1"/>
                          </a:solidFill>
                          <a:effectLst/>
                          <a:latin typeface="Times New Roman" pitchFamily="18" charset="0"/>
                          <a:cs typeface="Times New Roman" pitchFamily="18" charset="0"/>
                        </a:rPr>
                        <a:t>9</a:t>
                      </a:r>
                      <a:r>
                        <a:rPr lang="ru-RU" sz="1200" dirty="0">
                          <a:solidFill>
                            <a:schemeClr val="tx1"/>
                          </a:solidFill>
                          <a:effectLst/>
                          <a:latin typeface="Times New Roman" pitchFamily="18" charset="0"/>
                          <a:cs typeface="Times New Roman" pitchFamily="18" charset="0"/>
                        </a:rPr>
                        <a:t>-9б</a:t>
                      </a:r>
                    </a:p>
                    <a:p>
                      <a:pPr>
                        <a:lnSpc>
                          <a:spcPct val="115000"/>
                        </a:lnSpc>
                        <a:spcAft>
                          <a:spcPts val="0"/>
                        </a:spcAft>
                      </a:pPr>
                      <a:r>
                        <a:rPr lang="kk-KZ" sz="1200" dirty="0">
                          <a:solidFill>
                            <a:schemeClr val="tx1"/>
                          </a:solidFill>
                          <a:effectLst/>
                          <a:latin typeface="Times New Roman" pitchFamily="18" charset="0"/>
                          <a:cs typeface="Times New Roman" pitchFamily="18" charset="0"/>
                        </a:rPr>
                        <a:t>оқу тобы 14</a:t>
                      </a:r>
                      <a:r>
                        <a:rPr lang="ru-RU" sz="1200" dirty="0">
                          <a:solidFill>
                            <a:schemeClr val="tx1"/>
                          </a:solidFill>
                          <a:effectLst/>
                          <a:latin typeface="Times New Roman" pitchFamily="18" charset="0"/>
                          <a:cs typeface="Times New Roman" pitchFamily="18" charset="0"/>
                        </a:rPr>
                        <a:t>05-1</a:t>
                      </a:r>
                      <a:r>
                        <a:rPr lang="kk-KZ" sz="1200" dirty="0">
                          <a:solidFill>
                            <a:schemeClr val="tx1"/>
                          </a:solidFill>
                          <a:effectLst/>
                          <a:latin typeface="Times New Roman" pitchFamily="18" charset="0"/>
                          <a:cs typeface="Times New Roman" pitchFamily="18" charset="0"/>
                        </a:rPr>
                        <a:t>9</a:t>
                      </a:r>
                      <a:r>
                        <a:rPr lang="ru-RU" sz="1200" dirty="0">
                          <a:solidFill>
                            <a:schemeClr val="tx1"/>
                          </a:solidFill>
                          <a:effectLst/>
                          <a:latin typeface="Times New Roman" pitchFamily="18" charset="0"/>
                          <a:cs typeface="Times New Roman" pitchFamily="18" charset="0"/>
                        </a:rPr>
                        <a:t>-9б</a:t>
                      </a:r>
                      <a:endParaRPr lang="ru-RU" sz="1200" dirty="0">
                        <a:solidFill>
                          <a:schemeClr val="tx1"/>
                        </a:solidFill>
                        <a:effectLst/>
                        <a:latin typeface="Times New Roman" pitchFamily="18" charset="0"/>
                        <a:ea typeface="Times New Roman"/>
                        <a:cs typeface="Times New Roman" pitchFamily="18" charset="0"/>
                      </a:endParaRPr>
                    </a:p>
                  </a:txBody>
                  <a:tcPr marL="49913" marR="49913" marT="0" marB="0"/>
                </a:tc>
                <a:tc>
                  <a:txBody>
                    <a:bodyPr/>
                    <a:lstStyle/>
                    <a:p>
                      <a:pPr algn="ctr">
                        <a:lnSpc>
                          <a:spcPct val="115000"/>
                        </a:lnSpc>
                        <a:spcAft>
                          <a:spcPts val="0"/>
                        </a:spcAft>
                      </a:pPr>
                      <a:r>
                        <a:rPr lang="ru-RU" sz="1200">
                          <a:solidFill>
                            <a:schemeClr val="tx1"/>
                          </a:solidFill>
                          <a:effectLst/>
                          <a:latin typeface="Times New Roman" pitchFamily="18" charset="0"/>
                          <a:cs typeface="Times New Roman" pitchFamily="18" charset="0"/>
                        </a:rPr>
                        <a:t>0</a:t>
                      </a:r>
                      <a:r>
                        <a:rPr lang="kk-KZ" sz="1200">
                          <a:solidFill>
                            <a:schemeClr val="tx1"/>
                          </a:solidFill>
                          <a:effectLst/>
                          <a:latin typeface="Times New Roman" pitchFamily="18" charset="0"/>
                          <a:cs typeface="Times New Roman" pitchFamily="18" charset="0"/>
                        </a:rPr>
                        <a:t>2</a:t>
                      </a:r>
                      <a:r>
                        <a:rPr lang="ru-RU" sz="1200">
                          <a:solidFill>
                            <a:schemeClr val="tx1"/>
                          </a:solidFill>
                          <a:effectLst/>
                          <a:latin typeface="Times New Roman" pitchFamily="18" charset="0"/>
                          <a:cs typeface="Times New Roman" pitchFamily="18" charset="0"/>
                        </a:rPr>
                        <a:t>.09.1</a:t>
                      </a:r>
                      <a:r>
                        <a:rPr lang="kk-KZ" sz="1200">
                          <a:solidFill>
                            <a:schemeClr val="tx1"/>
                          </a:solidFill>
                          <a:effectLst/>
                          <a:latin typeface="Times New Roman" pitchFamily="18" charset="0"/>
                          <a:cs typeface="Times New Roman" pitchFamily="18" charset="0"/>
                        </a:rPr>
                        <a:t>9</a:t>
                      </a:r>
                      <a:r>
                        <a:rPr lang="ru-RU" sz="1200">
                          <a:solidFill>
                            <a:schemeClr val="tx1"/>
                          </a:solidFill>
                          <a:effectLst/>
                          <a:latin typeface="Times New Roman" pitchFamily="18" charset="0"/>
                          <a:cs typeface="Times New Roman" pitchFamily="18" charset="0"/>
                        </a:rPr>
                        <a:t>-11.01.20</a:t>
                      </a:r>
                      <a:r>
                        <a:rPr lang="kk-KZ" sz="1200">
                          <a:solidFill>
                            <a:schemeClr val="tx1"/>
                          </a:solidFill>
                          <a:effectLst/>
                          <a:latin typeface="Times New Roman" pitchFamily="18" charset="0"/>
                          <a:cs typeface="Times New Roman" pitchFamily="18" charset="0"/>
                        </a:rPr>
                        <a:t>20</a:t>
                      </a:r>
                      <a:endParaRPr lang="ru-RU" sz="1200">
                        <a:solidFill>
                          <a:schemeClr val="tx1"/>
                        </a:solidFill>
                        <a:effectLst/>
                        <a:latin typeface="Times New Roman" pitchFamily="18" charset="0"/>
                        <a:ea typeface="Times New Roman"/>
                        <a:cs typeface="Times New Roman" pitchFamily="18" charset="0"/>
                      </a:endParaRPr>
                    </a:p>
                  </a:txBody>
                  <a:tcPr marL="49913" marR="49913" marT="0" marB="0" anchor="ctr"/>
                </a:tc>
              </a:tr>
              <a:tr h="140311">
                <a:tc>
                  <a:txBody>
                    <a:bodyPr/>
                    <a:lstStyle/>
                    <a:p>
                      <a:pPr>
                        <a:lnSpc>
                          <a:spcPct val="115000"/>
                        </a:lnSpc>
                        <a:spcAft>
                          <a:spcPts val="0"/>
                        </a:spcAft>
                      </a:pPr>
                      <a:r>
                        <a:rPr lang="kk-KZ" sz="1200">
                          <a:solidFill>
                            <a:schemeClr val="tx1"/>
                          </a:solidFill>
                          <a:effectLst/>
                          <a:latin typeface="Times New Roman" pitchFamily="18" charset="0"/>
                          <a:cs typeface="Times New Roman" pitchFamily="18" charset="0"/>
                        </a:rPr>
                        <a:t>Демалыс күндер</a:t>
                      </a:r>
                      <a:endParaRPr lang="ru-RU" sz="1200">
                        <a:solidFill>
                          <a:schemeClr val="tx1"/>
                        </a:solidFill>
                        <a:effectLst/>
                        <a:latin typeface="Times New Roman" pitchFamily="18" charset="0"/>
                        <a:ea typeface="Times New Roman"/>
                        <a:cs typeface="Times New Roman" pitchFamily="18" charset="0"/>
                      </a:endParaRPr>
                    </a:p>
                  </a:txBody>
                  <a:tcPr marL="49913" marR="49913" marT="0" marB="0"/>
                </a:tc>
                <a:tc>
                  <a:txBody>
                    <a:bodyPr/>
                    <a:lstStyle/>
                    <a:p>
                      <a:pPr>
                        <a:lnSpc>
                          <a:spcPct val="115000"/>
                        </a:lnSpc>
                        <a:spcAft>
                          <a:spcPts val="0"/>
                        </a:spcAft>
                      </a:pPr>
                      <a:r>
                        <a:rPr lang="ru-RU" sz="1200">
                          <a:solidFill>
                            <a:schemeClr val="tx1"/>
                          </a:solidFill>
                          <a:effectLst/>
                          <a:latin typeface="Times New Roman" pitchFamily="18" charset="0"/>
                          <a:cs typeface="Times New Roman" pitchFamily="18" charset="0"/>
                        </a:rPr>
                        <a:t>1</a:t>
                      </a:r>
                      <a:r>
                        <a:rPr lang="kk-KZ" sz="1200">
                          <a:solidFill>
                            <a:schemeClr val="tx1"/>
                          </a:solidFill>
                          <a:effectLst/>
                          <a:latin typeface="Times New Roman" pitchFamily="18" charset="0"/>
                          <a:cs typeface="Times New Roman" pitchFamily="18" charset="0"/>
                        </a:rPr>
                        <a:t>3</a:t>
                      </a:r>
                      <a:r>
                        <a:rPr lang="ru-RU" sz="1200">
                          <a:solidFill>
                            <a:schemeClr val="tx1"/>
                          </a:solidFill>
                          <a:effectLst/>
                          <a:latin typeface="Times New Roman" pitchFamily="18" charset="0"/>
                          <a:cs typeface="Times New Roman" pitchFamily="18" charset="0"/>
                        </a:rPr>
                        <a:t>.01.</a:t>
                      </a:r>
                      <a:r>
                        <a:rPr lang="kk-KZ" sz="1200">
                          <a:solidFill>
                            <a:schemeClr val="tx1"/>
                          </a:solidFill>
                          <a:effectLst/>
                          <a:latin typeface="Times New Roman" pitchFamily="18" charset="0"/>
                          <a:cs typeface="Times New Roman" pitchFamily="18" charset="0"/>
                        </a:rPr>
                        <a:t>20</a:t>
                      </a:r>
                      <a:r>
                        <a:rPr lang="ru-RU" sz="1200">
                          <a:solidFill>
                            <a:schemeClr val="tx1"/>
                          </a:solidFill>
                          <a:effectLst/>
                          <a:latin typeface="Times New Roman" pitchFamily="18" charset="0"/>
                          <a:cs typeface="Times New Roman" pitchFamily="18" charset="0"/>
                        </a:rPr>
                        <a:t>-25.01.</a:t>
                      </a:r>
                      <a:r>
                        <a:rPr lang="kk-KZ" sz="1200">
                          <a:solidFill>
                            <a:schemeClr val="tx1"/>
                          </a:solidFill>
                          <a:effectLst/>
                          <a:latin typeface="Times New Roman" pitchFamily="18" charset="0"/>
                          <a:cs typeface="Times New Roman" pitchFamily="18" charset="0"/>
                        </a:rPr>
                        <a:t>20</a:t>
                      </a:r>
                      <a:endParaRPr lang="ru-RU" sz="1200">
                        <a:solidFill>
                          <a:schemeClr val="tx1"/>
                        </a:solidFill>
                        <a:effectLst/>
                        <a:latin typeface="Times New Roman" pitchFamily="18" charset="0"/>
                        <a:ea typeface="Times New Roman"/>
                        <a:cs typeface="Times New Roman" pitchFamily="18" charset="0"/>
                      </a:endParaRPr>
                    </a:p>
                  </a:txBody>
                  <a:tcPr marL="49913" marR="49913" marT="0" marB="0"/>
                </a:tc>
              </a:tr>
              <a:tr h="420932">
                <a:tc>
                  <a:txBody>
                    <a:bodyPr/>
                    <a:lstStyle/>
                    <a:p>
                      <a:pPr>
                        <a:lnSpc>
                          <a:spcPct val="115000"/>
                        </a:lnSpc>
                        <a:spcAft>
                          <a:spcPts val="0"/>
                        </a:spcAft>
                      </a:pPr>
                      <a:r>
                        <a:rPr lang="kk-KZ" sz="1200">
                          <a:solidFill>
                            <a:schemeClr val="tx1"/>
                          </a:solidFill>
                          <a:effectLst/>
                          <a:latin typeface="Times New Roman" pitchFamily="18" charset="0"/>
                          <a:cs typeface="Times New Roman" pitchFamily="18" charset="0"/>
                        </a:rPr>
                        <a:t>оқу тобы 0816-18</a:t>
                      </a:r>
                      <a:r>
                        <a:rPr lang="ru-RU" sz="1200">
                          <a:solidFill>
                            <a:schemeClr val="tx1"/>
                          </a:solidFill>
                          <a:effectLst/>
                          <a:latin typeface="Times New Roman" pitchFamily="18" charset="0"/>
                          <a:cs typeface="Times New Roman" pitchFamily="18" charset="0"/>
                        </a:rPr>
                        <a:t>-9б</a:t>
                      </a:r>
                      <a:r>
                        <a:rPr lang="kk-KZ" sz="1200">
                          <a:solidFill>
                            <a:schemeClr val="tx1"/>
                          </a:solidFill>
                          <a:effectLst/>
                          <a:latin typeface="Times New Roman" pitchFamily="18" charset="0"/>
                          <a:cs typeface="Times New Roman" pitchFamily="18" charset="0"/>
                        </a:rPr>
                        <a:t> </a:t>
                      </a:r>
                      <a:endParaRPr lang="ru-RU" sz="1200">
                        <a:solidFill>
                          <a:schemeClr val="tx1"/>
                        </a:solidFill>
                        <a:effectLst/>
                        <a:latin typeface="Times New Roman" pitchFamily="18" charset="0"/>
                        <a:cs typeface="Times New Roman" pitchFamily="18" charset="0"/>
                      </a:endParaRPr>
                    </a:p>
                    <a:p>
                      <a:pPr>
                        <a:lnSpc>
                          <a:spcPct val="115000"/>
                        </a:lnSpc>
                        <a:spcAft>
                          <a:spcPts val="0"/>
                        </a:spcAft>
                      </a:pPr>
                      <a:r>
                        <a:rPr lang="ru-RU" sz="1200">
                          <a:solidFill>
                            <a:schemeClr val="tx1"/>
                          </a:solidFill>
                          <a:effectLst/>
                          <a:latin typeface="Times New Roman" pitchFamily="18" charset="0"/>
                          <a:cs typeface="Times New Roman" pitchFamily="18" charset="0"/>
                        </a:rPr>
                        <a:t>Танысу іс-тәжірибе</a:t>
                      </a:r>
                      <a:r>
                        <a:rPr lang="kk-KZ" sz="1200">
                          <a:solidFill>
                            <a:schemeClr val="tx1"/>
                          </a:solidFill>
                          <a:effectLst/>
                          <a:latin typeface="Times New Roman" pitchFamily="18" charset="0"/>
                          <a:cs typeface="Times New Roman" pitchFamily="18" charset="0"/>
                        </a:rPr>
                        <a:t> </a:t>
                      </a:r>
                      <a:endParaRPr lang="ru-RU" sz="1200">
                        <a:solidFill>
                          <a:schemeClr val="tx1"/>
                        </a:solidFill>
                        <a:effectLst/>
                        <a:latin typeface="Times New Roman" pitchFamily="18" charset="0"/>
                        <a:cs typeface="Times New Roman" pitchFamily="18" charset="0"/>
                      </a:endParaRPr>
                    </a:p>
                    <a:p>
                      <a:pPr>
                        <a:lnSpc>
                          <a:spcPct val="115000"/>
                        </a:lnSpc>
                        <a:spcAft>
                          <a:spcPts val="0"/>
                        </a:spcAft>
                      </a:pPr>
                      <a:r>
                        <a:rPr lang="kk-KZ" sz="1200">
                          <a:solidFill>
                            <a:schemeClr val="tx1"/>
                          </a:solidFill>
                          <a:effectLst/>
                          <a:latin typeface="Times New Roman" pitchFamily="18" charset="0"/>
                          <a:cs typeface="Times New Roman" pitchFamily="18" charset="0"/>
                        </a:rPr>
                        <a:t>Демалыс күндер</a:t>
                      </a:r>
                      <a:endParaRPr lang="ru-RU" sz="1200">
                        <a:solidFill>
                          <a:schemeClr val="tx1"/>
                        </a:solidFill>
                        <a:effectLst/>
                        <a:latin typeface="Times New Roman" pitchFamily="18" charset="0"/>
                        <a:ea typeface="Times New Roman"/>
                        <a:cs typeface="Times New Roman" pitchFamily="18" charset="0"/>
                      </a:endParaRPr>
                    </a:p>
                  </a:txBody>
                  <a:tcPr marL="49913" marR="49913" marT="0" marB="0"/>
                </a:tc>
                <a:tc>
                  <a:txBody>
                    <a:bodyPr/>
                    <a:lstStyle/>
                    <a:p>
                      <a:pPr>
                        <a:lnSpc>
                          <a:spcPct val="115000"/>
                        </a:lnSpc>
                        <a:spcAft>
                          <a:spcPts val="0"/>
                        </a:spcAft>
                      </a:pPr>
                      <a:r>
                        <a:rPr lang="ru-RU" sz="1200">
                          <a:solidFill>
                            <a:schemeClr val="tx1"/>
                          </a:solidFill>
                          <a:effectLst/>
                          <a:latin typeface="Times New Roman" pitchFamily="18" charset="0"/>
                          <a:cs typeface="Times New Roman" pitchFamily="18" charset="0"/>
                        </a:rPr>
                        <a:t>0</a:t>
                      </a:r>
                      <a:r>
                        <a:rPr lang="kk-KZ" sz="1200">
                          <a:solidFill>
                            <a:schemeClr val="tx1"/>
                          </a:solidFill>
                          <a:effectLst/>
                          <a:latin typeface="Times New Roman" pitchFamily="18" charset="0"/>
                          <a:cs typeface="Times New Roman" pitchFamily="18" charset="0"/>
                        </a:rPr>
                        <a:t>2</a:t>
                      </a:r>
                      <a:r>
                        <a:rPr lang="ru-RU" sz="1200">
                          <a:solidFill>
                            <a:schemeClr val="tx1"/>
                          </a:solidFill>
                          <a:effectLst/>
                          <a:latin typeface="Times New Roman" pitchFamily="18" charset="0"/>
                          <a:cs typeface="Times New Roman" pitchFamily="18" charset="0"/>
                        </a:rPr>
                        <a:t>.09.1</a:t>
                      </a:r>
                      <a:r>
                        <a:rPr lang="kk-KZ" sz="1200">
                          <a:solidFill>
                            <a:schemeClr val="tx1"/>
                          </a:solidFill>
                          <a:effectLst/>
                          <a:latin typeface="Times New Roman" pitchFamily="18" charset="0"/>
                          <a:cs typeface="Times New Roman" pitchFamily="18" charset="0"/>
                        </a:rPr>
                        <a:t>9</a:t>
                      </a:r>
                      <a:r>
                        <a:rPr lang="ru-RU" sz="1200">
                          <a:solidFill>
                            <a:schemeClr val="tx1"/>
                          </a:solidFill>
                          <a:effectLst/>
                          <a:latin typeface="Times New Roman" pitchFamily="18" charset="0"/>
                          <a:cs typeface="Times New Roman" pitchFamily="18" charset="0"/>
                        </a:rPr>
                        <a:t>-</a:t>
                      </a:r>
                      <a:r>
                        <a:rPr lang="kk-KZ" sz="1200">
                          <a:solidFill>
                            <a:schemeClr val="tx1"/>
                          </a:solidFill>
                          <a:effectLst/>
                          <a:latin typeface="Times New Roman" pitchFamily="18" charset="0"/>
                          <a:cs typeface="Times New Roman" pitchFamily="18" charset="0"/>
                        </a:rPr>
                        <a:t>28</a:t>
                      </a:r>
                      <a:r>
                        <a:rPr lang="ru-RU" sz="1200">
                          <a:solidFill>
                            <a:schemeClr val="tx1"/>
                          </a:solidFill>
                          <a:effectLst/>
                          <a:latin typeface="Times New Roman" pitchFamily="18" charset="0"/>
                          <a:cs typeface="Times New Roman" pitchFamily="18" charset="0"/>
                        </a:rPr>
                        <a:t>.1</a:t>
                      </a:r>
                      <a:r>
                        <a:rPr lang="kk-KZ" sz="1200">
                          <a:solidFill>
                            <a:schemeClr val="tx1"/>
                          </a:solidFill>
                          <a:effectLst/>
                          <a:latin typeface="Times New Roman" pitchFamily="18" charset="0"/>
                          <a:cs typeface="Times New Roman" pitchFamily="18" charset="0"/>
                        </a:rPr>
                        <a:t>2</a:t>
                      </a:r>
                      <a:r>
                        <a:rPr lang="ru-RU" sz="1200">
                          <a:solidFill>
                            <a:schemeClr val="tx1"/>
                          </a:solidFill>
                          <a:effectLst/>
                          <a:latin typeface="Times New Roman" pitchFamily="18" charset="0"/>
                          <a:cs typeface="Times New Roman" pitchFamily="18" charset="0"/>
                        </a:rPr>
                        <a:t>.</a:t>
                      </a:r>
                      <a:r>
                        <a:rPr lang="kk-KZ" sz="1200">
                          <a:solidFill>
                            <a:schemeClr val="tx1"/>
                          </a:solidFill>
                          <a:effectLst/>
                          <a:latin typeface="Times New Roman" pitchFamily="18" charset="0"/>
                          <a:cs typeface="Times New Roman" pitchFamily="18" charset="0"/>
                        </a:rPr>
                        <a:t>19</a:t>
                      </a:r>
                      <a:endParaRPr lang="ru-RU" sz="1200">
                        <a:solidFill>
                          <a:schemeClr val="tx1"/>
                        </a:solidFill>
                        <a:effectLst/>
                        <a:latin typeface="Times New Roman" pitchFamily="18" charset="0"/>
                        <a:cs typeface="Times New Roman" pitchFamily="18" charset="0"/>
                      </a:endParaRPr>
                    </a:p>
                    <a:p>
                      <a:pPr>
                        <a:lnSpc>
                          <a:spcPct val="115000"/>
                        </a:lnSpc>
                        <a:spcAft>
                          <a:spcPts val="0"/>
                        </a:spcAft>
                      </a:pPr>
                      <a:r>
                        <a:rPr lang="kk-KZ" sz="1200">
                          <a:solidFill>
                            <a:schemeClr val="tx1"/>
                          </a:solidFill>
                          <a:effectLst/>
                          <a:latin typeface="Times New Roman" pitchFamily="18" charset="0"/>
                          <a:cs typeface="Times New Roman" pitchFamily="18" charset="0"/>
                        </a:rPr>
                        <a:t>30.12.19-11.01.20</a:t>
                      </a:r>
                      <a:endParaRPr lang="ru-RU" sz="1200">
                        <a:solidFill>
                          <a:schemeClr val="tx1"/>
                        </a:solidFill>
                        <a:effectLst/>
                        <a:latin typeface="Times New Roman" pitchFamily="18" charset="0"/>
                        <a:cs typeface="Times New Roman" pitchFamily="18" charset="0"/>
                      </a:endParaRPr>
                    </a:p>
                    <a:p>
                      <a:pPr>
                        <a:lnSpc>
                          <a:spcPct val="115000"/>
                        </a:lnSpc>
                        <a:spcAft>
                          <a:spcPts val="0"/>
                        </a:spcAft>
                      </a:pPr>
                      <a:r>
                        <a:rPr lang="ru-RU" sz="1200">
                          <a:solidFill>
                            <a:schemeClr val="tx1"/>
                          </a:solidFill>
                          <a:effectLst/>
                          <a:latin typeface="Times New Roman" pitchFamily="18" charset="0"/>
                          <a:cs typeface="Times New Roman" pitchFamily="18" charset="0"/>
                        </a:rPr>
                        <a:t>1</a:t>
                      </a:r>
                      <a:r>
                        <a:rPr lang="kk-KZ" sz="1200">
                          <a:solidFill>
                            <a:schemeClr val="tx1"/>
                          </a:solidFill>
                          <a:effectLst/>
                          <a:latin typeface="Times New Roman" pitchFamily="18" charset="0"/>
                          <a:cs typeface="Times New Roman" pitchFamily="18" charset="0"/>
                        </a:rPr>
                        <a:t>3</a:t>
                      </a:r>
                      <a:r>
                        <a:rPr lang="ru-RU" sz="1200">
                          <a:solidFill>
                            <a:schemeClr val="tx1"/>
                          </a:solidFill>
                          <a:effectLst/>
                          <a:latin typeface="Times New Roman" pitchFamily="18" charset="0"/>
                          <a:cs typeface="Times New Roman" pitchFamily="18" charset="0"/>
                        </a:rPr>
                        <a:t>.01.</a:t>
                      </a:r>
                      <a:r>
                        <a:rPr lang="kk-KZ" sz="1200">
                          <a:solidFill>
                            <a:schemeClr val="tx1"/>
                          </a:solidFill>
                          <a:effectLst/>
                          <a:latin typeface="Times New Roman" pitchFamily="18" charset="0"/>
                          <a:cs typeface="Times New Roman" pitchFamily="18" charset="0"/>
                        </a:rPr>
                        <a:t>20</a:t>
                      </a:r>
                      <a:r>
                        <a:rPr lang="ru-RU" sz="1200">
                          <a:solidFill>
                            <a:schemeClr val="tx1"/>
                          </a:solidFill>
                          <a:effectLst/>
                          <a:latin typeface="Times New Roman" pitchFamily="18" charset="0"/>
                          <a:cs typeface="Times New Roman" pitchFamily="18" charset="0"/>
                        </a:rPr>
                        <a:t>-25.01.</a:t>
                      </a:r>
                      <a:r>
                        <a:rPr lang="kk-KZ" sz="1200">
                          <a:solidFill>
                            <a:schemeClr val="tx1"/>
                          </a:solidFill>
                          <a:effectLst/>
                          <a:latin typeface="Times New Roman" pitchFamily="18" charset="0"/>
                          <a:cs typeface="Times New Roman" pitchFamily="18" charset="0"/>
                        </a:rPr>
                        <a:t>20</a:t>
                      </a:r>
                      <a:endParaRPr lang="ru-RU" sz="1200">
                        <a:solidFill>
                          <a:schemeClr val="tx1"/>
                        </a:solidFill>
                        <a:effectLst/>
                        <a:latin typeface="Times New Roman" pitchFamily="18" charset="0"/>
                        <a:ea typeface="Times New Roman"/>
                        <a:cs typeface="Times New Roman" pitchFamily="18" charset="0"/>
                      </a:endParaRPr>
                    </a:p>
                  </a:txBody>
                  <a:tcPr marL="49913" marR="49913" marT="0" marB="0"/>
                </a:tc>
              </a:tr>
              <a:tr h="420932">
                <a:tc>
                  <a:txBody>
                    <a:bodyPr/>
                    <a:lstStyle/>
                    <a:p>
                      <a:pPr>
                        <a:lnSpc>
                          <a:spcPct val="115000"/>
                        </a:lnSpc>
                        <a:spcAft>
                          <a:spcPts val="0"/>
                        </a:spcAft>
                      </a:pPr>
                      <a:r>
                        <a:rPr lang="kk-KZ" sz="1200">
                          <a:solidFill>
                            <a:schemeClr val="tx1"/>
                          </a:solidFill>
                          <a:effectLst/>
                          <a:latin typeface="Times New Roman" pitchFamily="18" charset="0"/>
                          <a:cs typeface="Times New Roman" pitchFamily="18" charset="0"/>
                        </a:rPr>
                        <a:t>оқу тобы 0902-18-9б</a:t>
                      </a:r>
                      <a:endParaRPr lang="ru-RU" sz="1200">
                        <a:solidFill>
                          <a:schemeClr val="tx1"/>
                        </a:solidFill>
                        <a:effectLst/>
                        <a:latin typeface="Times New Roman" pitchFamily="18" charset="0"/>
                        <a:cs typeface="Times New Roman" pitchFamily="18" charset="0"/>
                      </a:endParaRPr>
                    </a:p>
                    <a:p>
                      <a:pPr>
                        <a:lnSpc>
                          <a:spcPct val="115000"/>
                        </a:lnSpc>
                        <a:spcAft>
                          <a:spcPts val="0"/>
                        </a:spcAft>
                      </a:pPr>
                      <a:r>
                        <a:rPr lang="kk-KZ" sz="1200">
                          <a:solidFill>
                            <a:schemeClr val="tx1"/>
                          </a:solidFill>
                          <a:effectLst/>
                          <a:latin typeface="Times New Roman" pitchFamily="18" charset="0"/>
                          <a:cs typeface="Times New Roman" pitchFamily="18" charset="0"/>
                        </a:rPr>
                        <a:t>Оқу іс-тәжірибе</a:t>
                      </a:r>
                      <a:endParaRPr lang="ru-RU" sz="1200">
                        <a:solidFill>
                          <a:schemeClr val="tx1"/>
                        </a:solidFill>
                        <a:effectLst/>
                        <a:latin typeface="Times New Roman" pitchFamily="18" charset="0"/>
                        <a:cs typeface="Times New Roman" pitchFamily="18" charset="0"/>
                      </a:endParaRPr>
                    </a:p>
                    <a:p>
                      <a:pPr>
                        <a:lnSpc>
                          <a:spcPct val="115000"/>
                        </a:lnSpc>
                        <a:spcAft>
                          <a:spcPts val="0"/>
                        </a:spcAft>
                      </a:pPr>
                      <a:r>
                        <a:rPr lang="kk-KZ" sz="1200">
                          <a:solidFill>
                            <a:schemeClr val="tx1"/>
                          </a:solidFill>
                          <a:effectLst/>
                          <a:latin typeface="Times New Roman" pitchFamily="18" charset="0"/>
                          <a:cs typeface="Times New Roman" pitchFamily="18" charset="0"/>
                        </a:rPr>
                        <a:t>Демалыс күндер</a:t>
                      </a:r>
                      <a:endParaRPr lang="ru-RU" sz="1200">
                        <a:solidFill>
                          <a:schemeClr val="tx1"/>
                        </a:solidFill>
                        <a:effectLst/>
                        <a:latin typeface="Times New Roman" pitchFamily="18" charset="0"/>
                        <a:ea typeface="Times New Roman"/>
                        <a:cs typeface="Times New Roman" pitchFamily="18" charset="0"/>
                      </a:endParaRPr>
                    </a:p>
                  </a:txBody>
                  <a:tcPr marL="49913" marR="49913" marT="0" marB="0"/>
                </a:tc>
                <a:tc>
                  <a:txBody>
                    <a:bodyPr/>
                    <a:lstStyle/>
                    <a:p>
                      <a:pPr>
                        <a:lnSpc>
                          <a:spcPct val="115000"/>
                        </a:lnSpc>
                        <a:spcAft>
                          <a:spcPts val="0"/>
                        </a:spcAft>
                      </a:pPr>
                      <a:r>
                        <a:rPr lang="kk-KZ" sz="1200">
                          <a:solidFill>
                            <a:schemeClr val="tx1"/>
                          </a:solidFill>
                          <a:effectLst/>
                          <a:latin typeface="Times New Roman" pitchFamily="18" charset="0"/>
                          <a:cs typeface="Times New Roman" pitchFamily="18" charset="0"/>
                        </a:rPr>
                        <a:t>02.09.19-14.12.19</a:t>
                      </a:r>
                      <a:endParaRPr lang="ru-RU" sz="1200">
                        <a:solidFill>
                          <a:schemeClr val="tx1"/>
                        </a:solidFill>
                        <a:effectLst/>
                        <a:latin typeface="Times New Roman" pitchFamily="18" charset="0"/>
                        <a:cs typeface="Times New Roman" pitchFamily="18" charset="0"/>
                      </a:endParaRPr>
                    </a:p>
                    <a:p>
                      <a:pPr>
                        <a:lnSpc>
                          <a:spcPct val="115000"/>
                        </a:lnSpc>
                        <a:spcAft>
                          <a:spcPts val="0"/>
                        </a:spcAft>
                      </a:pPr>
                      <a:r>
                        <a:rPr lang="kk-KZ" sz="1200">
                          <a:solidFill>
                            <a:schemeClr val="tx1"/>
                          </a:solidFill>
                          <a:effectLst/>
                          <a:latin typeface="Times New Roman" pitchFamily="18" charset="0"/>
                          <a:cs typeface="Times New Roman" pitchFamily="18" charset="0"/>
                        </a:rPr>
                        <a:t>16.12.19-11.01.20</a:t>
                      </a:r>
                      <a:endParaRPr lang="ru-RU" sz="1200">
                        <a:solidFill>
                          <a:schemeClr val="tx1"/>
                        </a:solidFill>
                        <a:effectLst/>
                        <a:latin typeface="Times New Roman" pitchFamily="18" charset="0"/>
                        <a:cs typeface="Times New Roman" pitchFamily="18" charset="0"/>
                      </a:endParaRPr>
                    </a:p>
                    <a:p>
                      <a:pPr>
                        <a:lnSpc>
                          <a:spcPct val="115000"/>
                        </a:lnSpc>
                        <a:spcAft>
                          <a:spcPts val="0"/>
                        </a:spcAft>
                      </a:pPr>
                      <a:r>
                        <a:rPr lang="kk-KZ" sz="1200">
                          <a:solidFill>
                            <a:schemeClr val="tx1"/>
                          </a:solidFill>
                          <a:effectLst/>
                          <a:latin typeface="Times New Roman" pitchFamily="18" charset="0"/>
                          <a:cs typeface="Times New Roman" pitchFamily="18" charset="0"/>
                        </a:rPr>
                        <a:t>13.01.20-25.01.20</a:t>
                      </a:r>
                      <a:endParaRPr lang="ru-RU" sz="1200">
                        <a:solidFill>
                          <a:schemeClr val="tx1"/>
                        </a:solidFill>
                        <a:effectLst/>
                        <a:latin typeface="Times New Roman" pitchFamily="18" charset="0"/>
                        <a:ea typeface="Times New Roman"/>
                        <a:cs typeface="Times New Roman" pitchFamily="18" charset="0"/>
                      </a:endParaRPr>
                    </a:p>
                  </a:txBody>
                  <a:tcPr marL="49913" marR="49913" marT="0" marB="0"/>
                </a:tc>
              </a:tr>
              <a:tr h="561242">
                <a:tc>
                  <a:txBody>
                    <a:bodyPr/>
                    <a:lstStyle/>
                    <a:p>
                      <a:pPr>
                        <a:lnSpc>
                          <a:spcPct val="115000"/>
                        </a:lnSpc>
                        <a:spcAft>
                          <a:spcPts val="0"/>
                        </a:spcAft>
                      </a:pPr>
                      <a:r>
                        <a:rPr lang="kk-KZ" sz="1200">
                          <a:solidFill>
                            <a:schemeClr val="tx1"/>
                          </a:solidFill>
                          <a:effectLst/>
                          <a:latin typeface="Times New Roman" pitchFamily="18" charset="0"/>
                          <a:cs typeface="Times New Roman" pitchFamily="18" charset="0"/>
                        </a:rPr>
                        <a:t>оқу тобы 1201-18-9б</a:t>
                      </a:r>
                      <a:endParaRPr lang="ru-RU" sz="1200">
                        <a:solidFill>
                          <a:schemeClr val="tx1"/>
                        </a:solidFill>
                        <a:effectLst/>
                        <a:latin typeface="Times New Roman" pitchFamily="18" charset="0"/>
                        <a:cs typeface="Times New Roman" pitchFamily="18" charset="0"/>
                      </a:endParaRPr>
                    </a:p>
                    <a:p>
                      <a:pPr>
                        <a:lnSpc>
                          <a:spcPct val="115000"/>
                        </a:lnSpc>
                        <a:spcAft>
                          <a:spcPts val="0"/>
                        </a:spcAft>
                      </a:pPr>
                      <a:r>
                        <a:rPr lang="kk-KZ" sz="1200">
                          <a:solidFill>
                            <a:schemeClr val="tx1"/>
                          </a:solidFill>
                          <a:effectLst/>
                          <a:latin typeface="Times New Roman" pitchFamily="18" charset="0"/>
                          <a:cs typeface="Times New Roman" pitchFamily="18" charset="0"/>
                        </a:rPr>
                        <a:t>Емтихан сессиясы</a:t>
                      </a:r>
                      <a:endParaRPr lang="ru-RU" sz="1200">
                        <a:solidFill>
                          <a:schemeClr val="tx1"/>
                        </a:solidFill>
                        <a:effectLst/>
                        <a:latin typeface="Times New Roman" pitchFamily="18" charset="0"/>
                        <a:cs typeface="Times New Roman" pitchFamily="18" charset="0"/>
                      </a:endParaRPr>
                    </a:p>
                    <a:p>
                      <a:pPr>
                        <a:lnSpc>
                          <a:spcPct val="115000"/>
                        </a:lnSpc>
                        <a:spcAft>
                          <a:spcPts val="0"/>
                        </a:spcAft>
                      </a:pPr>
                      <a:r>
                        <a:rPr lang="kk-KZ" sz="1200">
                          <a:solidFill>
                            <a:schemeClr val="tx1"/>
                          </a:solidFill>
                          <a:effectLst/>
                          <a:latin typeface="Times New Roman" pitchFamily="18" charset="0"/>
                          <a:cs typeface="Times New Roman" pitchFamily="18" charset="0"/>
                        </a:rPr>
                        <a:t>Өндірістік іс-тәжірибе</a:t>
                      </a:r>
                      <a:endParaRPr lang="ru-RU" sz="1200">
                        <a:solidFill>
                          <a:schemeClr val="tx1"/>
                        </a:solidFill>
                        <a:effectLst/>
                        <a:latin typeface="Times New Roman" pitchFamily="18" charset="0"/>
                        <a:cs typeface="Times New Roman" pitchFamily="18" charset="0"/>
                      </a:endParaRPr>
                    </a:p>
                    <a:p>
                      <a:pPr>
                        <a:lnSpc>
                          <a:spcPct val="115000"/>
                        </a:lnSpc>
                        <a:spcAft>
                          <a:spcPts val="0"/>
                        </a:spcAft>
                      </a:pPr>
                      <a:r>
                        <a:rPr lang="kk-KZ" sz="1200">
                          <a:solidFill>
                            <a:schemeClr val="tx1"/>
                          </a:solidFill>
                          <a:effectLst/>
                          <a:latin typeface="Times New Roman" pitchFamily="18" charset="0"/>
                          <a:cs typeface="Times New Roman" pitchFamily="18" charset="0"/>
                        </a:rPr>
                        <a:t>Демалыс күндер</a:t>
                      </a:r>
                      <a:endParaRPr lang="ru-RU" sz="1200">
                        <a:solidFill>
                          <a:schemeClr val="tx1"/>
                        </a:solidFill>
                        <a:effectLst/>
                        <a:latin typeface="Times New Roman" pitchFamily="18" charset="0"/>
                        <a:ea typeface="Times New Roman"/>
                        <a:cs typeface="Times New Roman" pitchFamily="18" charset="0"/>
                      </a:endParaRPr>
                    </a:p>
                  </a:txBody>
                  <a:tcPr marL="49913" marR="49913" marT="0" marB="0"/>
                </a:tc>
                <a:tc>
                  <a:txBody>
                    <a:bodyPr/>
                    <a:lstStyle/>
                    <a:p>
                      <a:pPr>
                        <a:lnSpc>
                          <a:spcPct val="115000"/>
                        </a:lnSpc>
                        <a:spcAft>
                          <a:spcPts val="0"/>
                        </a:spcAft>
                      </a:pPr>
                      <a:r>
                        <a:rPr lang="kk-KZ" sz="1200">
                          <a:solidFill>
                            <a:schemeClr val="tx1"/>
                          </a:solidFill>
                          <a:effectLst/>
                          <a:latin typeface="Times New Roman" pitchFamily="18" charset="0"/>
                          <a:cs typeface="Times New Roman" pitchFamily="18" charset="0"/>
                        </a:rPr>
                        <a:t>02.09.19-30.11.19</a:t>
                      </a:r>
                      <a:endParaRPr lang="ru-RU" sz="1200">
                        <a:solidFill>
                          <a:schemeClr val="tx1"/>
                        </a:solidFill>
                        <a:effectLst/>
                        <a:latin typeface="Times New Roman" pitchFamily="18" charset="0"/>
                        <a:cs typeface="Times New Roman" pitchFamily="18" charset="0"/>
                      </a:endParaRPr>
                    </a:p>
                    <a:p>
                      <a:pPr>
                        <a:lnSpc>
                          <a:spcPct val="115000"/>
                        </a:lnSpc>
                        <a:spcAft>
                          <a:spcPts val="0"/>
                        </a:spcAft>
                      </a:pPr>
                      <a:r>
                        <a:rPr lang="kk-KZ" sz="1200">
                          <a:solidFill>
                            <a:schemeClr val="tx1"/>
                          </a:solidFill>
                          <a:effectLst/>
                          <a:latin typeface="Times New Roman" pitchFamily="18" charset="0"/>
                          <a:cs typeface="Times New Roman" pitchFamily="18" charset="0"/>
                        </a:rPr>
                        <a:t>02.12.19-07.12.19</a:t>
                      </a:r>
                      <a:endParaRPr lang="ru-RU" sz="1200">
                        <a:solidFill>
                          <a:schemeClr val="tx1"/>
                        </a:solidFill>
                        <a:effectLst/>
                        <a:latin typeface="Times New Roman" pitchFamily="18" charset="0"/>
                        <a:cs typeface="Times New Roman" pitchFamily="18" charset="0"/>
                      </a:endParaRPr>
                    </a:p>
                    <a:p>
                      <a:pPr>
                        <a:lnSpc>
                          <a:spcPct val="115000"/>
                        </a:lnSpc>
                        <a:spcAft>
                          <a:spcPts val="0"/>
                        </a:spcAft>
                      </a:pPr>
                      <a:r>
                        <a:rPr lang="kk-KZ" sz="1200">
                          <a:solidFill>
                            <a:schemeClr val="tx1"/>
                          </a:solidFill>
                          <a:effectLst/>
                          <a:latin typeface="Times New Roman" pitchFamily="18" charset="0"/>
                          <a:cs typeface="Times New Roman" pitchFamily="18" charset="0"/>
                        </a:rPr>
                        <a:t>09.12.19-11.01.20</a:t>
                      </a:r>
                      <a:endParaRPr lang="ru-RU" sz="1200">
                        <a:solidFill>
                          <a:schemeClr val="tx1"/>
                        </a:solidFill>
                        <a:effectLst/>
                        <a:latin typeface="Times New Roman" pitchFamily="18" charset="0"/>
                        <a:cs typeface="Times New Roman" pitchFamily="18" charset="0"/>
                      </a:endParaRPr>
                    </a:p>
                    <a:p>
                      <a:pPr>
                        <a:lnSpc>
                          <a:spcPct val="115000"/>
                        </a:lnSpc>
                        <a:spcAft>
                          <a:spcPts val="0"/>
                        </a:spcAft>
                      </a:pPr>
                      <a:r>
                        <a:rPr lang="kk-KZ" sz="1200">
                          <a:solidFill>
                            <a:schemeClr val="tx1"/>
                          </a:solidFill>
                          <a:effectLst/>
                          <a:latin typeface="Times New Roman" pitchFamily="18" charset="0"/>
                          <a:cs typeface="Times New Roman" pitchFamily="18" charset="0"/>
                        </a:rPr>
                        <a:t>13.01.20-25.01.20</a:t>
                      </a:r>
                      <a:endParaRPr lang="ru-RU" sz="1200">
                        <a:solidFill>
                          <a:schemeClr val="tx1"/>
                        </a:solidFill>
                        <a:effectLst/>
                        <a:latin typeface="Times New Roman" pitchFamily="18" charset="0"/>
                        <a:ea typeface="Times New Roman"/>
                        <a:cs typeface="Times New Roman" pitchFamily="18" charset="0"/>
                      </a:endParaRPr>
                    </a:p>
                  </a:txBody>
                  <a:tcPr marL="49913" marR="49913" marT="0" marB="0"/>
                </a:tc>
              </a:tr>
              <a:tr h="561242">
                <a:tc>
                  <a:txBody>
                    <a:bodyPr/>
                    <a:lstStyle/>
                    <a:p>
                      <a:pPr>
                        <a:lnSpc>
                          <a:spcPct val="115000"/>
                        </a:lnSpc>
                        <a:spcAft>
                          <a:spcPts val="0"/>
                        </a:spcAft>
                      </a:pPr>
                      <a:r>
                        <a:rPr lang="kk-KZ" sz="1200">
                          <a:solidFill>
                            <a:schemeClr val="tx1"/>
                          </a:solidFill>
                          <a:effectLst/>
                          <a:latin typeface="Times New Roman" pitchFamily="18" charset="0"/>
                          <a:cs typeface="Times New Roman" pitchFamily="18" charset="0"/>
                        </a:rPr>
                        <a:t>оқу тобы 1305-18-9б</a:t>
                      </a:r>
                      <a:endParaRPr lang="ru-RU" sz="1200">
                        <a:solidFill>
                          <a:schemeClr val="tx1"/>
                        </a:solidFill>
                        <a:effectLst/>
                        <a:latin typeface="Times New Roman" pitchFamily="18" charset="0"/>
                        <a:cs typeface="Times New Roman" pitchFamily="18" charset="0"/>
                      </a:endParaRPr>
                    </a:p>
                    <a:p>
                      <a:pPr>
                        <a:lnSpc>
                          <a:spcPct val="115000"/>
                        </a:lnSpc>
                        <a:spcAft>
                          <a:spcPts val="0"/>
                        </a:spcAft>
                      </a:pPr>
                      <a:r>
                        <a:rPr lang="ru-RU" sz="1200">
                          <a:solidFill>
                            <a:schemeClr val="tx1"/>
                          </a:solidFill>
                          <a:effectLst/>
                          <a:latin typeface="Times New Roman" pitchFamily="18" charset="0"/>
                          <a:cs typeface="Times New Roman" pitchFamily="18" charset="0"/>
                        </a:rPr>
                        <a:t>Оқу іс-тәжірибе</a:t>
                      </a:r>
                    </a:p>
                    <a:p>
                      <a:pPr>
                        <a:lnSpc>
                          <a:spcPct val="115000"/>
                        </a:lnSpc>
                        <a:spcAft>
                          <a:spcPts val="0"/>
                        </a:spcAft>
                      </a:pPr>
                      <a:r>
                        <a:rPr lang="ru-RU" sz="1200">
                          <a:solidFill>
                            <a:schemeClr val="tx1"/>
                          </a:solidFill>
                          <a:effectLst/>
                          <a:latin typeface="Times New Roman" pitchFamily="18" charset="0"/>
                          <a:cs typeface="Times New Roman" pitchFamily="18" charset="0"/>
                        </a:rPr>
                        <a:t>Емтихан сессиясы</a:t>
                      </a:r>
                    </a:p>
                    <a:p>
                      <a:pPr>
                        <a:lnSpc>
                          <a:spcPct val="115000"/>
                        </a:lnSpc>
                        <a:spcAft>
                          <a:spcPts val="0"/>
                        </a:spcAft>
                      </a:pPr>
                      <a:r>
                        <a:rPr lang="kk-KZ" sz="1200">
                          <a:solidFill>
                            <a:schemeClr val="tx1"/>
                          </a:solidFill>
                          <a:effectLst/>
                          <a:latin typeface="Times New Roman" pitchFamily="18" charset="0"/>
                          <a:cs typeface="Times New Roman" pitchFamily="18" charset="0"/>
                        </a:rPr>
                        <a:t>Демалыс күндер</a:t>
                      </a:r>
                      <a:endParaRPr lang="ru-RU" sz="1200">
                        <a:solidFill>
                          <a:schemeClr val="tx1"/>
                        </a:solidFill>
                        <a:effectLst/>
                        <a:latin typeface="Times New Roman" pitchFamily="18" charset="0"/>
                        <a:ea typeface="Times New Roman"/>
                        <a:cs typeface="Times New Roman" pitchFamily="18" charset="0"/>
                      </a:endParaRPr>
                    </a:p>
                  </a:txBody>
                  <a:tcPr marL="49913" marR="49913" marT="0" marB="0"/>
                </a:tc>
                <a:tc>
                  <a:txBody>
                    <a:bodyPr/>
                    <a:lstStyle/>
                    <a:p>
                      <a:pPr>
                        <a:lnSpc>
                          <a:spcPct val="115000"/>
                        </a:lnSpc>
                        <a:spcAft>
                          <a:spcPts val="0"/>
                        </a:spcAft>
                      </a:pPr>
                      <a:r>
                        <a:rPr lang="kk-KZ" sz="1200">
                          <a:solidFill>
                            <a:schemeClr val="tx1"/>
                          </a:solidFill>
                          <a:effectLst/>
                          <a:latin typeface="Times New Roman" pitchFamily="18" charset="0"/>
                          <a:cs typeface="Times New Roman" pitchFamily="18" charset="0"/>
                        </a:rPr>
                        <a:t>09.09.19-21.12.19</a:t>
                      </a:r>
                      <a:endParaRPr lang="ru-RU" sz="1200">
                        <a:solidFill>
                          <a:schemeClr val="tx1"/>
                        </a:solidFill>
                        <a:effectLst/>
                        <a:latin typeface="Times New Roman" pitchFamily="18" charset="0"/>
                        <a:cs typeface="Times New Roman" pitchFamily="18" charset="0"/>
                      </a:endParaRPr>
                    </a:p>
                    <a:p>
                      <a:pPr>
                        <a:lnSpc>
                          <a:spcPct val="115000"/>
                        </a:lnSpc>
                        <a:spcAft>
                          <a:spcPts val="0"/>
                        </a:spcAft>
                      </a:pPr>
                      <a:r>
                        <a:rPr lang="kk-KZ" sz="1200">
                          <a:solidFill>
                            <a:schemeClr val="tx1"/>
                          </a:solidFill>
                          <a:effectLst/>
                          <a:latin typeface="Times New Roman" pitchFamily="18" charset="0"/>
                          <a:cs typeface="Times New Roman" pitchFamily="18" charset="0"/>
                        </a:rPr>
                        <a:t>02.09.19-07.09.19</a:t>
                      </a:r>
                      <a:endParaRPr lang="ru-RU" sz="1200">
                        <a:solidFill>
                          <a:schemeClr val="tx1"/>
                        </a:solidFill>
                        <a:effectLst/>
                        <a:latin typeface="Times New Roman" pitchFamily="18" charset="0"/>
                        <a:cs typeface="Times New Roman" pitchFamily="18" charset="0"/>
                      </a:endParaRPr>
                    </a:p>
                    <a:p>
                      <a:pPr>
                        <a:lnSpc>
                          <a:spcPct val="115000"/>
                        </a:lnSpc>
                        <a:spcAft>
                          <a:spcPts val="0"/>
                        </a:spcAft>
                      </a:pPr>
                      <a:r>
                        <a:rPr lang="kk-KZ" sz="1200">
                          <a:solidFill>
                            <a:schemeClr val="tx1"/>
                          </a:solidFill>
                          <a:effectLst/>
                          <a:latin typeface="Times New Roman" pitchFamily="18" charset="0"/>
                          <a:cs typeface="Times New Roman" pitchFamily="18" charset="0"/>
                        </a:rPr>
                        <a:t>23.12.19-04.01.20</a:t>
                      </a:r>
                      <a:endParaRPr lang="ru-RU" sz="1200">
                        <a:solidFill>
                          <a:schemeClr val="tx1"/>
                        </a:solidFill>
                        <a:effectLst/>
                        <a:latin typeface="Times New Roman" pitchFamily="18" charset="0"/>
                        <a:cs typeface="Times New Roman" pitchFamily="18" charset="0"/>
                      </a:endParaRPr>
                    </a:p>
                    <a:p>
                      <a:pPr>
                        <a:lnSpc>
                          <a:spcPct val="115000"/>
                        </a:lnSpc>
                        <a:spcAft>
                          <a:spcPts val="0"/>
                        </a:spcAft>
                      </a:pPr>
                      <a:r>
                        <a:rPr lang="kk-KZ" sz="1200">
                          <a:solidFill>
                            <a:schemeClr val="tx1"/>
                          </a:solidFill>
                          <a:effectLst/>
                          <a:latin typeface="Times New Roman" pitchFamily="18" charset="0"/>
                          <a:cs typeface="Times New Roman" pitchFamily="18" charset="0"/>
                        </a:rPr>
                        <a:t>13.01.20-25.01.20</a:t>
                      </a:r>
                      <a:endParaRPr lang="ru-RU" sz="1200">
                        <a:solidFill>
                          <a:schemeClr val="tx1"/>
                        </a:solidFill>
                        <a:effectLst/>
                        <a:latin typeface="Times New Roman" pitchFamily="18" charset="0"/>
                        <a:ea typeface="Times New Roman"/>
                        <a:cs typeface="Times New Roman" pitchFamily="18" charset="0"/>
                      </a:endParaRPr>
                    </a:p>
                  </a:txBody>
                  <a:tcPr marL="49913" marR="49913" marT="0" marB="0"/>
                </a:tc>
              </a:tr>
              <a:tr h="561242">
                <a:tc>
                  <a:txBody>
                    <a:bodyPr/>
                    <a:lstStyle/>
                    <a:p>
                      <a:pPr>
                        <a:lnSpc>
                          <a:spcPct val="115000"/>
                        </a:lnSpc>
                        <a:spcAft>
                          <a:spcPts val="0"/>
                        </a:spcAft>
                      </a:pPr>
                      <a:r>
                        <a:rPr lang="kk-KZ" sz="1200">
                          <a:solidFill>
                            <a:schemeClr val="tx1"/>
                          </a:solidFill>
                          <a:effectLst/>
                          <a:latin typeface="Times New Roman" pitchFamily="18" charset="0"/>
                          <a:cs typeface="Times New Roman" pitchFamily="18" charset="0"/>
                        </a:rPr>
                        <a:t>оқу тобы 1401-18-9б</a:t>
                      </a:r>
                      <a:endParaRPr lang="ru-RU" sz="1200">
                        <a:solidFill>
                          <a:schemeClr val="tx1"/>
                        </a:solidFill>
                        <a:effectLst/>
                        <a:latin typeface="Times New Roman" pitchFamily="18" charset="0"/>
                        <a:cs typeface="Times New Roman" pitchFamily="18" charset="0"/>
                      </a:endParaRPr>
                    </a:p>
                    <a:p>
                      <a:pPr>
                        <a:lnSpc>
                          <a:spcPct val="115000"/>
                        </a:lnSpc>
                        <a:spcAft>
                          <a:spcPts val="0"/>
                        </a:spcAft>
                      </a:pPr>
                      <a:r>
                        <a:rPr lang="kk-KZ" sz="1200">
                          <a:solidFill>
                            <a:schemeClr val="tx1"/>
                          </a:solidFill>
                          <a:effectLst/>
                          <a:latin typeface="Times New Roman" pitchFamily="18" charset="0"/>
                          <a:cs typeface="Times New Roman" pitchFamily="18" charset="0"/>
                        </a:rPr>
                        <a:t>Емтихан сессиясы</a:t>
                      </a:r>
                      <a:endParaRPr lang="ru-RU" sz="1200">
                        <a:solidFill>
                          <a:schemeClr val="tx1"/>
                        </a:solidFill>
                        <a:effectLst/>
                        <a:latin typeface="Times New Roman" pitchFamily="18" charset="0"/>
                        <a:cs typeface="Times New Roman" pitchFamily="18" charset="0"/>
                      </a:endParaRPr>
                    </a:p>
                    <a:p>
                      <a:pPr>
                        <a:lnSpc>
                          <a:spcPct val="115000"/>
                        </a:lnSpc>
                        <a:spcAft>
                          <a:spcPts val="0"/>
                        </a:spcAft>
                      </a:pPr>
                      <a:r>
                        <a:rPr lang="kk-KZ" sz="1200">
                          <a:solidFill>
                            <a:schemeClr val="tx1"/>
                          </a:solidFill>
                          <a:effectLst/>
                          <a:latin typeface="Times New Roman" pitchFamily="18" charset="0"/>
                          <a:cs typeface="Times New Roman" pitchFamily="18" charset="0"/>
                        </a:rPr>
                        <a:t>Өндірістік іс-тәжірибе</a:t>
                      </a:r>
                      <a:endParaRPr lang="ru-RU" sz="1200">
                        <a:solidFill>
                          <a:schemeClr val="tx1"/>
                        </a:solidFill>
                        <a:effectLst/>
                        <a:latin typeface="Times New Roman" pitchFamily="18" charset="0"/>
                        <a:cs typeface="Times New Roman" pitchFamily="18" charset="0"/>
                      </a:endParaRPr>
                    </a:p>
                    <a:p>
                      <a:pPr>
                        <a:lnSpc>
                          <a:spcPct val="115000"/>
                        </a:lnSpc>
                        <a:spcAft>
                          <a:spcPts val="0"/>
                        </a:spcAft>
                      </a:pPr>
                      <a:r>
                        <a:rPr lang="kk-KZ" sz="1200">
                          <a:solidFill>
                            <a:schemeClr val="tx1"/>
                          </a:solidFill>
                          <a:effectLst/>
                          <a:latin typeface="Times New Roman" pitchFamily="18" charset="0"/>
                          <a:cs typeface="Times New Roman" pitchFamily="18" charset="0"/>
                        </a:rPr>
                        <a:t>Демалыс күндер</a:t>
                      </a:r>
                      <a:endParaRPr lang="ru-RU" sz="1200">
                        <a:solidFill>
                          <a:schemeClr val="tx1"/>
                        </a:solidFill>
                        <a:effectLst/>
                        <a:latin typeface="Times New Roman" pitchFamily="18" charset="0"/>
                        <a:ea typeface="Times New Roman"/>
                        <a:cs typeface="Times New Roman" pitchFamily="18" charset="0"/>
                      </a:endParaRPr>
                    </a:p>
                  </a:txBody>
                  <a:tcPr marL="49913" marR="49913" marT="0" marB="0"/>
                </a:tc>
                <a:tc>
                  <a:txBody>
                    <a:bodyPr/>
                    <a:lstStyle/>
                    <a:p>
                      <a:pPr>
                        <a:lnSpc>
                          <a:spcPct val="115000"/>
                        </a:lnSpc>
                        <a:spcAft>
                          <a:spcPts val="0"/>
                        </a:spcAft>
                      </a:pPr>
                      <a:r>
                        <a:rPr lang="kk-KZ" sz="1200">
                          <a:solidFill>
                            <a:schemeClr val="tx1"/>
                          </a:solidFill>
                          <a:effectLst/>
                          <a:latin typeface="Times New Roman" pitchFamily="18" charset="0"/>
                          <a:cs typeface="Times New Roman" pitchFamily="18" charset="0"/>
                        </a:rPr>
                        <a:t>02.09.19-23.11.19</a:t>
                      </a:r>
                      <a:endParaRPr lang="ru-RU" sz="1200">
                        <a:solidFill>
                          <a:schemeClr val="tx1"/>
                        </a:solidFill>
                        <a:effectLst/>
                        <a:latin typeface="Times New Roman" pitchFamily="18" charset="0"/>
                        <a:cs typeface="Times New Roman" pitchFamily="18" charset="0"/>
                      </a:endParaRPr>
                    </a:p>
                    <a:p>
                      <a:pPr>
                        <a:lnSpc>
                          <a:spcPct val="115000"/>
                        </a:lnSpc>
                        <a:spcAft>
                          <a:spcPts val="0"/>
                        </a:spcAft>
                      </a:pPr>
                      <a:r>
                        <a:rPr lang="kk-KZ" sz="1200">
                          <a:solidFill>
                            <a:schemeClr val="tx1"/>
                          </a:solidFill>
                          <a:effectLst/>
                          <a:latin typeface="Times New Roman" pitchFamily="18" charset="0"/>
                          <a:cs typeface="Times New Roman" pitchFamily="18" charset="0"/>
                        </a:rPr>
                        <a:t>25.11.19-30.11.19</a:t>
                      </a:r>
                      <a:endParaRPr lang="ru-RU" sz="1200">
                        <a:solidFill>
                          <a:schemeClr val="tx1"/>
                        </a:solidFill>
                        <a:effectLst/>
                        <a:latin typeface="Times New Roman" pitchFamily="18" charset="0"/>
                        <a:cs typeface="Times New Roman" pitchFamily="18" charset="0"/>
                      </a:endParaRPr>
                    </a:p>
                    <a:p>
                      <a:pPr>
                        <a:lnSpc>
                          <a:spcPct val="115000"/>
                        </a:lnSpc>
                        <a:spcAft>
                          <a:spcPts val="0"/>
                        </a:spcAft>
                      </a:pPr>
                      <a:r>
                        <a:rPr lang="kk-KZ" sz="1200">
                          <a:solidFill>
                            <a:schemeClr val="tx1"/>
                          </a:solidFill>
                          <a:effectLst/>
                          <a:latin typeface="Times New Roman" pitchFamily="18" charset="0"/>
                          <a:cs typeface="Times New Roman" pitchFamily="18" charset="0"/>
                        </a:rPr>
                        <a:t>02.12.19-11.01.20</a:t>
                      </a:r>
                      <a:endParaRPr lang="ru-RU" sz="1200">
                        <a:solidFill>
                          <a:schemeClr val="tx1"/>
                        </a:solidFill>
                        <a:effectLst/>
                        <a:latin typeface="Times New Roman" pitchFamily="18" charset="0"/>
                        <a:cs typeface="Times New Roman" pitchFamily="18" charset="0"/>
                      </a:endParaRPr>
                    </a:p>
                    <a:p>
                      <a:pPr>
                        <a:lnSpc>
                          <a:spcPct val="115000"/>
                        </a:lnSpc>
                        <a:spcAft>
                          <a:spcPts val="0"/>
                        </a:spcAft>
                      </a:pPr>
                      <a:r>
                        <a:rPr lang="kk-KZ" sz="1200">
                          <a:solidFill>
                            <a:schemeClr val="tx1"/>
                          </a:solidFill>
                          <a:effectLst/>
                          <a:latin typeface="Times New Roman" pitchFamily="18" charset="0"/>
                          <a:cs typeface="Times New Roman" pitchFamily="18" charset="0"/>
                        </a:rPr>
                        <a:t>13.01.20-25.01.20</a:t>
                      </a:r>
                      <a:endParaRPr lang="ru-RU" sz="1200">
                        <a:solidFill>
                          <a:schemeClr val="tx1"/>
                        </a:solidFill>
                        <a:effectLst/>
                        <a:latin typeface="Times New Roman" pitchFamily="18" charset="0"/>
                        <a:ea typeface="Times New Roman"/>
                        <a:cs typeface="Times New Roman" pitchFamily="18" charset="0"/>
                      </a:endParaRPr>
                    </a:p>
                  </a:txBody>
                  <a:tcPr marL="49913" marR="49913" marT="0" marB="0"/>
                </a:tc>
              </a:tr>
              <a:tr h="561242">
                <a:tc>
                  <a:txBody>
                    <a:bodyPr/>
                    <a:lstStyle/>
                    <a:p>
                      <a:pPr>
                        <a:lnSpc>
                          <a:spcPct val="115000"/>
                        </a:lnSpc>
                        <a:spcAft>
                          <a:spcPts val="0"/>
                        </a:spcAft>
                      </a:pPr>
                      <a:r>
                        <a:rPr lang="kk-KZ" sz="1200">
                          <a:solidFill>
                            <a:schemeClr val="tx1"/>
                          </a:solidFill>
                          <a:effectLst/>
                          <a:latin typeface="Times New Roman" pitchFamily="18" charset="0"/>
                          <a:cs typeface="Times New Roman" pitchFamily="18" charset="0"/>
                        </a:rPr>
                        <a:t>оқу тобы 1405-18-9б</a:t>
                      </a:r>
                      <a:endParaRPr lang="ru-RU" sz="1200">
                        <a:solidFill>
                          <a:schemeClr val="tx1"/>
                        </a:solidFill>
                        <a:effectLst/>
                        <a:latin typeface="Times New Roman" pitchFamily="18" charset="0"/>
                        <a:cs typeface="Times New Roman" pitchFamily="18" charset="0"/>
                      </a:endParaRPr>
                    </a:p>
                    <a:p>
                      <a:pPr>
                        <a:lnSpc>
                          <a:spcPct val="115000"/>
                        </a:lnSpc>
                        <a:spcAft>
                          <a:spcPts val="0"/>
                        </a:spcAft>
                      </a:pPr>
                      <a:r>
                        <a:rPr lang="kk-KZ" sz="1200">
                          <a:solidFill>
                            <a:schemeClr val="tx1"/>
                          </a:solidFill>
                          <a:effectLst/>
                          <a:latin typeface="Times New Roman" pitchFamily="18" charset="0"/>
                          <a:cs typeface="Times New Roman" pitchFamily="18" charset="0"/>
                        </a:rPr>
                        <a:t>Мамандыққа кіріспе</a:t>
                      </a:r>
                      <a:endParaRPr lang="ru-RU" sz="1200">
                        <a:solidFill>
                          <a:schemeClr val="tx1"/>
                        </a:solidFill>
                        <a:effectLst/>
                        <a:latin typeface="Times New Roman" pitchFamily="18" charset="0"/>
                        <a:cs typeface="Times New Roman" pitchFamily="18" charset="0"/>
                      </a:endParaRPr>
                    </a:p>
                    <a:p>
                      <a:pPr>
                        <a:lnSpc>
                          <a:spcPct val="115000"/>
                        </a:lnSpc>
                        <a:spcAft>
                          <a:spcPts val="0"/>
                        </a:spcAft>
                      </a:pPr>
                      <a:r>
                        <a:rPr lang="kk-KZ" sz="1200">
                          <a:solidFill>
                            <a:schemeClr val="tx1"/>
                          </a:solidFill>
                          <a:effectLst/>
                          <a:latin typeface="Times New Roman" pitchFamily="18" charset="0"/>
                          <a:cs typeface="Times New Roman" pitchFamily="18" charset="0"/>
                        </a:rPr>
                        <a:t>Оқу іс-тәжірибе</a:t>
                      </a:r>
                      <a:endParaRPr lang="ru-RU" sz="1200">
                        <a:solidFill>
                          <a:schemeClr val="tx1"/>
                        </a:solidFill>
                        <a:effectLst/>
                        <a:latin typeface="Times New Roman" pitchFamily="18" charset="0"/>
                        <a:cs typeface="Times New Roman" pitchFamily="18" charset="0"/>
                      </a:endParaRPr>
                    </a:p>
                    <a:p>
                      <a:pPr>
                        <a:lnSpc>
                          <a:spcPct val="115000"/>
                        </a:lnSpc>
                        <a:spcAft>
                          <a:spcPts val="0"/>
                        </a:spcAft>
                      </a:pPr>
                      <a:r>
                        <a:rPr lang="ru-RU" sz="1200">
                          <a:solidFill>
                            <a:schemeClr val="tx1"/>
                          </a:solidFill>
                          <a:effectLst/>
                          <a:latin typeface="Times New Roman" pitchFamily="18" charset="0"/>
                          <a:cs typeface="Times New Roman" pitchFamily="18" charset="0"/>
                        </a:rPr>
                        <a:t>Танысу іс-тәжірибе</a:t>
                      </a:r>
                      <a:endParaRPr lang="ru-RU" sz="1200">
                        <a:solidFill>
                          <a:schemeClr val="tx1"/>
                        </a:solidFill>
                        <a:effectLst/>
                        <a:latin typeface="Times New Roman" pitchFamily="18" charset="0"/>
                        <a:ea typeface="Times New Roman"/>
                        <a:cs typeface="Times New Roman" pitchFamily="18" charset="0"/>
                      </a:endParaRPr>
                    </a:p>
                  </a:txBody>
                  <a:tcPr marL="49913" marR="49913" marT="0" marB="0"/>
                </a:tc>
                <a:tc>
                  <a:txBody>
                    <a:bodyPr/>
                    <a:lstStyle/>
                    <a:p>
                      <a:pPr>
                        <a:lnSpc>
                          <a:spcPct val="115000"/>
                        </a:lnSpc>
                        <a:spcAft>
                          <a:spcPts val="0"/>
                        </a:spcAft>
                      </a:pPr>
                      <a:r>
                        <a:rPr lang="kk-KZ" sz="1200">
                          <a:solidFill>
                            <a:schemeClr val="tx1"/>
                          </a:solidFill>
                          <a:effectLst/>
                          <a:latin typeface="Times New Roman" pitchFamily="18" charset="0"/>
                          <a:cs typeface="Times New Roman" pitchFamily="18" charset="0"/>
                        </a:rPr>
                        <a:t>09.09.19-14.12.19</a:t>
                      </a:r>
                      <a:endParaRPr lang="ru-RU" sz="1200">
                        <a:solidFill>
                          <a:schemeClr val="tx1"/>
                        </a:solidFill>
                        <a:effectLst/>
                        <a:latin typeface="Times New Roman" pitchFamily="18" charset="0"/>
                        <a:cs typeface="Times New Roman" pitchFamily="18" charset="0"/>
                      </a:endParaRPr>
                    </a:p>
                    <a:p>
                      <a:pPr>
                        <a:lnSpc>
                          <a:spcPct val="115000"/>
                        </a:lnSpc>
                        <a:spcAft>
                          <a:spcPts val="0"/>
                        </a:spcAft>
                      </a:pPr>
                      <a:r>
                        <a:rPr lang="kk-KZ" sz="1200">
                          <a:solidFill>
                            <a:schemeClr val="tx1"/>
                          </a:solidFill>
                          <a:effectLst/>
                          <a:latin typeface="Times New Roman" pitchFamily="18" charset="0"/>
                          <a:cs typeface="Times New Roman" pitchFamily="18" charset="0"/>
                        </a:rPr>
                        <a:t>02.09.19-07.09.19</a:t>
                      </a:r>
                      <a:endParaRPr lang="ru-RU" sz="1200">
                        <a:solidFill>
                          <a:schemeClr val="tx1"/>
                        </a:solidFill>
                        <a:effectLst/>
                        <a:latin typeface="Times New Roman" pitchFamily="18" charset="0"/>
                        <a:cs typeface="Times New Roman" pitchFamily="18" charset="0"/>
                      </a:endParaRPr>
                    </a:p>
                    <a:p>
                      <a:pPr>
                        <a:lnSpc>
                          <a:spcPct val="115000"/>
                        </a:lnSpc>
                        <a:spcAft>
                          <a:spcPts val="0"/>
                        </a:spcAft>
                      </a:pPr>
                      <a:r>
                        <a:rPr lang="kk-KZ" sz="1200">
                          <a:solidFill>
                            <a:schemeClr val="tx1"/>
                          </a:solidFill>
                          <a:effectLst/>
                          <a:latin typeface="Times New Roman" pitchFamily="18" charset="0"/>
                          <a:cs typeface="Times New Roman" pitchFamily="18" charset="0"/>
                        </a:rPr>
                        <a:t>16.12.19-11.01.20</a:t>
                      </a:r>
                      <a:endParaRPr lang="ru-RU" sz="1200">
                        <a:solidFill>
                          <a:schemeClr val="tx1"/>
                        </a:solidFill>
                        <a:effectLst/>
                        <a:latin typeface="Times New Roman" pitchFamily="18" charset="0"/>
                        <a:cs typeface="Times New Roman" pitchFamily="18" charset="0"/>
                      </a:endParaRPr>
                    </a:p>
                    <a:p>
                      <a:pPr>
                        <a:lnSpc>
                          <a:spcPct val="115000"/>
                        </a:lnSpc>
                        <a:spcAft>
                          <a:spcPts val="0"/>
                        </a:spcAft>
                      </a:pPr>
                      <a:r>
                        <a:rPr lang="kk-KZ" sz="1200">
                          <a:solidFill>
                            <a:schemeClr val="tx1"/>
                          </a:solidFill>
                          <a:effectLst/>
                          <a:latin typeface="Times New Roman" pitchFamily="18" charset="0"/>
                          <a:cs typeface="Times New Roman" pitchFamily="18" charset="0"/>
                        </a:rPr>
                        <a:t>13.01.20-25.01.20</a:t>
                      </a:r>
                      <a:endParaRPr lang="ru-RU" sz="1200">
                        <a:solidFill>
                          <a:schemeClr val="tx1"/>
                        </a:solidFill>
                        <a:effectLst/>
                        <a:latin typeface="Times New Roman" pitchFamily="18" charset="0"/>
                        <a:ea typeface="Times New Roman"/>
                        <a:cs typeface="Times New Roman" pitchFamily="18" charset="0"/>
                      </a:endParaRPr>
                    </a:p>
                  </a:txBody>
                  <a:tcPr marL="49913" marR="49913" marT="0" marB="0"/>
                </a:tc>
              </a:tr>
              <a:tr h="561242">
                <a:tc>
                  <a:txBody>
                    <a:bodyPr/>
                    <a:lstStyle/>
                    <a:p>
                      <a:pPr>
                        <a:lnSpc>
                          <a:spcPct val="115000"/>
                        </a:lnSpc>
                        <a:spcAft>
                          <a:spcPts val="0"/>
                        </a:spcAft>
                      </a:pPr>
                      <a:r>
                        <a:rPr lang="kk-KZ" sz="1200">
                          <a:solidFill>
                            <a:schemeClr val="tx1"/>
                          </a:solidFill>
                          <a:effectLst/>
                          <a:latin typeface="Times New Roman" pitchFamily="18" charset="0"/>
                          <a:cs typeface="Times New Roman" pitchFamily="18" charset="0"/>
                        </a:rPr>
                        <a:t>оқу тобы 0707-17-9б</a:t>
                      </a:r>
                      <a:endParaRPr lang="ru-RU" sz="1200">
                        <a:solidFill>
                          <a:schemeClr val="tx1"/>
                        </a:solidFill>
                        <a:effectLst/>
                        <a:latin typeface="Times New Roman" pitchFamily="18" charset="0"/>
                        <a:cs typeface="Times New Roman" pitchFamily="18" charset="0"/>
                      </a:endParaRPr>
                    </a:p>
                    <a:p>
                      <a:pPr>
                        <a:lnSpc>
                          <a:spcPct val="115000"/>
                        </a:lnSpc>
                        <a:spcAft>
                          <a:spcPts val="0"/>
                        </a:spcAft>
                      </a:pPr>
                      <a:r>
                        <a:rPr lang="ru-RU" sz="1200">
                          <a:solidFill>
                            <a:schemeClr val="tx1"/>
                          </a:solidFill>
                          <a:effectLst/>
                          <a:latin typeface="Times New Roman" pitchFamily="18" charset="0"/>
                          <a:cs typeface="Times New Roman" pitchFamily="18" charset="0"/>
                        </a:rPr>
                        <a:t>Емтихан сессиясы</a:t>
                      </a:r>
                    </a:p>
                    <a:p>
                      <a:pPr>
                        <a:lnSpc>
                          <a:spcPct val="115000"/>
                        </a:lnSpc>
                        <a:spcAft>
                          <a:spcPts val="0"/>
                        </a:spcAft>
                      </a:pPr>
                      <a:r>
                        <a:rPr lang="kk-KZ" sz="1200">
                          <a:solidFill>
                            <a:schemeClr val="tx1"/>
                          </a:solidFill>
                          <a:effectLst/>
                          <a:latin typeface="Times New Roman" pitchFamily="18" charset="0"/>
                          <a:cs typeface="Times New Roman" pitchFamily="18" charset="0"/>
                        </a:rPr>
                        <a:t>Өндірістік іс-тәжірибе</a:t>
                      </a:r>
                      <a:endParaRPr lang="ru-RU" sz="1200">
                        <a:solidFill>
                          <a:schemeClr val="tx1"/>
                        </a:solidFill>
                        <a:effectLst/>
                        <a:latin typeface="Times New Roman" pitchFamily="18" charset="0"/>
                        <a:cs typeface="Times New Roman" pitchFamily="18" charset="0"/>
                      </a:endParaRPr>
                    </a:p>
                    <a:p>
                      <a:pPr>
                        <a:lnSpc>
                          <a:spcPct val="115000"/>
                        </a:lnSpc>
                        <a:spcAft>
                          <a:spcPts val="0"/>
                        </a:spcAft>
                      </a:pPr>
                      <a:r>
                        <a:rPr lang="kk-KZ" sz="1200">
                          <a:solidFill>
                            <a:schemeClr val="tx1"/>
                          </a:solidFill>
                          <a:effectLst/>
                          <a:latin typeface="Times New Roman" pitchFamily="18" charset="0"/>
                          <a:cs typeface="Times New Roman" pitchFamily="18" charset="0"/>
                        </a:rPr>
                        <a:t>Демалыс күндер</a:t>
                      </a:r>
                      <a:endParaRPr lang="ru-RU" sz="1200">
                        <a:solidFill>
                          <a:schemeClr val="tx1"/>
                        </a:solidFill>
                        <a:effectLst/>
                        <a:latin typeface="Times New Roman" pitchFamily="18" charset="0"/>
                        <a:ea typeface="Times New Roman"/>
                        <a:cs typeface="Times New Roman" pitchFamily="18" charset="0"/>
                      </a:endParaRPr>
                    </a:p>
                  </a:txBody>
                  <a:tcPr marL="49913" marR="49913" marT="0" marB="0"/>
                </a:tc>
                <a:tc>
                  <a:txBody>
                    <a:bodyPr/>
                    <a:lstStyle/>
                    <a:p>
                      <a:pPr>
                        <a:lnSpc>
                          <a:spcPct val="115000"/>
                        </a:lnSpc>
                        <a:spcAft>
                          <a:spcPts val="0"/>
                        </a:spcAft>
                      </a:pPr>
                      <a:r>
                        <a:rPr lang="kk-KZ" sz="1200">
                          <a:solidFill>
                            <a:schemeClr val="tx1"/>
                          </a:solidFill>
                          <a:effectLst/>
                          <a:latin typeface="Times New Roman" pitchFamily="18" charset="0"/>
                          <a:cs typeface="Times New Roman" pitchFamily="18" charset="0"/>
                        </a:rPr>
                        <a:t>02.09.19-23.11.19</a:t>
                      </a:r>
                      <a:endParaRPr lang="ru-RU" sz="1200">
                        <a:solidFill>
                          <a:schemeClr val="tx1"/>
                        </a:solidFill>
                        <a:effectLst/>
                        <a:latin typeface="Times New Roman" pitchFamily="18" charset="0"/>
                        <a:cs typeface="Times New Roman" pitchFamily="18" charset="0"/>
                      </a:endParaRPr>
                    </a:p>
                    <a:p>
                      <a:pPr>
                        <a:lnSpc>
                          <a:spcPct val="115000"/>
                        </a:lnSpc>
                        <a:spcAft>
                          <a:spcPts val="0"/>
                        </a:spcAft>
                      </a:pPr>
                      <a:r>
                        <a:rPr lang="kk-KZ" sz="1200">
                          <a:solidFill>
                            <a:schemeClr val="tx1"/>
                          </a:solidFill>
                          <a:effectLst/>
                          <a:latin typeface="Times New Roman" pitchFamily="18" charset="0"/>
                          <a:cs typeface="Times New Roman" pitchFamily="18" charset="0"/>
                        </a:rPr>
                        <a:t>25.11.19-30.11.19</a:t>
                      </a:r>
                      <a:endParaRPr lang="ru-RU" sz="1200">
                        <a:solidFill>
                          <a:schemeClr val="tx1"/>
                        </a:solidFill>
                        <a:effectLst/>
                        <a:latin typeface="Times New Roman" pitchFamily="18" charset="0"/>
                        <a:cs typeface="Times New Roman" pitchFamily="18" charset="0"/>
                      </a:endParaRPr>
                    </a:p>
                    <a:p>
                      <a:pPr>
                        <a:lnSpc>
                          <a:spcPct val="115000"/>
                        </a:lnSpc>
                        <a:spcAft>
                          <a:spcPts val="0"/>
                        </a:spcAft>
                      </a:pPr>
                      <a:r>
                        <a:rPr lang="kk-KZ" sz="1200">
                          <a:solidFill>
                            <a:schemeClr val="tx1"/>
                          </a:solidFill>
                          <a:effectLst/>
                          <a:latin typeface="Times New Roman" pitchFamily="18" charset="0"/>
                          <a:cs typeface="Times New Roman" pitchFamily="18" charset="0"/>
                        </a:rPr>
                        <a:t>02.12.19-11.01.20</a:t>
                      </a:r>
                      <a:endParaRPr lang="ru-RU" sz="1200">
                        <a:solidFill>
                          <a:schemeClr val="tx1"/>
                        </a:solidFill>
                        <a:effectLst/>
                        <a:latin typeface="Times New Roman" pitchFamily="18" charset="0"/>
                        <a:cs typeface="Times New Roman" pitchFamily="18" charset="0"/>
                      </a:endParaRPr>
                    </a:p>
                    <a:p>
                      <a:pPr>
                        <a:lnSpc>
                          <a:spcPct val="115000"/>
                        </a:lnSpc>
                        <a:spcAft>
                          <a:spcPts val="0"/>
                        </a:spcAft>
                      </a:pPr>
                      <a:r>
                        <a:rPr lang="kk-KZ" sz="1200">
                          <a:solidFill>
                            <a:schemeClr val="tx1"/>
                          </a:solidFill>
                          <a:effectLst/>
                          <a:latin typeface="Times New Roman" pitchFamily="18" charset="0"/>
                          <a:cs typeface="Times New Roman" pitchFamily="18" charset="0"/>
                        </a:rPr>
                        <a:t>13.01.20-25.01.20</a:t>
                      </a:r>
                      <a:endParaRPr lang="ru-RU" sz="1200">
                        <a:solidFill>
                          <a:schemeClr val="tx1"/>
                        </a:solidFill>
                        <a:effectLst/>
                        <a:latin typeface="Times New Roman" pitchFamily="18" charset="0"/>
                        <a:ea typeface="Times New Roman"/>
                        <a:cs typeface="Times New Roman" pitchFamily="18" charset="0"/>
                      </a:endParaRPr>
                    </a:p>
                  </a:txBody>
                  <a:tcPr marL="49913" marR="49913" marT="0" marB="0"/>
                </a:tc>
              </a:tr>
              <a:tr h="420932">
                <a:tc>
                  <a:txBody>
                    <a:bodyPr/>
                    <a:lstStyle/>
                    <a:p>
                      <a:pPr>
                        <a:lnSpc>
                          <a:spcPct val="115000"/>
                        </a:lnSpc>
                        <a:spcAft>
                          <a:spcPts val="0"/>
                        </a:spcAft>
                      </a:pPr>
                      <a:r>
                        <a:rPr lang="kk-KZ" sz="1200">
                          <a:solidFill>
                            <a:schemeClr val="tx1"/>
                          </a:solidFill>
                          <a:effectLst/>
                          <a:latin typeface="Times New Roman" pitchFamily="18" charset="0"/>
                          <a:cs typeface="Times New Roman" pitchFamily="18" charset="0"/>
                        </a:rPr>
                        <a:t>оқу тобы 0816-17-9б</a:t>
                      </a:r>
                      <a:endParaRPr lang="ru-RU" sz="1200">
                        <a:solidFill>
                          <a:schemeClr val="tx1"/>
                        </a:solidFill>
                        <a:effectLst/>
                        <a:latin typeface="Times New Roman" pitchFamily="18" charset="0"/>
                        <a:cs typeface="Times New Roman" pitchFamily="18" charset="0"/>
                      </a:endParaRPr>
                    </a:p>
                    <a:p>
                      <a:pPr>
                        <a:lnSpc>
                          <a:spcPct val="115000"/>
                        </a:lnSpc>
                        <a:spcAft>
                          <a:spcPts val="0"/>
                        </a:spcAft>
                      </a:pPr>
                      <a:r>
                        <a:rPr lang="kk-KZ" sz="1200">
                          <a:solidFill>
                            <a:schemeClr val="tx1"/>
                          </a:solidFill>
                          <a:effectLst/>
                          <a:latin typeface="Times New Roman" pitchFamily="18" charset="0"/>
                          <a:cs typeface="Times New Roman" pitchFamily="18" charset="0"/>
                        </a:rPr>
                        <a:t>Оқу іс-тәжірибе</a:t>
                      </a:r>
                      <a:endParaRPr lang="ru-RU" sz="1200">
                        <a:solidFill>
                          <a:schemeClr val="tx1"/>
                        </a:solidFill>
                        <a:effectLst/>
                        <a:latin typeface="Times New Roman" pitchFamily="18" charset="0"/>
                        <a:cs typeface="Times New Roman" pitchFamily="18" charset="0"/>
                      </a:endParaRPr>
                    </a:p>
                    <a:p>
                      <a:pPr>
                        <a:lnSpc>
                          <a:spcPct val="115000"/>
                        </a:lnSpc>
                        <a:spcAft>
                          <a:spcPts val="0"/>
                        </a:spcAft>
                      </a:pPr>
                      <a:r>
                        <a:rPr lang="kk-KZ" sz="1200">
                          <a:solidFill>
                            <a:schemeClr val="tx1"/>
                          </a:solidFill>
                          <a:effectLst/>
                          <a:latin typeface="Times New Roman" pitchFamily="18" charset="0"/>
                          <a:cs typeface="Times New Roman" pitchFamily="18" charset="0"/>
                        </a:rPr>
                        <a:t>Демалыс күндер</a:t>
                      </a:r>
                      <a:endParaRPr lang="ru-RU" sz="1200">
                        <a:solidFill>
                          <a:schemeClr val="tx1"/>
                        </a:solidFill>
                        <a:effectLst/>
                        <a:latin typeface="Times New Roman" pitchFamily="18" charset="0"/>
                        <a:ea typeface="Times New Roman"/>
                        <a:cs typeface="Times New Roman" pitchFamily="18" charset="0"/>
                      </a:endParaRPr>
                    </a:p>
                  </a:txBody>
                  <a:tcPr marL="49913" marR="49913" marT="0" marB="0"/>
                </a:tc>
                <a:tc>
                  <a:txBody>
                    <a:bodyPr/>
                    <a:lstStyle/>
                    <a:p>
                      <a:pPr>
                        <a:lnSpc>
                          <a:spcPct val="115000"/>
                        </a:lnSpc>
                        <a:spcAft>
                          <a:spcPts val="0"/>
                        </a:spcAft>
                      </a:pPr>
                      <a:r>
                        <a:rPr lang="kk-KZ" sz="1200" dirty="0">
                          <a:solidFill>
                            <a:schemeClr val="tx1"/>
                          </a:solidFill>
                          <a:effectLst/>
                          <a:latin typeface="Times New Roman" pitchFamily="18" charset="0"/>
                          <a:cs typeface="Times New Roman" pitchFamily="18" charset="0"/>
                        </a:rPr>
                        <a:t>02.09.19-07.12.19</a:t>
                      </a:r>
                      <a:endParaRPr lang="ru-RU" sz="1200" dirty="0">
                        <a:solidFill>
                          <a:schemeClr val="tx1"/>
                        </a:solidFill>
                        <a:effectLst/>
                        <a:latin typeface="Times New Roman" pitchFamily="18" charset="0"/>
                        <a:cs typeface="Times New Roman" pitchFamily="18" charset="0"/>
                      </a:endParaRPr>
                    </a:p>
                    <a:p>
                      <a:pPr>
                        <a:lnSpc>
                          <a:spcPct val="115000"/>
                        </a:lnSpc>
                        <a:spcAft>
                          <a:spcPts val="0"/>
                        </a:spcAft>
                      </a:pPr>
                      <a:r>
                        <a:rPr lang="kk-KZ" sz="1200" dirty="0">
                          <a:solidFill>
                            <a:schemeClr val="tx1"/>
                          </a:solidFill>
                          <a:effectLst/>
                          <a:latin typeface="Times New Roman" pitchFamily="18" charset="0"/>
                          <a:cs typeface="Times New Roman" pitchFamily="18" charset="0"/>
                        </a:rPr>
                        <a:t>09.12.19-11.01.20</a:t>
                      </a:r>
                      <a:endParaRPr lang="ru-RU" sz="1200" dirty="0">
                        <a:solidFill>
                          <a:schemeClr val="tx1"/>
                        </a:solidFill>
                        <a:effectLst/>
                        <a:latin typeface="Times New Roman" pitchFamily="18" charset="0"/>
                        <a:cs typeface="Times New Roman" pitchFamily="18" charset="0"/>
                      </a:endParaRPr>
                    </a:p>
                    <a:p>
                      <a:pPr>
                        <a:lnSpc>
                          <a:spcPct val="115000"/>
                        </a:lnSpc>
                        <a:spcAft>
                          <a:spcPts val="0"/>
                        </a:spcAft>
                      </a:pPr>
                      <a:r>
                        <a:rPr lang="kk-KZ" sz="1200" dirty="0">
                          <a:solidFill>
                            <a:schemeClr val="tx1"/>
                          </a:solidFill>
                          <a:effectLst/>
                          <a:latin typeface="Times New Roman" pitchFamily="18" charset="0"/>
                          <a:cs typeface="Times New Roman" pitchFamily="18" charset="0"/>
                        </a:rPr>
                        <a:t>13.01.20-25.01.20</a:t>
                      </a:r>
                      <a:endParaRPr lang="ru-RU" sz="1200" dirty="0">
                        <a:solidFill>
                          <a:schemeClr val="tx1"/>
                        </a:solidFill>
                        <a:effectLst/>
                        <a:latin typeface="Times New Roman" pitchFamily="18" charset="0"/>
                        <a:ea typeface="Times New Roman"/>
                        <a:cs typeface="Times New Roman" pitchFamily="18" charset="0"/>
                      </a:endParaRPr>
                    </a:p>
                  </a:txBody>
                  <a:tcPr marL="49913" marR="49913" marT="0" marB="0"/>
                </a:tc>
              </a:tr>
            </a:tbl>
          </a:graphicData>
        </a:graphic>
      </p:graphicFrame>
    </p:spTree>
    <p:extLst>
      <p:ext uri="{BB962C8B-B14F-4D97-AF65-F5344CB8AC3E}">
        <p14:creationId xmlns:p14="http://schemas.microsoft.com/office/powerpoint/2010/main" val="2609523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20728" y="10199898"/>
            <a:ext cx="873314" cy="323936"/>
          </a:xfrm>
          <a:prstGeom prst="rect">
            <a:avLst/>
          </a:prstGeom>
          <a:noFill/>
        </p:spPr>
        <p:txBody>
          <a:bodyPr wrap="square" lIns="104309" tIns="52154" rIns="104309" bIns="52154" rtlCol="0">
            <a:spAutoFit/>
          </a:bodyPr>
          <a:lstStyle/>
          <a:p>
            <a:pPr algn="ctr"/>
            <a:r>
              <a:rPr lang="kk-KZ" sz="1400" dirty="0">
                <a:latin typeface="Times New Roman" pitchFamily="18" charset="0"/>
                <a:cs typeface="Times New Roman" pitchFamily="18" charset="0"/>
              </a:rPr>
              <a:t>22</a:t>
            </a:r>
            <a:endParaRPr lang="ru-RU" sz="1400" dirty="0">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915326827"/>
              </p:ext>
            </p:extLst>
          </p:nvPr>
        </p:nvGraphicFramePr>
        <p:xfrm>
          <a:off x="540271" y="1156158"/>
          <a:ext cx="6480720" cy="8675370"/>
        </p:xfrm>
        <a:graphic>
          <a:graphicData uri="http://schemas.openxmlformats.org/drawingml/2006/table">
            <a:tbl>
              <a:tblPr firstRow="1" firstCol="1" bandRow="1" bandCol="1">
                <a:tableStyleId>{69012ECD-51FC-41F1-AA8D-1B2483CD663E}</a:tableStyleId>
              </a:tblPr>
              <a:tblGrid>
                <a:gridCol w="4116175"/>
                <a:gridCol w="2364545"/>
              </a:tblGrid>
              <a:tr h="364131">
                <a:tc>
                  <a:txBody>
                    <a:bodyPr/>
                    <a:lstStyle/>
                    <a:p>
                      <a:pPr>
                        <a:lnSpc>
                          <a:spcPct val="115000"/>
                        </a:lnSpc>
                        <a:spcAft>
                          <a:spcPts val="0"/>
                        </a:spcAft>
                      </a:pPr>
                      <a:r>
                        <a:rPr lang="kk-KZ" sz="1100" dirty="0">
                          <a:solidFill>
                            <a:schemeClr val="tx1"/>
                          </a:solidFill>
                          <a:effectLst/>
                          <a:latin typeface="Times New Roman" pitchFamily="18" charset="0"/>
                          <a:cs typeface="Times New Roman" pitchFamily="18" charset="0"/>
                        </a:rPr>
                        <a:t>оқу тобы 0816-18-11б</a:t>
                      </a:r>
                      <a:endParaRPr lang="ru-RU" sz="1100" dirty="0">
                        <a:solidFill>
                          <a:schemeClr val="tx1"/>
                        </a:solidFill>
                        <a:effectLst/>
                        <a:latin typeface="Times New Roman" pitchFamily="18" charset="0"/>
                        <a:cs typeface="Times New Roman" pitchFamily="18" charset="0"/>
                      </a:endParaRPr>
                    </a:p>
                    <a:p>
                      <a:pPr>
                        <a:lnSpc>
                          <a:spcPct val="115000"/>
                        </a:lnSpc>
                        <a:spcAft>
                          <a:spcPts val="0"/>
                        </a:spcAft>
                      </a:pPr>
                      <a:r>
                        <a:rPr lang="ru-RU" sz="1100" dirty="0" err="1">
                          <a:solidFill>
                            <a:schemeClr val="tx1"/>
                          </a:solidFill>
                          <a:effectLst/>
                          <a:latin typeface="Times New Roman" pitchFamily="18" charset="0"/>
                          <a:cs typeface="Times New Roman" pitchFamily="18" charset="0"/>
                        </a:rPr>
                        <a:t>Оқу</a:t>
                      </a:r>
                      <a:r>
                        <a:rPr lang="ru-RU" sz="1100" dirty="0">
                          <a:solidFill>
                            <a:schemeClr val="tx1"/>
                          </a:solidFill>
                          <a:effectLst/>
                          <a:latin typeface="Times New Roman" pitchFamily="18" charset="0"/>
                          <a:cs typeface="Times New Roman" pitchFamily="18" charset="0"/>
                        </a:rPr>
                        <a:t> </a:t>
                      </a:r>
                      <a:r>
                        <a:rPr lang="ru-RU" sz="1100" dirty="0" err="1">
                          <a:solidFill>
                            <a:schemeClr val="tx1"/>
                          </a:solidFill>
                          <a:effectLst/>
                          <a:latin typeface="Times New Roman" pitchFamily="18" charset="0"/>
                          <a:cs typeface="Times New Roman" pitchFamily="18" charset="0"/>
                        </a:rPr>
                        <a:t>іс-тәжірибе</a:t>
                      </a:r>
                      <a:endParaRPr lang="ru-RU" sz="1100" dirty="0">
                        <a:solidFill>
                          <a:schemeClr val="tx1"/>
                        </a:solidFill>
                        <a:effectLst/>
                        <a:latin typeface="Times New Roman" pitchFamily="18" charset="0"/>
                        <a:cs typeface="Times New Roman" pitchFamily="18" charset="0"/>
                      </a:endParaRPr>
                    </a:p>
                    <a:p>
                      <a:pPr>
                        <a:lnSpc>
                          <a:spcPct val="115000"/>
                        </a:lnSpc>
                        <a:spcAft>
                          <a:spcPts val="0"/>
                        </a:spcAft>
                      </a:pPr>
                      <a:r>
                        <a:rPr lang="kk-KZ" sz="1100" dirty="0">
                          <a:solidFill>
                            <a:schemeClr val="tx1"/>
                          </a:solidFill>
                          <a:effectLst/>
                          <a:latin typeface="Times New Roman" pitchFamily="18" charset="0"/>
                          <a:cs typeface="Times New Roman" pitchFamily="18" charset="0"/>
                        </a:rPr>
                        <a:t>Демалыс күндер</a:t>
                      </a:r>
                      <a:endParaRPr lang="ru-RU" sz="1100" dirty="0">
                        <a:solidFill>
                          <a:schemeClr val="tx1"/>
                        </a:solidFill>
                        <a:effectLst/>
                        <a:latin typeface="Times New Roman" pitchFamily="18" charset="0"/>
                        <a:ea typeface="Times New Roman"/>
                        <a:cs typeface="Times New Roman" pitchFamily="18" charset="0"/>
                      </a:endParaRPr>
                    </a:p>
                  </a:txBody>
                  <a:tcPr marL="43178" marR="43178" marT="0" marB="0">
                    <a:solidFill>
                      <a:schemeClr val="bg1"/>
                    </a:solidFill>
                  </a:tcPr>
                </a:tc>
                <a:tc>
                  <a:txBody>
                    <a:bodyPr/>
                    <a:lstStyle/>
                    <a:p>
                      <a:pPr>
                        <a:lnSpc>
                          <a:spcPct val="115000"/>
                        </a:lnSpc>
                        <a:spcAft>
                          <a:spcPts val="0"/>
                        </a:spcAft>
                      </a:pPr>
                      <a:r>
                        <a:rPr lang="kk-KZ" sz="1100" dirty="0">
                          <a:solidFill>
                            <a:schemeClr val="tx1"/>
                          </a:solidFill>
                          <a:effectLst/>
                          <a:latin typeface="Times New Roman" pitchFamily="18" charset="0"/>
                          <a:cs typeface="Times New Roman" pitchFamily="18" charset="0"/>
                        </a:rPr>
                        <a:t>02.09.19-07.12.19</a:t>
                      </a:r>
                      <a:endParaRPr lang="ru-RU" sz="1100" dirty="0">
                        <a:solidFill>
                          <a:schemeClr val="tx1"/>
                        </a:solidFill>
                        <a:effectLst/>
                        <a:latin typeface="Times New Roman" pitchFamily="18" charset="0"/>
                        <a:cs typeface="Times New Roman" pitchFamily="18" charset="0"/>
                      </a:endParaRPr>
                    </a:p>
                    <a:p>
                      <a:pPr>
                        <a:lnSpc>
                          <a:spcPct val="115000"/>
                        </a:lnSpc>
                        <a:spcAft>
                          <a:spcPts val="0"/>
                        </a:spcAft>
                      </a:pPr>
                      <a:r>
                        <a:rPr lang="kk-KZ" sz="1100" dirty="0">
                          <a:solidFill>
                            <a:schemeClr val="tx1"/>
                          </a:solidFill>
                          <a:effectLst/>
                          <a:latin typeface="Times New Roman" pitchFamily="18" charset="0"/>
                          <a:cs typeface="Times New Roman" pitchFamily="18" charset="0"/>
                        </a:rPr>
                        <a:t>09.12.19-11.01.20</a:t>
                      </a:r>
                      <a:endParaRPr lang="ru-RU" sz="1100" dirty="0">
                        <a:solidFill>
                          <a:schemeClr val="tx1"/>
                        </a:solidFill>
                        <a:effectLst/>
                        <a:latin typeface="Times New Roman" pitchFamily="18" charset="0"/>
                        <a:cs typeface="Times New Roman" pitchFamily="18" charset="0"/>
                      </a:endParaRPr>
                    </a:p>
                    <a:p>
                      <a:pPr>
                        <a:lnSpc>
                          <a:spcPct val="115000"/>
                        </a:lnSpc>
                        <a:spcAft>
                          <a:spcPts val="0"/>
                        </a:spcAft>
                      </a:pPr>
                      <a:r>
                        <a:rPr lang="kk-KZ" sz="1100" dirty="0">
                          <a:solidFill>
                            <a:schemeClr val="tx1"/>
                          </a:solidFill>
                          <a:effectLst/>
                          <a:latin typeface="Times New Roman" pitchFamily="18" charset="0"/>
                          <a:cs typeface="Times New Roman" pitchFamily="18" charset="0"/>
                        </a:rPr>
                        <a:t>13.01.20-25.01.20</a:t>
                      </a:r>
                      <a:endParaRPr lang="ru-RU" sz="1100" dirty="0">
                        <a:solidFill>
                          <a:schemeClr val="tx1"/>
                        </a:solidFill>
                        <a:effectLst/>
                        <a:latin typeface="Times New Roman" pitchFamily="18" charset="0"/>
                        <a:ea typeface="Times New Roman"/>
                        <a:cs typeface="Times New Roman" pitchFamily="18" charset="0"/>
                      </a:endParaRPr>
                    </a:p>
                  </a:txBody>
                  <a:tcPr marL="43178" marR="43178" marT="0" marB="0">
                    <a:solidFill>
                      <a:schemeClr val="bg1"/>
                    </a:solidFill>
                  </a:tcPr>
                </a:tc>
              </a:tr>
              <a:tr h="364131">
                <a:tc>
                  <a:txBody>
                    <a:bodyPr/>
                    <a:lstStyle/>
                    <a:p>
                      <a:pPr>
                        <a:lnSpc>
                          <a:spcPct val="115000"/>
                        </a:lnSpc>
                        <a:spcAft>
                          <a:spcPts val="0"/>
                        </a:spcAft>
                      </a:pPr>
                      <a:r>
                        <a:rPr lang="kk-KZ" sz="1100" dirty="0">
                          <a:solidFill>
                            <a:schemeClr val="tx1"/>
                          </a:solidFill>
                          <a:effectLst/>
                          <a:latin typeface="Times New Roman" pitchFamily="18" charset="0"/>
                          <a:cs typeface="Times New Roman" pitchFamily="18" charset="0"/>
                        </a:rPr>
                        <a:t>оқу тобы 1201-17-9б</a:t>
                      </a:r>
                      <a:endParaRPr lang="ru-RU" sz="1100" dirty="0">
                        <a:solidFill>
                          <a:schemeClr val="tx1"/>
                        </a:solidFill>
                        <a:effectLst/>
                        <a:latin typeface="Times New Roman" pitchFamily="18" charset="0"/>
                        <a:cs typeface="Times New Roman" pitchFamily="18" charset="0"/>
                      </a:endParaRPr>
                    </a:p>
                    <a:p>
                      <a:pPr>
                        <a:lnSpc>
                          <a:spcPct val="115000"/>
                        </a:lnSpc>
                        <a:spcAft>
                          <a:spcPts val="0"/>
                        </a:spcAft>
                      </a:pPr>
                      <a:r>
                        <a:rPr lang="ru-RU" sz="1100" dirty="0" err="1">
                          <a:solidFill>
                            <a:schemeClr val="tx1"/>
                          </a:solidFill>
                          <a:effectLst/>
                          <a:latin typeface="Times New Roman" pitchFamily="18" charset="0"/>
                          <a:cs typeface="Times New Roman" pitchFamily="18" charset="0"/>
                        </a:rPr>
                        <a:t>Оқу</a:t>
                      </a:r>
                      <a:r>
                        <a:rPr lang="ru-RU" sz="1100" dirty="0">
                          <a:solidFill>
                            <a:schemeClr val="tx1"/>
                          </a:solidFill>
                          <a:effectLst/>
                          <a:latin typeface="Times New Roman" pitchFamily="18" charset="0"/>
                          <a:cs typeface="Times New Roman" pitchFamily="18" charset="0"/>
                        </a:rPr>
                        <a:t> </a:t>
                      </a:r>
                      <a:r>
                        <a:rPr lang="ru-RU" sz="1100" dirty="0" err="1">
                          <a:solidFill>
                            <a:schemeClr val="tx1"/>
                          </a:solidFill>
                          <a:effectLst/>
                          <a:latin typeface="Times New Roman" pitchFamily="18" charset="0"/>
                          <a:cs typeface="Times New Roman" pitchFamily="18" charset="0"/>
                        </a:rPr>
                        <a:t>іс-тәжірибе</a:t>
                      </a:r>
                      <a:endParaRPr lang="ru-RU" sz="1100" dirty="0">
                        <a:solidFill>
                          <a:schemeClr val="tx1"/>
                        </a:solidFill>
                        <a:effectLst/>
                        <a:latin typeface="Times New Roman" pitchFamily="18" charset="0"/>
                        <a:cs typeface="Times New Roman" pitchFamily="18" charset="0"/>
                      </a:endParaRPr>
                    </a:p>
                    <a:p>
                      <a:pPr>
                        <a:lnSpc>
                          <a:spcPct val="115000"/>
                        </a:lnSpc>
                        <a:spcAft>
                          <a:spcPts val="0"/>
                        </a:spcAft>
                      </a:pPr>
                      <a:r>
                        <a:rPr lang="kk-KZ" sz="1100" dirty="0">
                          <a:solidFill>
                            <a:schemeClr val="tx1"/>
                          </a:solidFill>
                          <a:effectLst/>
                          <a:latin typeface="Times New Roman" pitchFamily="18" charset="0"/>
                          <a:cs typeface="Times New Roman" pitchFamily="18" charset="0"/>
                        </a:rPr>
                        <a:t>Демалыс күндер</a:t>
                      </a:r>
                      <a:endParaRPr lang="ru-RU" sz="1100" dirty="0">
                        <a:solidFill>
                          <a:schemeClr val="tx1"/>
                        </a:solidFill>
                        <a:effectLst/>
                        <a:latin typeface="Times New Roman" pitchFamily="18" charset="0"/>
                        <a:ea typeface="Times New Roman"/>
                        <a:cs typeface="Times New Roman" pitchFamily="18" charset="0"/>
                      </a:endParaRPr>
                    </a:p>
                  </a:txBody>
                  <a:tcPr marL="43178" marR="43178" marT="0" marB="0"/>
                </a:tc>
                <a:tc>
                  <a:txBody>
                    <a:bodyPr/>
                    <a:lstStyle/>
                    <a:p>
                      <a:pPr>
                        <a:lnSpc>
                          <a:spcPct val="115000"/>
                        </a:lnSpc>
                        <a:spcAft>
                          <a:spcPts val="0"/>
                        </a:spcAft>
                      </a:pPr>
                      <a:r>
                        <a:rPr lang="kk-KZ" sz="1100">
                          <a:solidFill>
                            <a:schemeClr val="tx1"/>
                          </a:solidFill>
                          <a:effectLst/>
                          <a:latin typeface="Times New Roman" pitchFamily="18" charset="0"/>
                          <a:cs typeface="Times New Roman" pitchFamily="18" charset="0"/>
                        </a:rPr>
                        <a:t>02.09.19-21.11.19</a:t>
                      </a:r>
                      <a:endParaRPr lang="ru-RU" sz="1100">
                        <a:solidFill>
                          <a:schemeClr val="tx1"/>
                        </a:solidFill>
                        <a:effectLst/>
                        <a:latin typeface="Times New Roman" pitchFamily="18" charset="0"/>
                        <a:cs typeface="Times New Roman" pitchFamily="18" charset="0"/>
                      </a:endParaRPr>
                    </a:p>
                    <a:p>
                      <a:pPr>
                        <a:lnSpc>
                          <a:spcPct val="115000"/>
                        </a:lnSpc>
                        <a:spcAft>
                          <a:spcPts val="0"/>
                        </a:spcAft>
                      </a:pPr>
                      <a:r>
                        <a:rPr lang="kk-KZ" sz="1100">
                          <a:solidFill>
                            <a:schemeClr val="tx1"/>
                          </a:solidFill>
                          <a:effectLst/>
                          <a:latin typeface="Times New Roman" pitchFamily="18" charset="0"/>
                          <a:cs typeface="Times New Roman" pitchFamily="18" charset="0"/>
                        </a:rPr>
                        <a:t>23.12.19-11.01.20</a:t>
                      </a:r>
                      <a:endParaRPr lang="ru-RU" sz="1100">
                        <a:solidFill>
                          <a:schemeClr val="tx1"/>
                        </a:solidFill>
                        <a:effectLst/>
                        <a:latin typeface="Times New Roman" pitchFamily="18" charset="0"/>
                        <a:cs typeface="Times New Roman" pitchFamily="18" charset="0"/>
                      </a:endParaRPr>
                    </a:p>
                    <a:p>
                      <a:pPr>
                        <a:lnSpc>
                          <a:spcPct val="115000"/>
                        </a:lnSpc>
                        <a:spcAft>
                          <a:spcPts val="0"/>
                        </a:spcAft>
                      </a:pPr>
                      <a:r>
                        <a:rPr lang="kk-KZ" sz="1100">
                          <a:solidFill>
                            <a:schemeClr val="tx1"/>
                          </a:solidFill>
                          <a:effectLst/>
                          <a:latin typeface="Times New Roman" pitchFamily="18" charset="0"/>
                          <a:cs typeface="Times New Roman" pitchFamily="18" charset="0"/>
                        </a:rPr>
                        <a:t>13.01.20-25.01.20</a:t>
                      </a:r>
                      <a:endParaRPr lang="ru-RU" sz="1100">
                        <a:solidFill>
                          <a:schemeClr val="tx1"/>
                        </a:solidFill>
                        <a:effectLst/>
                        <a:latin typeface="Times New Roman" pitchFamily="18" charset="0"/>
                        <a:ea typeface="Times New Roman"/>
                        <a:cs typeface="Times New Roman" pitchFamily="18" charset="0"/>
                      </a:endParaRPr>
                    </a:p>
                  </a:txBody>
                  <a:tcPr marL="43178" marR="43178" marT="0" marB="0"/>
                </a:tc>
              </a:tr>
              <a:tr h="364131">
                <a:tc>
                  <a:txBody>
                    <a:bodyPr/>
                    <a:lstStyle/>
                    <a:p>
                      <a:pPr>
                        <a:lnSpc>
                          <a:spcPct val="115000"/>
                        </a:lnSpc>
                        <a:spcAft>
                          <a:spcPts val="0"/>
                        </a:spcAft>
                      </a:pPr>
                      <a:r>
                        <a:rPr lang="kk-KZ" sz="1100">
                          <a:solidFill>
                            <a:schemeClr val="tx1"/>
                          </a:solidFill>
                          <a:effectLst/>
                          <a:latin typeface="Times New Roman" pitchFamily="18" charset="0"/>
                          <a:cs typeface="Times New Roman" pitchFamily="18" charset="0"/>
                        </a:rPr>
                        <a:t>оқу тобы 1305-17-9б</a:t>
                      </a:r>
                      <a:endParaRPr lang="ru-RU" sz="1100">
                        <a:solidFill>
                          <a:schemeClr val="tx1"/>
                        </a:solidFill>
                        <a:effectLst/>
                        <a:latin typeface="Times New Roman" pitchFamily="18" charset="0"/>
                        <a:cs typeface="Times New Roman" pitchFamily="18" charset="0"/>
                      </a:endParaRPr>
                    </a:p>
                    <a:p>
                      <a:pPr>
                        <a:lnSpc>
                          <a:spcPct val="115000"/>
                        </a:lnSpc>
                        <a:spcAft>
                          <a:spcPts val="0"/>
                        </a:spcAft>
                      </a:pPr>
                      <a:r>
                        <a:rPr lang="ru-RU" sz="1100">
                          <a:solidFill>
                            <a:schemeClr val="tx1"/>
                          </a:solidFill>
                          <a:effectLst/>
                          <a:latin typeface="Times New Roman" pitchFamily="18" charset="0"/>
                          <a:cs typeface="Times New Roman" pitchFamily="18" charset="0"/>
                        </a:rPr>
                        <a:t>Емтихан сессиясы</a:t>
                      </a:r>
                    </a:p>
                    <a:p>
                      <a:pPr>
                        <a:lnSpc>
                          <a:spcPct val="115000"/>
                        </a:lnSpc>
                        <a:spcAft>
                          <a:spcPts val="0"/>
                        </a:spcAft>
                      </a:pPr>
                      <a:r>
                        <a:rPr lang="kk-KZ" sz="1100">
                          <a:solidFill>
                            <a:schemeClr val="tx1"/>
                          </a:solidFill>
                          <a:effectLst/>
                          <a:latin typeface="Times New Roman" pitchFamily="18" charset="0"/>
                          <a:cs typeface="Times New Roman" pitchFamily="18" charset="0"/>
                        </a:rPr>
                        <a:t>Демалыс күндер</a:t>
                      </a:r>
                      <a:endParaRPr lang="ru-RU" sz="1100">
                        <a:solidFill>
                          <a:schemeClr val="tx1"/>
                        </a:solidFill>
                        <a:effectLst/>
                        <a:latin typeface="Times New Roman" pitchFamily="18" charset="0"/>
                        <a:ea typeface="Times New Roman"/>
                        <a:cs typeface="Times New Roman" pitchFamily="18" charset="0"/>
                      </a:endParaRPr>
                    </a:p>
                  </a:txBody>
                  <a:tcPr marL="43178" marR="43178" marT="0" marB="0"/>
                </a:tc>
                <a:tc>
                  <a:txBody>
                    <a:bodyPr/>
                    <a:lstStyle/>
                    <a:p>
                      <a:pPr>
                        <a:lnSpc>
                          <a:spcPct val="115000"/>
                        </a:lnSpc>
                        <a:spcAft>
                          <a:spcPts val="0"/>
                        </a:spcAft>
                      </a:pPr>
                      <a:r>
                        <a:rPr lang="kk-KZ" sz="1100">
                          <a:solidFill>
                            <a:schemeClr val="tx1"/>
                          </a:solidFill>
                          <a:effectLst/>
                          <a:latin typeface="Times New Roman" pitchFamily="18" charset="0"/>
                          <a:cs typeface="Times New Roman" pitchFamily="18" charset="0"/>
                        </a:rPr>
                        <a:t>02.09.19-28.12.19</a:t>
                      </a:r>
                      <a:endParaRPr lang="ru-RU" sz="1100">
                        <a:solidFill>
                          <a:schemeClr val="tx1"/>
                        </a:solidFill>
                        <a:effectLst/>
                        <a:latin typeface="Times New Roman" pitchFamily="18" charset="0"/>
                        <a:cs typeface="Times New Roman" pitchFamily="18" charset="0"/>
                      </a:endParaRPr>
                    </a:p>
                    <a:p>
                      <a:pPr>
                        <a:lnSpc>
                          <a:spcPct val="115000"/>
                        </a:lnSpc>
                        <a:spcAft>
                          <a:spcPts val="0"/>
                        </a:spcAft>
                      </a:pPr>
                      <a:r>
                        <a:rPr lang="kk-KZ" sz="1100">
                          <a:solidFill>
                            <a:schemeClr val="tx1"/>
                          </a:solidFill>
                          <a:effectLst/>
                          <a:latin typeface="Times New Roman" pitchFamily="18" charset="0"/>
                          <a:cs typeface="Times New Roman" pitchFamily="18" charset="0"/>
                        </a:rPr>
                        <a:t>30.12.19-04.01.20</a:t>
                      </a:r>
                      <a:endParaRPr lang="ru-RU" sz="1100">
                        <a:solidFill>
                          <a:schemeClr val="tx1"/>
                        </a:solidFill>
                        <a:effectLst/>
                        <a:latin typeface="Times New Roman" pitchFamily="18" charset="0"/>
                        <a:cs typeface="Times New Roman" pitchFamily="18" charset="0"/>
                      </a:endParaRPr>
                    </a:p>
                    <a:p>
                      <a:pPr>
                        <a:lnSpc>
                          <a:spcPct val="115000"/>
                        </a:lnSpc>
                        <a:spcAft>
                          <a:spcPts val="0"/>
                        </a:spcAft>
                      </a:pPr>
                      <a:r>
                        <a:rPr lang="kk-KZ" sz="1100">
                          <a:solidFill>
                            <a:schemeClr val="tx1"/>
                          </a:solidFill>
                          <a:effectLst/>
                          <a:latin typeface="Times New Roman" pitchFamily="18" charset="0"/>
                          <a:cs typeface="Times New Roman" pitchFamily="18" charset="0"/>
                        </a:rPr>
                        <a:t>13.01.20-25.01.20</a:t>
                      </a:r>
                      <a:endParaRPr lang="ru-RU" sz="1100">
                        <a:solidFill>
                          <a:schemeClr val="tx1"/>
                        </a:solidFill>
                        <a:effectLst/>
                        <a:latin typeface="Times New Roman" pitchFamily="18" charset="0"/>
                        <a:ea typeface="Times New Roman"/>
                        <a:cs typeface="Times New Roman" pitchFamily="18" charset="0"/>
                      </a:endParaRPr>
                    </a:p>
                  </a:txBody>
                  <a:tcPr marL="43178" marR="43178" marT="0" marB="0"/>
                </a:tc>
              </a:tr>
              <a:tr h="364131">
                <a:tc>
                  <a:txBody>
                    <a:bodyPr/>
                    <a:lstStyle/>
                    <a:p>
                      <a:pPr>
                        <a:lnSpc>
                          <a:spcPct val="115000"/>
                        </a:lnSpc>
                        <a:spcAft>
                          <a:spcPts val="0"/>
                        </a:spcAft>
                      </a:pPr>
                      <a:r>
                        <a:rPr lang="kk-KZ" sz="1100">
                          <a:solidFill>
                            <a:schemeClr val="tx1"/>
                          </a:solidFill>
                          <a:effectLst/>
                          <a:latin typeface="Times New Roman" pitchFamily="18" charset="0"/>
                          <a:cs typeface="Times New Roman" pitchFamily="18" charset="0"/>
                        </a:rPr>
                        <a:t>оқу тобы 1401-17-9б</a:t>
                      </a:r>
                      <a:endParaRPr lang="ru-RU" sz="1100">
                        <a:solidFill>
                          <a:schemeClr val="tx1"/>
                        </a:solidFill>
                        <a:effectLst/>
                        <a:latin typeface="Times New Roman" pitchFamily="18" charset="0"/>
                        <a:cs typeface="Times New Roman" pitchFamily="18" charset="0"/>
                      </a:endParaRPr>
                    </a:p>
                    <a:p>
                      <a:pPr>
                        <a:lnSpc>
                          <a:spcPct val="115000"/>
                        </a:lnSpc>
                        <a:spcAft>
                          <a:spcPts val="0"/>
                        </a:spcAft>
                      </a:pPr>
                      <a:r>
                        <a:rPr lang="ru-RU" sz="1100">
                          <a:solidFill>
                            <a:schemeClr val="tx1"/>
                          </a:solidFill>
                          <a:effectLst/>
                          <a:latin typeface="Times New Roman" pitchFamily="18" charset="0"/>
                          <a:cs typeface="Times New Roman" pitchFamily="18" charset="0"/>
                        </a:rPr>
                        <a:t>Өндірістік іс-тәжірибе</a:t>
                      </a:r>
                    </a:p>
                    <a:p>
                      <a:pPr>
                        <a:lnSpc>
                          <a:spcPct val="115000"/>
                        </a:lnSpc>
                        <a:spcAft>
                          <a:spcPts val="0"/>
                        </a:spcAft>
                      </a:pPr>
                      <a:r>
                        <a:rPr lang="kk-KZ" sz="1100">
                          <a:solidFill>
                            <a:schemeClr val="tx1"/>
                          </a:solidFill>
                          <a:effectLst/>
                          <a:latin typeface="Times New Roman" pitchFamily="18" charset="0"/>
                          <a:cs typeface="Times New Roman" pitchFamily="18" charset="0"/>
                        </a:rPr>
                        <a:t>Демалыс күндер</a:t>
                      </a:r>
                      <a:endParaRPr lang="ru-RU" sz="1100">
                        <a:solidFill>
                          <a:schemeClr val="tx1"/>
                        </a:solidFill>
                        <a:effectLst/>
                        <a:latin typeface="Times New Roman" pitchFamily="18" charset="0"/>
                        <a:ea typeface="Times New Roman"/>
                        <a:cs typeface="Times New Roman" pitchFamily="18" charset="0"/>
                      </a:endParaRPr>
                    </a:p>
                  </a:txBody>
                  <a:tcPr marL="43178" marR="43178" marT="0" marB="0"/>
                </a:tc>
                <a:tc>
                  <a:txBody>
                    <a:bodyPr/>
                    <a:lstStyle/>
                    <a:p>
                      <a:pPr>
                        <a:lnSpc>
                          <a:spcPct val="115000"/>
                        </a:lnSpc>
                        <a:spcAft>
                          <a:spcPts val="0"/>
                        </a:spcAft>
                      </a:pPr>
                      <a:r>
                        <a:rPr lang="kk-KZ" sz="1100">
                          <a:solidFill>
                            <a:schemeClr val="tx1"/>
                          </a:solidFill>
                          <a:effectLst/>
                          <a:latin typeface="Times New Roman" pitchFamily="18" charset="0"/>
                          <a:cs typeface="Times New Roman" pitchFamily="18" charset="0"/>
                        </a:rPr>
                        <a:t>02.09.19-02.10.19</a:t>
                      </a:r>
                      <a:endParaRPr lang="ru-RU" sz="1100">
                        <a:solidFill>
                          <a:schemeClr val="tx1"/>
                        </a:solidFill>
                        <a:effectLst/>
                        <a:latin typeface="Times New Roman" pitchFamily="18" charset="0"/>
                        <a:cs typeface="Times New Roman" pitchFamily="18" charset="0"/>
                      </a:endParaRPr>
                    </a:p>
                    <a:p>
                      <a:pPr>
                        <a:lnSpc>
                          <a:spcPct val="115000"/>
                        </a:lnSpc>
                        <a:spcAft>
                          <a:spcPts val="0"/>
                        </a:spcAft>
                      </a:pPr>
                      <a:r>
                        <a:rPr lang="kk-KZ" sz="1100">
                          <a:solidFill>
                            <a:schemeClr val="tx1"/>
                          </a:solidFill>
                          <a:effectLst/>
                          <a:latin typeface="Times New Roman" pitchFamily="18" charset="0"/>
                          <a:cs typeface="Times New Roman" pitchFamily="18" charset="0"/>
                        </a:rPr>
                        <a:t>04.11.19-11.01.20</a:t>
                      </a:r>
                      <a:endParaRPr lang="ru-RU" sz="1100">
                        <a:solidFill>
                          <a:schemeClr val="tx1"/>
                        </a:solidFill>
                        <a:effectLst/>
                        <a:latin typeface="Times New Roman" pitchFamily="18" charset="0"/>
                        <a:cs typeface="Times New Roman" pitchFamily="18" charset="0"/>
                      </a:endParaRPr>
                    </a:p>
                    <a:p>
                      <a:pPr>
                        <a:lnSpc>
                          <a:spcPct val="115000"/>
                        </a:lnSpc>
                        <a:spcAft>
                          <a:spcPts val="0"/>
                        </a:spcAft>
                      </a:pPr>
                      <a:r>
                        <a:rPr lang="kk-KZ" sz="1100">
                          <a:solidFill>
                            <a:schemeClr val="tx1"/>
                          </a:solidFill>
                          <a:effectLst/>
                          <a:latin typeface="Times New Roman" pitchFamily="18" charset="0"/>
                          <a:cs typeface="Times New Roman" pitchFamily="18" charset="0"/>
                        </a:rPr>
                        <a:t>13.01.20-25.01.20</a:t>
                      </a:r>
                      <a:endParaRPr lang="ru-RU" sz="1100">
                        <a:solidFill>
                          <a:schemeClr val="tx1"/>
                        </a:solidFill>
                        <a:effectLst/>
                        <a:latin typeface="Times New Roman" pitchFamily="18" charset="0"/>
                        <a:ea typeface="Times New Roman"/>
                        <a:cs typeface="Times New Roman" pitchFamily="18" charset="0"/>
                      </a:endParaRPr>
                    </a:p>
                  </a:txBody>
                  <a:tcPr marL="43178" marR="43178" marT="0" marB="0"/>
                </a:tc>
              </a:tr>
              <a:tr h="485507">
                <a:tc>
                  <a:txBody>
                    <a:bodyPr/>
                    <a:lstStyle/>
                    <a:p>
                      <a:pPr>
                        <a:lnSpc>
                          <a:spcPct val="115000"/>
                        </a:lnSpc>
                        <a:spcAft>
                          <a:spcPts val="0"/>
                        </a:spcAft>
                      </a:pPr>
                      <a:r>
                        <a:rPr lang="kk-KZ" sz="1100">
                          <a:solidFill>
                            <a:schemeClr val="tx1"/>
                          </a:solidFill>
                          <a:effectLst/>
                          <a:latin typeface="Times New Roman" pitchFamily="18" charset="0"/>
                          <a:cs typeface="Times New Roman" pitchFamily="18" charset="0"/>
                        </a:rPr>
                        <a:t>оқу тобы 1405-17-9б</a:t>
                      </a:r>
                      <a:endParaRPr lang="ru-RU" sz="1100">
                        <a:solidFill>
                          <a:schemeClr val="tx1"/>
                        </a:solidFill>
                        <a:effectLst/>
                        <a:latin typeface="Times New Roman" pitchFamily="18" charset="0"/>
                        <a:cs typeface="Times New Roman" pitchFamily="18" charset="0"/>
                      </a:endParaRPr>
                    </a:p>
                    <a:p>
                      <a:pPr>
                        <a:lnSpc>
                          <a:spcPct val="115000"/>
                        </a:lnSpc>
                        <a:spcAft>
                          <a:spcPts val="0"/>
                        </a:spcAft>
                      </a:pPr>
                      <a:r>
                        <a:rPr lang="ru-RU" sz="1100">
                          <a:solidFill>
                            <a:schemeClr val="tx1"/>
                          </a:solidFill>
                          <a:effectLst/>
                          <a:latin typeface="Times New Roman" pitchFamily="18" charset="0"/>
                          <a:cs typeface="Times New Roman" pitchFamily="18" charset="0"/>
                        </a:rPr>
                        <a:t>Емтихан сессиясы</a:t>
                      </a:r>
                    </a:p>
                    <a:p>
                      <a:pPr>
                        <a:lnSpc>
                          <a:spcPct val="115000"/>
                        </a:lnSpc>
                        <a:spcAft>
                          <a:spcPts val="0"/>
                        </a:spcAft>
                      </a:pPr>
                      <a:r>
                        <a:rPr lang="kk-KZ" sz="1100">
                          <a:solidFill>
                            <a:schemeClr val="tx1"/>
                          </a:solidFill>
                          <a:effectLst/>
                          <a:latin typeface="Times New Roman" pitchFamily="18" charset="0"/>
                          <a:cs typeface="Times New Roman" pitchFamily="18" charset="0"/>
                        </a:rPr>
                        <a:t>Өндірістік іс-тәжірибе</a:t>
                      </a:r>
                      <a:endParaRPr lang="ru-RU" sz="1100">
                        <a:solidFill>
                          <a:schemeClr val="tx1"/>
                        </a:solidFill>
                        <a:effectLst/>
                        <a:latin typeface="Times New Roman" pitchFamily="18" charset="0"/>
                        <a:cs typeface="Times New Roman" pitchFamily="18" charset="0"/>
                      </a:endParaRPr>
                    </a:p>
                    <a:p>
                      <a:pPr>
                        <a:lnSpc>
                          <a:spcPct val="115000"/>
                        </a:lnSpc>
                        <a:spcAft>
                          <a:spcPts val="0"/>
                        </a:spcAft>
                      </a:pPr>
                      <a:r>
                        <a:rPr lang="kk-KZ" sz="1100">
                          <a:solidFill>
                            <a:schemeClr val="tx1"/>
                          </a:solidFill>
                          <a:effectLst/>
                          <a:latin typeface="Times New Roman" pitchFamily="18" charset="0"/>
                          <a:cs typeface="Times New Roman" pitchFamily="18" charset="0"/>
                        </a:rPr>
                        <a:t>Демалыс күндер</a:t>
                      </a:r>
                      <a:endParaRPr lang="ru-RU" sz="1100">
                        <a:solidFill>
                          <a:schemeClr val="tx1"/>
                        </a:solidFill>
                        <a:effectLst/>
                        <a:latin typeface="Times New Roman" pitchFamily="18" charset="0"/>
                        <a:ea typeface="Times New Roman"/>
                        <a:cs typeface="Times New Roman" pitchFamily="18" charset="0"/>
                      </a:endParaRPr>
                    </a:p>
                  </a:txBody>
                  <a:tcPr marL="43178" marR="43178" marT="0" marB="0"/>
                </a:tc>
                <a:tc>
                  <a:txBody>
                    <a:bodyPr/>
                    <a:lstStyle/>
                    <a:p>
                      <a:pPr>
                        <a:lnSpc>
                          <a:spcPct val="115000"/>
                        </a:lnSpc>
                        <a:spcAft>
                          <a:spcPts val="0"/>
                        </a:spcAft>
                      </a:pPr>
                      <a:r>
                        <a:rPr lang="kk-KZ" sz="1100">
                          <a:solidFill>
                            <a:schemeClr val="tx1"/>
                          </a:solidFill>
                          <a:effectLst/>
                          <a:latin typeface="Times New Roman" pitchFamily="18" charset="0"/>
                          <a:cs typeface="Times New Roman" pitchFamily="18" charset="0"/>
                        </a:rPr>
                        <a:t>02.09.19-02.10.19</a:t>
                      </a:r>
                      <a:endParaRPr lang="ru-RU" sz="1100">
                        <a:solidFill>
                          <a:schemeClr val="tx1"/>
                        </a:solidFill>
                        <a:effectLst/>
                        <a:latin typeface="Times New Roman" pitchFamily="18" charset="0"/>
                        <a:cs typeface="Times New Roman" pitchFamily="18" charset="0"/>
                      </a:endParaRPr>
                    </a:p>
                    <a:p>
                      <a:pPr>
                        <a:lnSpc>
                          <a:spcPct val="115000"/>
                        </a:lnSpc>
                        <a:spcAft>
                          <a:spcPts val="0"/>
                        </a:spcAft>
                      </a:pPr>
                      <a:r>
                        <a:rPr lang="kk-KZ" sz="1100">
                          <a:solidFill>
                            <a:schemeClr val="tx1"/>
                          </a:solidFill>
                          <a:effectLst/>
                          <a:latin typeface="Times New Roman" pitchFamily="18" charset="0"/>
                          <a:cs typeface="Times New Roman" pitchFamily="18" charset="0"/>
                        </a:rPr>
                        <a:t>04.11.19-09.11.19</a:t>
                      </a:r>
                      <a:endParaRPr lang="ru-RU" sz="1100">
                        <a:solidFill>
                          <a:schemeClr val="tx1"/>
                        </a:solidFill>
                        <a:effectLst/>
                        <a:latin typeface="Times New Roman" pitchFamily="18" charset="0"/>
                        <a:cs typeface="Times New Roman" pitchFamily="18" charset="0"/>
                      </a:endParaRPr>
                    </a:p>
                    <a:p>
                      <a:pPr>
                        <a:lnSpc>
                          <a:spcPct val="115000"/>
                        </a:lnSpc>
                        <a:spcAft>
                          <a:spcPts val="0"/>
                        </a:spcAft>
                      </a:pPr>
                      <a:r>
                        <a:rPr lang="kk-KZ" sz="1100">
                          <a:solidFill>
                            <a:schemeClr val="tx1"/>
                          </a:solidFill>
                          <a:effectLst/>
                          <a:latin typeface="Times New Roman" pitchFamily="18" charset="0"/>
                          <a:cs typeface="Times New Roman" pitchFamily="18" charset="0"/>
                        </a:rPr>
                        <a:t>11.11.19-11.01.20</a:t>
                      </a:r>
                      <a:endParaRPr lang="ru-RU" sz="1100">
                        <a:solidFill>
                          <a:schemeClr val="tx1"/>
                        </a:solidFill>
                        <a:effectLst/>
                        <a:latin typeface="Times New Roman" pitchFamily="18" charset="0"/>
                        <a:cs typeface="Times New Roman" pitchFamily="18" charset="0"/>
                      </a:endParaRPr>
                    </a:p>
                    <a:p>
                      <a:pPr>
                        <a:lnSpc>
                          <a:spcPct val="115000"/>
                        </a:lnSpc>
                        <a:spcAft>
                          <a:spcPts val="0"/>
                        </a:spcAft>
                      </a:pPr>
                      <a:r>
                        <a:rPr lang="ru-RU" sz="1100">
                          <a:solidFill>
                            <a:schemeClr val="tx1"/>
                          </a:solidFill>
                          <a:effectLst/>
                          <a:latin typeface="Times New Roman" pitchFamily="18" charset="0"/>
                          <a:cs typeface="Times New Roman" pitchFamily="18" charset="0"/>
                        </a:rPr>
                        <a:t>1</a:t>
                      </a:r>
                      <a:r>
                        <a:rPr lang="kk-KZ" sz="1100">
                          <a:solidFill>
                            <a:schemeClr val="tx1"/>
                          </a:solidFill>
                          <a:effectLst/>
                          <a:latin typeface="Times New Roman" pitchFamily="18" charset="0"/>
                          <a:cs typeface="Times New Roman" pitchFamily="18" charset="0"/>
                        </a:rPr>
                        <a:t>3</a:t>
                      </a:r>
                      <a:r>
                        <a:rPr lang="ru-RU" sz="1100">
                          <a:solidFill>
                            <a:schemeClr val="tx1"/>
                          </a:solidFill>
                          <a:effectLst/>
                          <a:latin typeface="Times New Roman" pitchFamily="18" charset="0"/>
                          <a:cs typeface="Times New Roman" pitchFamily="18" charset="0"/>
                        </a:rPr>
                        <a:t>.01.</a:t>
                      </a:r>
                      <a:r>
                        <a:rPr lang="kk-KZ" sz="1100">
                          <a:solidFill>
                            <a:schemeClr val="tx1"/>
                          </a:solidFill>
                          <a:effectLst/>
                          <a:latin typeface="Times New Roman" pitchFamily="18" charset="0"/>
                          <a:cs typeface="Times New Roman" pitchFamily="18" charset="0"/>
                        </a:rPr>
                        <a:t>20</a:t>
                      </a:r>
                      <a:r>
                        <a:rPr lang="ru-RU" sz="1100">
                          <a:solidFill>
                            <a:schemeClr val="tx1"/>
                          </a:solidFill>
                          <a:effectLst/>
                          <a:latin typeface="Times New Roman" pitchFamily="18" charset="0"/>
                          <a:cs typeface="Times New Roman" pitchFamily="18" charset="0"/>
                        </a:rPr>
                        <a:t>-25.01.</a:t>
                      </a:r>
                      <a:r>
                        <a:rPr lang="kk-KZ" sz="1100">
                          <a:solidFill>
                            <a:schemeClr val="tx1"/>
                          </a:solidFill>
                          <a:effectLst/>
                          <a:latin typeface="Times New Roman" pitchFamily="18" charset="0"/>
                          <a:cs typeface="Times New Roman" pitchFamily="18" charset="0"/>
                        </a:rPr>
                        <a:t>20</a:t>
                      </a:r>
                      <a:endParaRPr lang="ru-RU" sz="1100">
                        <a:solidFill>
                          <a:schemeClr val="tx1"/>
                        </a:solidFill>
                        <a:effectLst/>
                        <a:latin typeface="Times New Roman" pitchFamily="18" charset="0"/>
                        <a:ea typeface="Times New Roman"/>
                        <a:cs typeface="Times New Roman" pitchFamily="18" charset="0"/>
                      </a:endParaRPr>
                    </a:p>
                  </a:txBody>
                  <a:tcPr marL="43178" marR="43178" marT="0" marB="0"/>
                </a:tc>
              </a:tr>
              <a:tr h="364131">
                <a:tc>
                  <a:txBody>
                    <a:bodyPr/>
                    <a:lstStyle/>
                    <a:p>
                      <a:pPr>
                        <a:lnSpc>
                          <a:spcPct val="115000"/>
                        </a:lnSpc>
                        <a:spcAft>
                          <a:spcPts val="0"/>
                        </a:spcAft>
                      </a:pPr>
                      <a:r>
                        <a:rPr lang="kk-KZ" sz="1100">
                          <a:solidFill>
                            <a:schemeClr val="tx1"/>
                          </a:solidFill>
                          <a:effectLst/>
                          <a:latin typeface="Times New Roman" pitchFamily="18" charset="0"/>
                          <a:cs typeface="Times New Roman" pitchFamily="18" charset="0"/>
                        </a:rPr>
                        <a:t>оқу тобы 0707-16-9б</a:t>
                      </a:r>
                      <a:endParaRPr lang="ru-RU" sz="1100">
                        <a:solidFill>
                          <a:schemeClr val="tx1"/>
                        </a:solidFill>
                        <a:effectLst/>
                        <a:latin typeface="Times New Roman" pitchFamily="18" charset="0"/>
                        <a:cs typeface="Times New Roman" pitchFamily="18" charset="0"/>
                      </a:endParaRPr>
                    </a:p>
                    <a:p>
                      <a:pPr>
                        <a:lnSpc>
                          <a:spcPct val="115000"/>
                        </a:lnSpc>
                        <a:spcAft>
                          <a:spcPts val="0"/>
                        </a:spcAft>
                      </a:pPr>
                      <a:r>
                        <a:rPr lang="ru-RU" sz="1100">
                          <a:solidFill>
                            <a:schemeClr val="tx1"/>
                          </a:solidFill>
                          <a:effectLst/>
                          <a:latin typeface="Times New Roman" pitchFamily="18" charset="0"/>
                          <a:cs typeface="Times New Roman" pitchFamily="18" charset="0"/>
                        </a:rPr>
                        <a:t>Емтихан сессиясы</a:t>
                      </a:r>
                    </a:p>
                    <a:p>
                      <a:pPr>
                        <a:lnSpc>
                          <a:spcPct val="115000"/>
                        </a:lnSpc>
                        <a:spcAft>
                          <a:spcPts val="0"/>
                        </a:spcAft>
                      </a:pPr>
                      <a:r>
                        <a:rPr lang="kk-KZ" sz="1100">
                          <a:solidFill>
                            <a:schemeClr val="tx1"/>
                          </a:solidFill>
                          <a:effectLst/>
                          <a:latin typeface="Times New Roman" pitchFamily="18" charset="0"/>
                          <a:cs typeface="Times New Roman" pitchFamily="18" charset="0"/>
                        </a:rPr>
                        <a:t>Каникулы</a:t>
                      </a:r>
                      <a:endParaRPr lang="ru-RU" sz="1100">
                        <a:solidFill>
                          <a:schemeClr val="tx1"/>
                        </a:solidFill>
                        <a:effectLst/>
                        <a:latin typeface="Times New Roman" pitchFamily="18" charset="0"/>
                        <a:ea typeface="Times New Roman"/>
                        <a:cs typeface="Times New Roman" pitchFamily="18" charset="0"/>
                      </a:endParaRPr>
                    </a:p>
                  </a:txBody>
                  <a:tcPr marL="43178" marR="43178" marT="0" marB="0"/>
                </a:tc>
                <a:tc>
                  <a:txBody>
                    <a:bodyPr/>
                    <a:lstStyle/>
                    <a:p>
                      <a:pPr>
                        <a:lnSpc>
                          <a:spcPct val="115000"/>
                        </a:lnSpc>
                        <a:spcAft>
                          <a:spcPts val="0"/>
                        </a:spcAft>
                      </a:pPr>
                      <a:r>
                        <a:rPr lang="kk-KZ" sz="1100">
                          <a:solidFill>
                            <a:schemeClr val="tx1"/>
                          </a:solidFill>
                          <a:effectLst/>
                          <a:latin typeface="Times New Roman" pitchFamily="18" charset="0"/>
                          <a:cs typeface="Times New Roman" pitchFamily="18" charset="0"/>
                        </a:rPr>
                        <a:t>02.09.19-30.11.19</a:t>
                      </a:r>
                      <a:endParaRPr lang="ru-RU" sz="1100">
                        <a:solidFill>
                          <a:schemeClr val="tx1"/>
                        </a:solidFill>
                        <a:effectLst/>
                        <a:latin typeface="Times New Roman" pitchFamily="18" charset="0"/>
                        <a:cs typeface="Times New Roman" pitchFamily="18" charset="0"/>
                      </a:endParaRPr>
                    </a:p>
                    <a:p>
                      <a:pPr>
                        <a:lnSpc>
                          <a:spcPct val="115000"/>
                        </a:lnSpc>
                        <a:spcAft>
                          <a:spcPts val="0"/>
                        </a:spcAft>
                      </a:pPr>
                      <a:r>
                        <a:rPr lang="kk-KZ" sz="1100">
                          <a:solidFill>
                            <a:schemeClr val="tx1"/>
                          </a:solidFill>
                          <a:effectLst/>
                          <a:latin typeface="Times New Roman" pitchFamily="18" charset="0"/>
                          <a:cs typeface="Times New Roman" pitchFamily="18" charset="0"/>
                        </a:rPr>
                        <a:t>02.12.19-07.12.19</a:t>
                      </a:r>
                      <a:endParaRPr lang="ru-RU" sz="1100">
                        <a:solidFill>
                          <a:schemeClr val="tx1"/>
                        </a:solidFill>
                        <a:effectLst/>
                        <a:latin typeface="Times New Roman" pitchFamily="18" charset="0"/>
                        <a:cs typeface="Times New Roman" pitchFamily="18" charset="0"/>
                      </a:endParaRPr>
                    </a:p>
                    <a:p>
                      <a:pPr>
                        <a:lnSpc>
                          <a:spcPct val="115000"/>
                        </a:lnSpc>
                        <a:spcAft>
                          <a:spcPts val="0"/>
                        </a:spcAft>
                      </a:pPr>
                      <a:r>
                        <a:rPr lang="kk-KZ" sz="1100">
                          <a:solidFill>
                            <a:schemeClr val="tx1"/>
                          </a:solidFill>
                          <a:effectLst/>
                          <a:latin typeface="Times New Roman" pitchFamily="18" charset="0"/>
                          <a:cs typeface="Times New Roman" pitchFamily="18" charset="0"/>
                        </a:rPr>
                        <a:t>09.12.19-21.12.19</a:t>
                      </a:r>
                      <a:endParaRPr lang="ru-RU" sz="1100">
                        <a:solidFill>
                          <a:schemeClr val="tx1"/>
                        </a:solidFill>
                        <a:effectLst/>
                        <a:latin typeface="Times New Roman" pitchFamily="18" charset="0"/>
                        <a:ea typeface="Times New Roman"/>
                        <a:cs typeface="Times New Roman" pitchFamily="18" charset="0"/>
                      </a:endParaRPr>
                    </a:p>
                  </a:txBody>
                  <a:tcPr marL="43178" marR="43178" marT="0" marB="0"/>
                </a:tc>
              </a:tr>
              <a:tr h="485507">
                <a:tc>
                  <a:txBody>
                    <a:bodyPr/>
                    <a:lstStyle/>
                    <a:p>
                      <a:pPr>
                        <a:lnSpc>
                          <a:spcPct val="115000"/>
                        </a:lnSpc>
                        <a:spcAft>
                          <a:spcPts val="0"/>
                        </a:spcAft>
                      </a:pPr>
                      <a:r>
                        <a:rPr lang="kk-KZ" sz="1100">
                          <a:solidFill>
                            <a:schemeClr val="tx1"/>
                          </a:solidFill>
                          <a:effectLst/>
                          <a:latin typeface="Times New Roman" pitchFamily="18" charset="0"/>
                          <a:cs typeface="Times New Roman" pitchFamily="18" charset="0"/>
                        </a:rPr>
                        <a:t>оқу тобы 0816-16-9б</a:t>
                      </a:r>
                      <a:endParaRPr lang="ru-RU" sz="1100">
                        <a:solidFill>
                          <a:schemeClr val="tx1"/>
                        </a:solidFill>
                        <a:effectLst/>
                        <a:latin typeface="Times New Roman" pitchFamily="18" charset="0"/>
                        <a:cs typeface="Times New Roman" pitchFamily="18" charset="0"/>
                      </a:endParaRPr>
                    </a:p>
                    <a:p>
                      <a:pPr>
                        <a:lnSpc>
                          <a:spcPct val="115000"/>
                        </a:lnSpc>
                        <a:spcAft>
                          <a:spcPts val="0"/>
                        </a:spcAft>
                      </a:pPr>
                      <a:r>
                        <a:rPr lang="ru-RU" sz="1100">
                          <a:solidFill>
                            <a:schemeClr val="tx1"/>
                          </a:solidFill>
                          <a:effectLst/>
                          <a:latin typeface="Times New Roman" pitchFamily="18" charset="0"/>
                          <a:cs typeface="Times New Roman" pitchFamily="18" charset="0"/>
                        </a:rPr>
                        <a:t>Өндірістік іс-тәжірибе</a:t>
                      </a:r>
                    </a:p>
                    <a:p>
                      <a:pPr>
                        <a:lnSpc>
                          <a:spcPct val="115000"/>
                        </a:lnSpc>
                        <a:spcAft>
                          <a:spcPts val="0"/>
                        </a:spcAft>
                      </a:pPr>
                      <a:r>
                        <a:rPr lang="ru-RU" sz="1100">
                          <a:solidFill>
                            <a:schemeClr val="tx1"/>
                          </a:solidFill>
                          <a:effectLst/>
                          <a:latin typeface="Times New Roman" pitchFamily="18" charset="0"/>
                          <a:cs typeface="Times New Roman" pitchFamily="18" charset="0"/>
                        </a:rPr>
                        <a:t>Емтихан сессиясы</a:t>
                      </a:r>
                    </a:p>
                    <a:p>
                      <a:pPr>
                        <a:lnSpc>
                          <a:spcPct val="115000"/>
                        </a:lnSpc>
                        <a:spcAft>
                          <a:spcPts val="0"/>
                        </a:spcAft>
                      </a:pPr>
                      <a:r>
                        <a:rPr lang="kk-KZ" sz="1100">
                          <a:solidFill>
                            <a:schemeClr val="tx1"/>
                          </a:solidFill>
                          <a:effectLst/>
                          <a:latin typeface="Times New Roman" pitchFamily="18" charset="0"/>
                          <a:cs typeface="Times New Roman" pitchFamily="18" charset="0"/>
                        </a:rPr>
                        <a:t>Демалыс күндер</a:t>
                      </a:r>
                      <a:endParaRPr lang="ru-RU" sz="1100">
                        <a:solidFill>
                          <a:schemeClr val="tx1"/>
                        </a:solidFill>
                        <a:effectLst/>
                        <a:latin typeface="Times New Roman" pitchFamily="18" charset="0"/>
                        <a:ea typeface="Times New Roman"/>
                        <a:cs typeface="Times New Roman" pitchFamily="18" charset="0"/>
                      </a:endParaRPr>
                    </a:p>
                  </a:txBody>
                  <a:tcPr marL="43178" marR="43178" marT="0" marB="0"/>
                </a:tc>
                <a:tc>
                  <a:txBody>
                    <a:bodyPr/>
                    <a:lstStyle/>
                    <a:p>
                      <a:pPr>
                        <a:lnSpc>
                          <a:spcPct val="115000"/>
                        </a:lnSpc>
                        <a:spcAft>
                          <a:spcPts val="0"/>
                        </a:spcAft>
                      </a:pPr>
                      <a:r>
                        <a:rPr lang="kk-KZ" sz="1100">
                          <a:solidFill>
                            <a:schemeClr val="tx1"/>
                          </a:solidFill>
                          <a:effectLst/>
                          <a:latin typeface="Times New Roman" pitchFamily="18" charset="0"/>
                          <a:cs typeface="Times New Roman" pitchFamily="18" charset="0"/>
                        </a:rPr>
                        <a:t>09.12.19-08.01.20</a:t>
                      </a:r>
                      <a:endParaRPr lang="ru-RU" sz="1100">
                        <a:solidFill>
                          <a:schemeClr val="tx1"/>
                        </a:solidFill>
                        <a:effectLst/>
                        <a:latin typeface="Times New Roman" pitchFamily="18" charset="0"/>
                        <a:cs typeface="Times New Roman" pitchFamily="18" charset="0"/>
                      </a:endParaRPr>
                    </a:p>
                    <a:p>
                      <a:pPr>
                        <a:lnSpc>
                          <a:spcPct val="115000"/>
                        </a:lnSpc>
                        <a:spcAft>
                          <a:spcPts val="0"/>
                        </a:spcAft>
                      </a:pPr>
                      <a:r>
                        <a:rPr lang="kk-KZ" sz="1100">
                          <a:solidFill>
                            <a:schemeClr val="tx1"/>
                          </a:solidFill>
                          <a:effectLst/>
                          <a:latin typeface="Times New Roman" pitchFamily="18" charset="0"/>
                          <a:cs typeface="Times New Roman" pitchFamily="18" charset="0"/>
                        </a:rPr>
                        <a:t>02.09.19-07.12.19</a:t>
                      </a:r>
                      <a:endParaRPr lang="ru-RU" sz="1100">
                        <a:solidFill>
                          <a:schemeClr val="tx1"/>
                        </a:solidFill>
                        <a:effectLst/>
                        <a:latin typeface="Times New Roman" pitchFamily="18" charset="0"/>
                        <a:cs typeface="Times New Roman" pitchFamily="18" charset="0"/>
                      </a:endParaRPr>
                    </a:p>
                    <a:p>
                      <a:pPr>
                        <a:lnSpc>
                          <a:spcPct val="115000"/>
                        </a:lnSpc>
                        <a:spcAft>
                          <a:spcPts val="0"/>
                        </a:spcAft>
                      </a:pPr>
                      <a:r>
                        <a:rPr lang="kk-KZ" sz="1100">
                          <a:solidFill>
                            <a:schemeClr val="tx1"/>
                          </a:solidFill>
                          <a:effectLst/>
                          <a:latin typeface="Times New Roman" pitchFamily="18" charset="0"/>
                          <a:cs typeface="Times New Roman" pitchFamily="18" charset="0"/>
                        </a:rPr>
                        <a:t>10.02.20-22.02.20</a:t>
                      </a:r>
                      <a:endParaRPr lang="ru-RU" sz="1100">
                        <a:solidFill>
                          <a:schemeClr val="tx1"/>
                        </a:solidFill>
                        <a:effectLst/>
                        <a:latin typeface="Times New Roman" pitchFamily="18" charset="0"/>
                        <a:cs typeface="Times New Roman" pitchFamily="18" charset="0"/>
                      </a:endParaRPr>
                    </a:p>
                    <a:p>
                      <a:pPr>
                        <a:lnSpc>
                          <a:spcPct val="115000"/>
                        </a:lnSpc>
                        <a:spcAft>
                          <a:spcPts val="0"/>
                        </a:spcAft>
                      </a:pPr>
                      <a:r>
                        <a:rPr lang="kk-KZ" sz="1100">
                          <a:solidFill>
                            <a:schemeClr val="tx1"/>
                          </a:solidFill>
                          <a:effectLst/>
                          <a:latin typeface="Times New Roman" pitchFamily="18" charset="0"/>
                          <a:cs typeface="Times New Roman" pitchFamily="18" charset="0"/>
                        </a:rPr>
                        <a:t>24.02.20-07.03.20</a:t>
                      </a:r>
                      <a:endParaRPr lang="ru-RU" sz="1100">
                        <a:solidFill>
                          <a:schemeClr val="tx1"/>
                        </a:solidFill>
                        <a:effectLst/>
                        <a:latin typeface="Times New Roman" pitchFamily="18" charset="0"/>
                        <a:ea typeface="Times New Roman"/>
                        <a:cs typeface="Times New Roman" pitchFamily="18" charset="0"/>
                      </a:endParaRPr>
                    </a:p>
                  </a:txBody>
                  <a:tcPr marL="43178" marR="43178" marT="0" marB="0"/>
                </a:tc>
              </a:tr>
              <a:tr h="485507">
                <a:tc>
                  <a:txBody>
                    <a:bodyPr/>
                    <a:lstStyle/>
                    <a:p>
                      <a:pPr>
                        <a:lnSpc>
                          <a:spcPct val="115000"/>
                        </a:lnSpc>
                        <a:spcAft>
                          <a:spcPts val="0"/>
                        </a:spcAft>
                      </a:pPr>
                      <a:r>
                        <a:rPr lang="kk-KZ" sz="1100">
                          <a:solidFill>
                            <a:schemeClr val="tx1"/>
                          </a:solidFill>
                          <a:effectLst/>
                          <a:latin typeface="Times New Roman" pitchFamily="18" charset="0"/>
                          <a:cs typeface="Times New Roman" pitchFamily="18" charset="0"/>
                        </a:rPr>
                        <a:t>оқу тобы 0902-16-9б</a:t>
                      </a:r>
                      <a:endParaRPr lang="ru-RU" sz="1100">
                        <a:solidFill>
                          <a:schemeClr val="tx1"/>
                        </a:solidFill>
                        <a:effectLst/>
                        <a:latin typeface="Times New Roman" pitchFamily="18" charset="0"/>
                        <a:cs typeface="Times New Roman" pitchFamily="18" charset="0"/>
                      </a:endParaRPr>
                    </a:p>
                    <a:p>
                      <a:pPr>
                        <a:lnSpc>
                          <a:spcPct val="115000"/>
                        </a:lnSpc>
                        <a:spcAft>
                          <a:spcPts val="0"/>
                        </a:spcAft>
                      </a:pPr>
                      <a:r>
                        <a:rPr lang="ru-RU" sz="1100">
                          <a:solidFill>
                            <a:schemeClr val="tx1"/>
                          </a:solidFill>
                          <a:effectLst/>
                          <a:latin typeface="Times New Roman" pitchFamily="18" charset="0"/>
                          <a:cs typeface="Times New Roman" pitchFamily="18" charset="0"/>
                        </a:rPr>
                        <a:t>Технологиялық іс-тәжірибе</a:t>
                      </a:r>
                    </a:p>
                    <a:p>
                      <a:pPr>
                        <a:lnSpc>
                          <a:spcPct val="115000"/>
                        </a:lnSpc>
                        <a:spcAft>
                          <a:spcPts val="0"/>
                        </a:spcAft>
                      </a:pPr>
                      <a:r>
                        <a:rPr lang="ru-RU" sz="1100">
                          <a:solidFill>
                            <a:schemeClr val="tx1"/>
                          </a:solidFill>
                          <a:effectLst/>
                          <a:latin typeface="Times New Roman" pitchFamily="18" charset="0"/>
                          <a:cs typeface="Times New Roman" pitchFamily="18" charset="0"/>
                        </a:rPr>
                        <a:t>Емтихан сессиясы</a:t>
                      </a:r>
                    </a:p>
                    <a:p>
                      <a:pPr>
                        <a:lnSpc>
                          <a:spcPct val="115000"/>
                        </a:lnSpc>
                        <a:spcAft>
                          <a:spcPts val="0"/>
                        </a:spcAft>
                      </a:pPr>
                      <a:r>
                        <a:rPr lang="kk-KZ" sz="1100">
                          <a:solidFill>
                            <a:schemeClr val="tx1"/>
                          </a:solidFill>
                          <a:effectLst/>
                          <a:latin typeface="Times New Roman" pitchFamily="18" charset="0"/>
                          <a:cs typeface="Times New Roman" pitchFamily="18" charset="0"/>
                        </a:rPr>
                        <a:t>Демалыс күндер</a:t>
                      </a:r>
                      <a:endParaRPr lang="ru-RU" sz="1100">
                        <a:solidFill>
                          <a:schemeClr val="tx1"/>
                        </a:solidFill>
                        <a:effectLst/>
                        <a:latin typeface="Times New Roman" pitchFamily="18" charset="0"/>
                        <a:ea typeface="Times New Roman"/>
                        <a:cs typeface="Times New Roman" pitchFamily="18" charset="0"/>
                      </a:endParaRPr>
                    </a:p>
                  </a:txBody>
                  <a:tcPr marL="43178" marR="43178" marT="0" marB="0"/>
                </a:tc>
                <a:tc>
                  <a:txBody>
                    <a:bodyPr/>
                    <a:lstStyle/>
                    <a:p>
                      <a:pPr>
                        <a:lnSpc>
                          <a:spcPct val="115000"/>
                        </a:lnSpc>
                        <a:spcAft>
                          <a:spcPts val="0"/>
                        </a:spcAft>
                      </a:pPr>
                      <a:r>
                        <a:rPr lang="kk-KZ" sz="1100">
                          <a:solidFill>
                            <a:schemeClr val="tx1"/>
                          </a:solidFill>
                          <a:effectLst/>
                          <a:latin typeface="Times New Roman" pitchFamily="18" charset="0"/>
                          <a:cs typeface="Times New Roman" pitchFamily="18" charset="0"/>
                        </a:rPr>
                        <a:t>23.12.19-07.03.20</a:t>
                      </a:r>
                      <a:endParaRPr lang="ru-RU" sz="1100">
                        <a:solidFill>
                          <a:schemeClr val="tx1"/>
                        </a:solidFill>
                        <a:effectLst/>
                        <a:latin typeface="Times New Roman" pitchFamily="18" charset="0"/>
                        <a:cs typeface="Times New Roman" pitchFamily="18" charset="0"/>
                      </a:endParaRPr>
                    </a:p>
                    <a:p>
                      <a:pPr>
                        <a:lnSpc>
                          <a:spcPct val="115000"/>
                        </a:lnSpc>
                        <a:spcAft>
                          <a:spcPts val="0"/>
                        </a:spcAft>
                      </a:pPr>
                      <a:r>
                        <a:rPr lang="kk-KZ" sz="1100">
                          <a:solidFill>
                            <a:schemeClr val="tx1"/>
                          </a:solidFill>
                          <a:effectLst/>
                          <a:latin typeface="Times New Roman" pitchFamily="18" charset="0"/>
                          <a:cs typeface="Times New Roman" pitchFamily="18" charset="0"/>
                        </a:rPr>
                        <a:t>02.09.19-21.12.19</a:t>
                      </a:r>
                      <a:endParaRPr lang="ru-RU" sz="1100">
                        <a:solidFill>
                          <a:schemeClr val="tx1"/>
                        </a:solidFill>
                        <a:effectLst/>
                        <a:latin typeface="Times New Roman" pitchFamily="18" charset="0"/>
                        <a:cs typeface="Times New Roman" pitchFamily="18" charset="0"/>
                      </a:endParaRPr>
                    </a:p>
                    <a:p>
                      <a:pPr>
                        <a:lnSpc>
                          <a:spcPct val="115000"/>
                        </a:lnSpc>
                        <a:spcAft>
                          <a:spcPts val="0"/>
                        </a:spcAft>
                      </a:pPr>
                      <a:r>
                        <a:rPr lang="kk-KZ" sz="1100">
                          <a:solidFill>
                            <a:schemeClr val="tx1"/>
                          </a:solidFill>
                          <a:effectLst/>
                          <a:latin typeface="Times New Roman" pitchFamily="18" charset="0"/>
                          <a:cs typeface="Times New Roman" pitchFamily="18" charset="0"/>
                        </a:rPr>
                        <a:t>09.03.20-14.03.20</a:t>
                      </a:r>
                      <a:endParaRPr lang="ru-RU" sz="1100">
                        <a:solidFill>
                          <a:schemeClr val="tx1"/>
                        </a:solidFill>
                        <a:effectLst/>
                        <a:latin typeface="Times New Roman" pitchFamily="18" charset="0"/>
                        <a:cs typeface="Times New Roman" pitchFamily="18" charset="0"/>
                      </a:endParaRPr>
                    </a:p>
                    <a:p>
                      <a:pPr>
                        <a:lnSpc>
                          <a:spcPct val="115000"/>
                        </a:lnSpc>
                        <a:spcAft>
                          <a:spcPts val="0"/>
                        </a:spcAft>
                      </a:pPr>
                      <a:r>
                        <a:rPr lang="kk-KZ" sz="1100">
                          <a:solidFill>
                            <a:schemeClr val="tx1"/>
                          </a:solidFill>
                          <a:effectLst/>
                          <a:latin typeface="Times New Roman" pitchFamily="18" charset="0"/>
                          <a:cs typeface="Times New Roman" pitchFamily="18" charset="0"/>
                        </a:rPr>
                        <a:t>16.03.20-28.03.20</a:t>
                      </a:r>
                      <a:endParaRPr lang="ru-RU" sz="1100">
                        <a:solidFill>
                          <a:schemeClr val="tx1"/>
                        </a:solidFill>
                        <a:effectLst/>
                        <a:latin typeface="Times New Roman" pitchFamily="18" charset="0"/>
                        <a:ea typeface="Times New Roman"/>
                        <a:cs typeface="Times New Roman" pitchFamily="18" charset="0"/>
                      </a:endParaRPr>
                    </a:p>
                  </a:txBody>
                  <a:tcPr marL="43178" marR="43178" marT="0" marB="0"/>
                </a:tc>
              </a:tr>
              <a:tr h="485507">
                <a:tc>
                  <a:txBody>
                    <a:bodyPr/>
                    <a:lstStyle/>
                    <a:p>
                      <a:pPr>
                        <a:lnSpc>
                          <a:spcPct val="115000"/>
                        </a:lnSpc>
                        <a:spcAft>
                          <a:spcPts val="0"/>
                        </a:spcAft>
                      </a:pPr>
                      <a:r>
                        <a:rPr lang="kk-KZ" sz="1100">
                          <a:solidFill>
                            <a:schemeClr val="tx1"/>
                          </a:solidFill>
                          <a:effectLst/>
                          <a:latin typeface="Times New Roman" pitchFamily="18" charset="0"/>
                          <a:cs typeface="Times New Roman" pitchFamily="18" charset="0"/>
                        </a:rPr>
                        <a:t>оқу тобы 1401-16-9б</a:t>
                      </a:r>
                      <a:endParaRPr lang="ru-RU" sz="1100">
                        <a:solidFill>
                          <a:schemeClr val="tx1"/>
                        </a:solidFill>
                        <a:effectLst/>
                        <a:latin typeface="Times New Roman" pitchFamily="18" charset="0"/>
                        <a:cs typeface="Times New Roman" pitchFamily="18" charset="0"/>
                      </a:endParaRPr>
                    </a:p>
                    <a:p>
                      <a:pPr>
                        <a:lnSpc>
                          <a:spcPct val="115000"/>
                        </a:lnSpc>
                        <a:spcAft>
                          <a:spcPts val="0"/>
                        </a:spcAft>
                      </a:pPr>
                      <a:r>
                        <a:rPr lang="ru-RU" sz="1100">
                          <a:solidFill>
                            <a:schemeClr val="tx1"/>
                          </a:solidFill>
                          <a:effectLst/>
                          <a:latin typeface="Times New Roman" pitchFamily="18" charset="0"/>
                          <a:cs typeface="Times New Roman" pitchFamily="18" charset="0"/>
                        </a:rPr>
                        <a:t>Емтихан сессиясы</a:t>
                      </a:r>
                    </a:p>
                    <a:p>
                      <a:pPr>
                        <a:lnSpc>
                          <a:spcPct val="115000"/>
                        </a:lnSpc>
                        <a:spcAft>
                          <a:spcPts val="0"/>
                        </a:spcAft>
                      </a:pPr>
                      <a:r>
                        <a:rPr lang="kk-KZ" sz="1100">
                          <a:solidFill>
                            <a:schemeClr val="tx1"/>
                          </a:solidFill>
                          <a:effectLst/>
                          <a:latin typeface="Times New Roman" pitchFamily="18" charset="0"/>
                          <a:cs typeface="Times New Roman" pitchFamily="18" charset="0"/>
                        </a:rPr>
                        <a:t>Диплом алдындағы іс-тәжірибе</a:t>
                      </a:r>
                      <a:endParaRPr lang="ru-RU" sz="1100">
                        <a:solidFill>
                          <a:schemeClr val="tx1"/>
                        </a:solidFill>
                        <a:effectLst/>
                        <a:latin typeface="Times New Roman" pitchFamily="18" charset="0"/>
                        <a:cs typeface="Times New Roman" pitchFamily="18" charset="0"/>
                      </a:endParaRPr>
                    </a:p>
                    <a:p>
                      <a:pPr>
                        <a:lnSpc>
                          <a:spcPct val="115000"/>
                        </a:lnSpc>
                        <a:spcAft>
                          <a:spcPts val="0"/>
                        </a:spcAft>
                      </a:pPr>
                      <a:r>
                        <a:rPr lang="kk-KZ" sz="1100">
                          <a:solidFill>
                            <a:schemeClr val="tx1"/>
                          </a:solidFill>
                          <a:effectLst/>
                          <a:latin typeface="Times New Roman" pitchFamily="18" charset="0"/>
                          <a:cs typeface="Times New Roman" pitchFamily="18" charset="0"/>
                        </a:rPr>
                        <a:t>Демалыс күндер</a:t>
                      </a:r>
                      <a:endParaRPr lang="ru-RU" sz="1100">
                        <a:solidFill>
                          <a:schemeClr val="tx1"/>
                        </a:solidFill>
                        <a:effectLst/>
                        <a:latin typeface="Times New Roman" pitchFamily="18" charset="0"/>
                        <a:ea typeface="Times New Roman"/>
                        <a:cs typeface="Times New Roman" pitchFamily="18" charset="0"/>
                      </a:endParaRPr>
                    </a:p>
                  </a:txBody>
                  <a:tcPr marL="43178" marR="43178" marT="0" marB="0"/>
                </a:tc>
                <a:tc>
                  <a:txBody>
                    <a:bodyPr/>
                    <a:lstStyle/>
                    <a:p>
                      <a:pPr>
                        <a:lnSpc>
                          <a:spcPct val="115000"/>
                        </a:lnSpc>
                        <a:spcAft>
                          <a:spcPts val="0"/>
                        </a:spcAft>
                      </a:pPr>
                      <a:r>
                        <a:rPr lang="kk-KZ" sz="1100">
                          <a:solidFill>
                            <a:schemeClr val="tx1"/>
                          </a:solidFill>
                          <a:effectLst/>
                          <a:latin typeface="Times New Roman" pitchFamily="18" charset="0"/>
                          <a:cs typeface="Times New Roman" pitchFamily="18" charset="0"/>
                        </a:rPr>
                        <a:t>02.09.19-19.10.19</a:t>
                      </a:r>
                      <a:endParaRPr lang="ru-RU" sz="1100">
                        <a:solidFill>
                          <a:schemeClr val="tx1"/>
                        </a:solidFill>
                        <a:effectLst/>
                        <a:latin typeface="Times New Roman" pitchFamily="18" charset="0"/>
                        <a:cs typeface="Times New Roman" pitchFamily="18" charset="0"/>
                      </a:endParaRPr>
                    </a:p>
                    <a:p>
                      <a:pPr>
                        <a:lnSpc>
                          <a:spcPct val="115000"/>
                        </a:lnSpc>
                        <a:spcAft>
                          <a:spcPts val="0"/>
                        </a:spcAft>
                      </a:pPr>
                      <a:r>
                        <a:rPr lang="kk-KZ" sz="1100">
                          <a:solidFill>
                            <a:schemeClr val="tx1"/>
                          </a:solidFill>
                          <a:effectLst/>
                          <a:latin typeface="Times New Roman" pitchFamily="18" charset="0"/>
                          <a:cs typeface="Times New Roman" pitchFamily="18" charset="0"/>
                        </a:rPr>
                        <a:t>21.10.19-26.10.19</a:t>
                      </a:r>
                      <a:endParaRPr lang="ru-RU" sz="1100">
                        <a:solidFill>
                          <a:schemeClr val="tx1"/>
                        </a:solidFill>
                        <a:effectLst/>
                        <a:latin typeface="Times New Roman" pitchFamily="18" charset="0"/>
                        <a:cs typeface="Times New Roman" pitchFamily="18" charset="0"/>
                      </a:endParaRPr>
                    </a:p>
                    <a:p>
                      <a:pPr>
                        <a:lnSpc>
                          <a:spcPct val="115000"/>
                        </a:lnSpc>
                        <a:spcAft>
                          <a:spcPts val="0"/>
                        </a:spcAft>
                      </a:pPr>
                      <a:r>
                        <a:rPr lang="kk-KZ" sz="1100">
                          <a:solidFill>
                            <a:schemeClr val="tx1"/>
                          </a:solidFill>
                          <a:effectLst/>
                          <a:latin typeface="Times New Roman" pitchFamily="18" charset="0"/>
                          <a:cs typeface="Times New Roman" pitchFamily="18" charset="0"/>
                        </a:rPr>
                        <a:t>28.10.19-21.12.19</a:t>
                      </a:r>
                      <a:endParaRPr lang="ru-RU" sz="1100">
                        <a:solidFill>
                          <a:schemeClr val="tx1"/>
                        </a:solidFill>
                        <a:effectLst/>
                        <a:latin typeface="Times New Roman" pitchFamily="18" charset="0"/>
                        <a:cs typeface="Times New Roman" pitchFamily="18" charset="0"/>
                      </a:endParaRPr>
                    </a:p>
                    <a:p>
                      <a:pPr>
                        <a:lnSpc>
                          <a:spcPct val="115000"/>
                        </a:lnSpc>
                        <a:spcAft>
                          <a:spcPts val="0"/>
                        </a:spcAft>
                      </a:pPr>
                      <a:r>
                        <a:rPr lang="kk-KZ" sz="1100">
                          <a:solidFill>
                            <a:schemeClr val="tx1"/>
                          </a:solidFill>
                          <a:effectLst/>
                          <a:latin typeface="Times New Roman" pitchFamily="18" charset="0"/>
                          <a:cs typeface="Times New Roman" pitchFamily="18" charset="0"/>
                        </a:rPr>
                        <a:t>23.12.19-04.01.20</a:t>
                      </a:r>
                      <a:endParaRPr lang="ru-RU" sz="1100">
                        <a:solidFill>
                          <a:schemeClr val="tx1"/>
                        </a:solidFill>
                        <a:effectLst/>
                        <a:latin typeface="Times New Roman" pitchFamily="18" charset="0"/>
                        <a:ea typeface="Times New Roman"/>
                        <a:cs typeface="Times New Roman" pitchFamily="18" charset="0"/>
                      </a:endParaRPr>
                    </a:p>
                  </a:txBody>
                  <a:tcPr marL="43178" marR="43178" marT="0" marB="0"/>
                </a:tc>
              </a:tr>
              <a:tr h="485507">
                <a:tc>
                  <a:txBody>
                    <a:bodyPr/>
                    <a:lstStyle/>
                    <a:p>
                      <a:pPr>
                        <a:lnSpc>
                          <a:spcPct val="115000"/>
                        </a:lnSpc>
                        <a:spcAft>
                          <a:spcPts val="0"/>
                        </a:spcAft>
                      </a:pPr>
                      <a:r>
                        <a:rPr lang="kk-KZ" sz="1100">
                          <a:solidFill>
                            <a:schemeClr val="tx1"/>
                          </a:solidFill>
                          <a:effectLst/>
                          <a:latin typeface="Times New Roman" pitchFamily="18" charset="0"/>
                          <a:cs typeface="Times New Roman" pitchFamily="18" charset="0"/>
                        </a:rPr>
                        <a:t>оқу тобы 1403-16-9б</a:t>
                      </a:r>
                      <a:endParaRPr lang="ru-RU" sz="1100">
                        <a:solidFill>
                          <a:schemeClr val="tx1"/>
                        </a:solidFill>
                        <a:effectLst/>
                        <a:latin typeface="Times New Roman" pitchFamily="18" charset="0"/>
                        <a:cs typeface="Times New Roman" pitchFamily="18" charset="0"/>
                      </a:endParaRPr>
                    </a:p>
                    <a:p>
                      <a:pPr>
                        <a:lnSpc>
                          <a:spcPct val="115000"/>
                        </a:lnSpc>
                        <a:spcAft>
                          <a:spcPts val="0"/>
                        </a:spcAft>
                      </a:pPr>
                      <a:r>
                        <a:rPr lang="ru-RU" sz="1100">
                          <a:solidFill>
                            <a:schemeClr val="tx1"/>
                          </a:solidFill>
                          <a:effectLst/>
                          <a:latin typeface="Times New Roman" pitchFamily="18" charset="0"/>
                          <a:cs typeface="Times New Roman" pitchFamily="18" charset="0"/>
                        </a:rPr>
                        <a:t>Емтихан сессиясы</a:t>
                      </a:r>
                    </a:p>
                    <a:p>
                      <a:pPr>
                        <a:lnSpc>
                          <a:spcPct val="115000"/>
                        </a:lnSpc>
                        <a:spcAft>
                          <a:spcPts val="0"/>
                        </a:spcAft>
                      </a:pPr>
                      <a:r>
                        <a:rPr lang="kk-KZ" sz="1100">
                          <a:solidFill>
                            <a:schemeClr val="tx1"/>
                          </a:solidFill>
                          <a:effectLst/>
                          <a:latin typeface="Times New Roman" pitchFamily="18" charset="0"/>
                          <a:cs typeface="Times New Roman" pitchFamily="18" charset="0"/>
                        </a:rPr>
                        <a:t>Өндірістік іс-тәжірибе</a:t>
                      </a:r>
                      <a:endParaRPr lang="ru-RU" sz="1100">
                        <a:solidFill>
                          <a:schemeClr val="tx1"/>
                        </a:solidFill>
                        <a:effectLst/>
                        <a:latin typeface="Times New Roman" pitchFamily="18" charset="0"/>
                        <a:cs typeface="Times New Roman" pitchFamily="18" charset="0"/>
                      </a:endParaRPr>
                    </a:p>
                    <a:p>
                      <a:pPr>
                        <a:lnSpc>
                          <a:spcPct val="115000"/>
                        </a:lnSpc>
                        <a:spcAft>
                          <a:spcPts val="0"/>
                        </a:spcAft>
                      </a:pPr>
                      <a:r>
                        <a:rPr lang="kk-KZ" sz="1100">
                          <a:solidFill>
                            <a:schemeClr val="tx1"/>
                          </a:solidFill>
                          <a:effectLst/>
                          <a:latin typeface="Times New Roman" pitchFamily="18" charset="0"/>
                          <a:cs typeface="Times New Roman" pitchFamily="18" charset="0"/>
                        </a:rPr>
                        <a:t>Демалыс күндер</a:t>
                      </a:r>
                      <a:endParaRPr lang="ru-RU" sz="1100">
                        <a:solidFill>
                          <a:schemeClr val="tx1"/>
                        </a:solidFill>
                        <a:effectLst/>
                        <a:latin typeface="Times New Roman" pitchFamily="18" charset="0"/>
                        <a:ea typeface="Times New Roman"/>
                        <a:cs typeface="Times New Roman" pitchFamily="18" charset="0"/>
                      </a:endParaRPr>
                    </a:p>
                  </a:txBody>
                  <a:tcPr marL="43178" marR="43178" marT="0" marB="0"/>
                </a:tc>
                <a:tc>
                  <a:txBody>
                    <a:bodyPr/>
                    <a:lstStyle/>
                    <a:p>
                      <a:pPr>
                        <a:lnSpc>
                          <a:spcPct val="115000"/>
                        </a:lnSpc>
                        <a:spcAft>
                          <a:spcPts val="0"/>
                        </a:spcAft>
                      </a:pPr>
                      <a:r>
                        <a:rPr lang="kk-KZ" sz="1100">
                          <a:solidFill>
                            <a:schemeClr val="tx1"/>
                          </a:solidFill>
                          <a:effectLst/>
                          <a:latin typeface="Times New Roman" pitchFamily="18" charset="0"/>
                          <a:cs typeface="Times New Roman" pitchFamily="18" charset="0"/>
                        </a:rPr>
                        <a:t>02.09.19-26.10.19</a:t>
                      </a:r>
                      <a:endParaRPr lang="ru-RU" sz="1100">
                        <a:solidFill>
                          <a:schemeClr val="tx1"/>
                        </a:solidFill>
                        <a:effectLst/>
                        <a:latin typeface="Times New Roman" pitchFamily="18" charset="0"/>
                        <a:cs typeface="Times New Roman" pitchFamily="18" charset="0"/>
                      </a:endParaRPr>
                    </a:p>
                    <a:p>
                      <a:pPr>
                        <a:lnSpc>
                          <a:spcPct val="115000"/>
                        </a:lnSpc>
                        <a:spcAft>
                          <a:spcPts val="0"/>
                        </a:spcAft>
                      </a:pPr>
                      <a:r>
                        <a:rPr lang="kk-KZ" sz="1100">
                          <a:solidFill>
                            <a:schemeClr val="tx1"/>
                          </a:solidFill>
                          <a:effectLst/>
                          <a:latin typeface="Times New Roman" pitchFamily="18" charset="0"/>
                          <a:cs typeface="Times New Roman" pitchFamily="18" charset="0"/>
                        </a:rPr>
                        <a:t>28.10.19-09.10.19</a:t>
                      </a:r>
                      <a:endParaRPr lang="ru-RU" sz="1100">
                        <a:solidFill>
                          <a:schemeClr val="tx1"/>
                        </a:solidFill>
                        <a:effectLst/>
                        <a:latin typeface="Times New Roman" pitchFamily="18" charset="0"/>
                        <a:cs typeface="Times New Roman" pitchFamily="18" charset="0"/>
                      </a:endParaRPr>
                    </a:p>
                    <a:p>
                      <a:pPr>
                        <a:lnSpc>
                          <a:spcPct val="115000"/>
                        </a:lnSpc>
                        <a:spcAft>
                          <a:spcPts val="0"/>
                        </a:spcAft>
                      </a:pPr>
                      <a:r>
                        <a:rPr lang="kk-KZ" sz="1100">
                          <a:solidFill>
                            <a:schemeClr val="tx1"/>
                          </a:solidFill>
                          <a:effectLst/>
                          <a:latin typeface="Times New Roman" pitchFamily="18" charset="0"/>
                          <a:cs typeface="Times New Roman" pitchFamily="18" charset="0"/>
                        </a:rPr>
                        <a:t>11.11.19-23.11.19</a:t>
                      </a:r>
                      <a:endParaRPr lang="ru-RU" sz="1100">
                        <a:solidFill>
                          <a:schemeClr val="tx1"/>
                        </a:solidFill>
                        <a:effectLst/>
                        <a:latin typeface="Times New Roman" pitchFamily="18" charset="0"/>
                        <a:cs typeface="Times New Roman" pitchFamily="18" charset="0"/>
                      </a:endParaRPr>
                    </a:p>
                    <a:p>
                      <a:pPr>
                        <a:lnSpc>
                          <a:spcPct val="115000"/>
                        </a:lnSpc>
                        <a:spcAft>
                          <a:spcPts val="0"/>
                        </a:spcAft>
                      </a:pPr>
                      <a:r>
                        <a:rPr lang="kk-KZ" sz="1100">
                          <a:solidFill>
                            <a:schemeClr val="tx1"/>
                          </a:solidFill>
                          <a:effectLst/>
                          <a:latin typeface="Times New Roman" pitchFamily="18" charset="0"/>
                          <a:cs typeface="Times New Roman" pitchFamily="18" charset="0"/>
                        </a:rPr>
                        <a:t>25.11.19-07.12.19</a:t>
                      </a:r>
                      <a:endParaRPr lang="ru-RU" sz="1100">
                        <a:solidFill>
                          <a:schemeClr val="tx1"/>
                        </a:solidFill>
                        <a:effectLst/>
                        <a:latin typeface="Times New Roman" pitchFamily="18" charset="0"/>
                        <a:ea typeface="Times New Roman"/>
                        <a:cs typeface="Times New Roman" pitchFamily="18" charset="0"/>
                      </a:endParaRPr>
                    </a:p>
                  </a:txBody>
                  <a:tcPr marL="43178" marR="43178" marT="0" marB="0"/>
                </a:tc>
              </a:tr>
              <a:tr h="242754">
                <a:tc>
                  <a:txBody>
                    <a:bodyPr/>
                    <a:lstStyle/>
                    <a:p>
                      <a:pPr>
                        <a:lnSpc>
                          <a:spcPct val="115000"/>
                        </a:lnSpc>
                        <a:spcAft>
                          <a:spcPts val="0"/>
                        </a:spcAft>
                      </a:pPr>
                      <a:r>
                        <a:rPr lang="kk-KZ" sz="1100">
                          <a:solidFill>
                            <a:schemeClr val="tx1"/>
                          </a:solidFill>
                          <a:effectLst/>
                          <a:latin typeface="Times New Roman" pitchFamily="18" charset="0"/>
                          <a:cs typeface="Times New Roman" pitchFamily="18" charset="0"/>
                        </a:rPr>
                        <a:t>оқу тобы 1405-16-9б</a:t>
                      </a:r>
                      <a:endParaRPr lang="ru-RU" sz="1100">
                        <a:solidFill>
                          <a:schemeClr val="tx1"/>
                        </a:solidFill>
                        <a:effectLst/>
                        <a:latin typeface="Times New Roman" pitchFamily="18" charset="0"/>
                        <a:cs typeface="Times New Roman" pitchFamily="18" charset="0"/>
                      </a:endParaRPr>
                    </a:p>
                    <a:p>
                      <a:pPr>
                        <a:lnSpc>
                          <a:spcPct val="115000"/>
                        </a:lnSpc>
                        <a:spcAft>
                          <a:spcPts val="0"/>
                        </a:spcAft>
                      </a:pPr>
                      <a:r>
                        <a:rPr lang="ru-RU" sz="1100">
                          <a:solidFill>
                            <a:schemeClr val="tx1"/>
                          </a:solidFill>
                          <a:effectLst/>
                          <a:latin typeface="Times New Roman" pitchFamily="18" charset="0"/>
                          <a:cs typeface="Times New Roman" pitchFamily="18" charset="0"/>
                        </a:rPr>
                        <a:t>Өндірістік іс-тәжірибе</a:t>
                      </a:r>
                      <a:endParaRPr lang="ru-RU" sz="1100">
                        <a:solidFill>
                          <a:schemeClr val="tx1"/>
                        </a:solidFill>
                        <a:effectLst/>
                        <a:latin typeface="Times New Roman" pitchFamily="18" charset="0"/>
                        <a:ea typeface="Times New Roman"/>
                        <a:cs typeface="Times New Roman" pitchFamily="18" charset="0"/>
                      </a:endParaRPr>
                    </a:p>
                  </a:txBody>
                  <a:tcPr marL="43178" marR="43178" marT="0" marB="0"/>
                </a:tc>
                <a:tc>
                  <a:txBody>
                    <a:bodyPr/>
                    <a:lstStyle/>
                    <a:p>
                      <a:pPr>
                        <a:lnSpc>
                          <a:spcPct val="115000"/>
                        </a:lnSpc>
                        <a:spcAft>
                          <a:spcPts val="0"/>
                        </a:spcAft>
                      </a:pPr>
                      <a:r>
                        <a:rPr lang="kk-KZ" sz="1100">
                          <a:solidFill>
                            <a:schemeClr val="tx1"/>
                          </a:solidFill>
                          <a:effectLst/>
                          <a:latin typeface="Times New Roman" pitchFamily="18" charset="0"/>
                          <a:cs typeface="Times New Roman" pitchFamily="18" charset="0"/>
                        </a:rPr>
                        <a:t> </a:t>
                      </a:r>
                      <a:endParaRPr lang="ru-RU" sz="1100">
                        <a:solidFill>
                          <a:schemeClr val="tx1"/>
                        </a:solidFill>
                        <a:effectLst/>
                        <a:latin typeface="Times New Roman" pitchFamily="18" charset="0"/>
                        <a:cs typeface="Times New Roman" pitchFamily="18" charset="0"/>
                      </a:endParaRPr>
                    </a:p>
                    <a:p>
                      <a:pPr>
                        <a:lnSpc>
                          <a:spcPct val="115000"/>
                        </a:lnSpc>
                        <a:spcAft>
                          <a:spcPts val="0"/>
                        </a:spcAft>
                      </a:pPr>
                      <a:r>
                        <a:rPr lang="kk-KZ" sz="1100">
                          <a:solidFill>
                            <a:schemeClr val="tx1"/>
                          </a:solidFill>
                          <a:effectLst/>
                          <a:latin typeface="Times New Roman" pitchFamily="18" charset="0"/>
                          <a:cs typeface="Times New Roman" pitchFamily="18" charset="0"/>
                        </a:rPr>
                        <a:t>02.09.19-14.12.19</a:t>
                      </a:r>
                      <a:endParaRPr lang="ru-RU" sz="1100">
                        <a:solidFill>
                          <a:schemeClr val="tx1"/>
                        </a:solidFill>
                        <a:effectLst/>
                        <a:latin typeface="Times New Roman" pitchFamily="18" charset="0"/>
                        <a:ea typeface="Times New Roman"/>
                        <a:cs typeface="Times New Roman" pitchFamily="18" charset="0"/>
                      </a:endParaRPr>
                    </a:p>
                  </a:txBody>
                  <a:tcPr marL="43178" marR="43178" marT="0" marB="0"/>
                </a:tc>
              </a:tr>
              <a:tr h="364131">
                <a:tc>
                  <a:txBody>
                    <a:bodyPr/>
                    <a:lstStyle/>
                    <a:p>
                      <a:pPr>
                        <a:lnSpc>
                          <a:spcPct val="115000"/>
                        </a:lnSpc>
                        <a:spcAft>
                          <a:spcPts val="0"/>
                        </a:spcAft>
                      </a:pPr>
                      <a:r>
                        <a:rPr lang="kk-KZ" sz="1100">
                          <a:solidFill>
                            <a:schemeClr val="tx1"/>
                          </a:solidFill>
                          <a:effectLst/>
                          <a:latin typeface="Times New Roman" pitchFamily="18" charset="0"/>
                          <a:cs typeface="Times New Roman" pitchFamily="18" charset="0"/>
                        </a:rPr>
                        <a:t>оқу тобы 1410-16-9б</a:t>
                      </a:r>
                      <a:endParaRPr lang="ru-RU" sz="1100">
                        <a:solidFill>
                          <a:schemeClr val="tx1"/>
                        </a:solidFill>
                        <a:effectLst/>
                        <a:latin typeface="Times New Roman" pitchFamily="18" charset="0"/>
                        <a:cs typeface="Times New Roman" pitchFamily="18" charset="0"/>
                      </a:endParaRPr>
                    </a:p>
                    <a:p>
                      <a:pPr>
                        <a:lnSpc>
                          <a:spcPct val="115000"/>
                        </a:lnSpc>
                        <a:spcAft>
                          <a:spcPts val="0"/>
                        </a:spcAft>
                      </a:pPr>
                      <a:r>
                        <a:rPr lang="ru-RU" sz="1100">
                          <a:solidFill>
                            <a:schemeClr val="tx1"/>
                          </a:solidFill>
                          <a:effectLst/>
                          <a:latin typeface="Times New Roman" pitchFamily="18" charset="0"/>
                          <a:cs typeface="Times New Roman" pitchFamily="18" charset="0"/>
                        </a:rPr>
                        <a:t>Емтихан сессиясы</a:t>
                      </a:r>
                    </a:p>
                    <a:p>
                      <a:pPr>
                        <a:lnSpc>
                          <a:spcPct val="115000"/>
                        </a:lnSpc>
                        <a:spcAft>
                          <a:spcPts val="0"/>
                        </a:spcAft>
                      </a:pPr>
                      <a:r>
                        <a:rPr lang="kk-KZ" sz="1100">
                          <a:solidFill>
                            <a:schemeClr val="tx1"/>
                          </a:solidFill>
                          <a:effectLst/>
                          <a:latin typeface="Times New Roman" pitchFamily="18" charset="0"/>
                          <a:cs typeface="Times New Roman" pitchFamily="18" charset="0"/>
                        </a:rPr>
                        <a:t>Демалыс күндер</a:t>
                      </a:r>
                      <a:endParaRPr lang="ru-RU" sz="1100">
                        <a:solidFill>
                          <a:schemeClr val="tx1"/>
                        </a:solidFill>
                        <a:effectLst/>
                        <a:latin typeface="Times New Roman" pitchFamily="18" charset="0"/>
                        <a:ea typeface="Times New Roman"/>
                        <a:cs typeface="Times New Roman" pitchFamily="18" charset="0"/>
                      </a:endParaRPr>
                    </a:p>
                  </a:txBody>
                  <a:tcPr marL="43178" marR="43178" marT="0" marB="0"/>
                </a:tc>
                <a:tc>
                  <a:txBody>
                    <a:bodyPr/>
                    <a:lstStyle/>
                    <a:p>
                      <a:pPr>
                        <a:lnSpc>
                          <a:spcPct val="115000"/>
                        </a:lnSpc>
                        <a:spcAft>
                          <a:spcPts val="0"/>
                        </a:spcAft>
                      </a:pPr>
                      <a:r>
                        <a:rPr lang="kk-KZ" sz="1100">
                          <a:solidFill>
                            <a:schemeClr val="tx1"/>
                          </a:solidFill>
                          <a:effectLst/>
                          <a:latin typeface="Times New Roman" pitchFamily="18" charset="0"/>
                          <a:cs typeface="Times New Roman" pitchFamily="18" charset="0"/>
                        </a:rPr>
                        <a:t>02.09.19-26.10.19</a:t>
                      </a:r>
                      <a:endParaRPr lang="ru-RU" sz="1100">
                        <a:solidFill>
                          <a:schemeClr val="tx1"/>
                        </a:solidFill>
                        <a:effectLst/>
                        <a:latin typeface="Times New Roman" pitchFamily="18" charset="0"/>
                        <a:cs typeface="Times New Roman" pitchFamily="18" charset="0"/>
                      </a:endParaRPr>
                    </a:p>
                    <a:p>
                      <a:pPr>
                        <a:lnSpc>
                          <a:spcPct val="115000"/>
                        </a:lnSpc>
                        <a:spcAft>
                          <a:spcPts val="0"/>
                        </a:spcAft>
                      </a:pPr>
                      <a:r>
                        <a:rPr lang="kk-KZ" sz="1100">
                          <a:solidFill>
                            <a:schemeClr val="tx1"/>
                          </a:solidFill>
                          <a:effectLst/>
                          <a:latin typeface="Times New Roman" pitchFamily="18" charset="0"/>
                          <a:cs typeface="Times New Roman" pitchFamily="18" charset="0"/>
                        </a:rPr>
                        <a:t>28.10.19-09.11.19</a:t>
                      </a:r>
                      <a:endParaRPr lang="ru-RU" sz="1100">
                        <a:solidFill>
                          <a:schemeClr val="tx1"/>
                        </a:solidFill>
                        <a:effectLst/>
                        <a:latin typeface="Times New Roman" pitchFamily="18" charset="0"/>
                        <a:cs typeface="Times New Roman" pitchFamily="18" charset="0"/>
                      </a:endParaRPr>
                    </a:p>
                    <a:p>
                      <a:pPr>
                        <a:lnSpc>
                          <a:spcPct val="115000"/>
                        </a:lnSpc>
                        <a:spcAft>
                          <a:spcPts val="0"/>
                        </a:spcAft>
                      </a:pPr>
                      <a:r>
                        <a:rPr lang="kk-KZ" sz="1100">
                          <a:solidFill>
                            <a:schemeClr val="tx1"/>
                          </a:solidFill>
                          <a:effectLst/>
                          <a:latin typeface="Times New Roman" pitchFamily="18" charset="0"/>
                          <a:cs typeface="Times New Roman" pitchFamily="18" charset="0"/>
                        </a:rPr>
                        <a:t>11.11.19-23.11.19</a:t>
                      </a:r>
                      <a:endParaRPr lang="ru-RU" sz="1100">
                        <a:solidFill>
                          <a:schemeClr val="tx1"/>
                        </a:solidFill>
                        <a:effectLst/>
                        <a:latin typeface="Times New Roman" pitchFamily="18" charset="0"/>
                        <a:ea typeface="Times New Roman"/>
                        <a:cs typeface="Times New Roman" pitchFamily="18" charset="0"/>
                      </a:endParaRPr>
                    </a:p>
                  </a:txBody>
                  <a:tcPr marL="43178" marR="43178" marT="0" marB="0"/>
                </a:tc>
              </a:tr>
              <a:tr h="121377">
                <a:tc>
                  <a:txBody>
                    <a:bodyPr/>
                    <a:lstStyle/>
                    <a:p>
                      <a:pPr algn="ctr">
                        <a:lnSpc>
                          <a:spcPct val="115000"/>
                        </a:lnSpc>
                        <a:spcAft>
                          <a:spcPts val="0"/>
                        </a:spcAft>
                      </a:pPr>
                      <a:r>
                        <a:rPr lang="ru-RU" sz="1100">
                          <a:solidFill>
                            <a:schemeClr val="tx1"/>
                          </a:solidFill>
                          <a:effectLst/>
                          <a:latin typeface="Times New Roman" pitchFamily="18" charset="0"/>
                          <a:cs typeface="Times New Roman" pitchFamily="18" charset="0"/>
                        </a:rPr>
                        <a:t>Мереке күндер</a:t>
                      </a:r>
                      <a:endParaRPr lang="ru-RU" sz="1100">
                        <a:solidFill>
                          <a:schemeClr val="tx1"/>
                        </a:solidFill>
                        <a:effectLst/>
                        <a:latin typeface="Times New Roman" pitchFamily="18" charset="0"/>
                        <a:ea typeface="Times New Roman"/>
                        <a:cs typeface="Times New Roman" pitchFamily="18" charset="0"/>
                      </a:endParaRPr>
                    </a:p>
                  </a:txBody>
                  <a:tcPr marL="43178" marR="43178" marT="0" marB="0"/>
                </a:tc>
                <a:tc>
                  <a:txBody>
                    <a:bodyPr/>
                    <a:lstStyle/>
                    <a:p>
                      <a:pPr>
                        <a:lnSpc>
                          <a:spcPct val="115000"/>
                        </a:lnSpc>
                        <a:spcAft>
                          <a:spcPts val="0"/>
                        </a:spcAft>
                      </a:pPr>
                      <a:r>
                        <a:rPr lang="ru-RU" sz="1100">
                          <a:solidFill>
                            <a:schemeClr val="tx1"/>
                          </a:solidFill>
                          <a:effectLst/>
                          <a:latin typeface="Times New Roman" pitchFamily="18" charset="0"/>
                          <a:cs typeface="Times New Roman" pitchFamily="18" charset="0"/>
                        </a:rPr>
                        <a:t> </a:t>
                      </a:r>
                      <a:endParaRPr lang="ru-RU" sz="1100">
                        <a:solidFill>
                          <a:schemeClr val="tx1"/>
                        </a:solidFill>
                        <a:effectLst/>
                        <a:latin typeface="Times New Roman" pitchFamily="18" charset="0"/>
                        <a:ea typeface="Times New Roman"/>
                        <a:cs typeface="Times New Roman" pitchFamily="18" charset="0"/>
                      </a:endParaRPr>
                    </a:p>
                  </a:txBody>
                  <a:tcPr marL="43178" marR="43178" marT="0" marB="0"/>
                </a:tc>
              </a:tr>
              <a:tr h="131532">
                <a:tc>
                  <a:txBody>
                    <a:bodyPr/>
                    <a:lstStyle/>
                    <a:p>
                      <a:pPr>
                        <a:lnSpc>
                          <a:spcPct val="115000"/>
                        </a:lnSpc>
                        <a:spcAft>
                          <a:spcPts val="0"/>
                        </a:spcAft>
                      </a:pPr>
                      <a:r>
                        <a:rPr lang="kk-KZ" sz="1100">
                          <a:solidFill>
                            <a:schemeClr val="tx1"/>
                          </a:solidFill>
                          <a:effectLst/>
                          <a:latin typeface="Times New Roman" pitchFamily="18" charset="0"/>
                          <a:cs typeface="Times New Roman" pitchFamily="18" charset="0"/>
                        </a:rPr>
                        <a:t>Тұңғыш Президент күні</a:t>
                      </a:r>
                      <a:endParaRPr lang="ru-RU" sz="1100">
                        <a:solidFill>
                          <a:schemeClr val="tx1"/>
                        </a:solidFill>
                        <a:effectLst/>
                        <a:latin typeface="Times New Roman" pitchFamily="18" charset="0"/>
                        <a:ea typeface="Times New Roman"/>
                        <a:cs typeface="Times New Roman" pitchFamily="18" charset="0"/>
                      </a:endParaRPr>
                    </a:p>
                  </a:txBody>
                  <a:tcPr marL="43178" marR="43178" marT="0" marB="0"/>
                </a:tc>
                <a:tc>
                  <a:txBody>
                    <a:bodyPr/>
                    <a:lstStyle/>
                    <a:p>
                      <a:pPr>
                        <a:lnSpc>
                          <a:spcPct val="115000"/>
                        </a:lnSpc>
                        <a:spcAft>
                          <a:spcPts val="0"/>
                        </a:spcAft>
                      </a:pPr>
                      <a:r>
                        <a:rPr lang="ru-RU" sz="1100">
                          <a:solidFill>
                            <a:schemeClr val="tx1"/>
                          </a:solidFill>
                          <a:effectLst/>
                          <a:latin typeface="Times New Roman" pitchFamily="18" charset="0"/>
                          <a:cs typeface="Times New Roman" pitchFamily="18" charset="0"/>
                        </a:rPr>
                        <a:t>1 </a:t>
                      </a:r>
                      <a:r>
                        <a:rPr lang="kk-KZ" sz="1100">
                          <a:solidFill>
                            <a:schemeClr val="tx1"/>
                          </a:solidFill>
                          <a:effectLst/>
                          <a:latin typeface="Times New Roman" pitchFamily="18" charset="0"/>
                          <a:cs typeface="Times New Roman" pitchFamily="18" charset="0"/>
                        </a:rPr>
                        <a:t>желтоқсан</a:t>
                      </a:r>
                      <a:endParaRPr lang="ru-RU" sz="1100">
                        <a:solidFill>
                          <a:schemeClr val="tx1"/>
                        </a:solidFill>
                        <a:effectLst/>
                        <a:latin typeface="Times New Roman" pitchFamily="18" charset="0"/>
                        <a:ea typeface="Times New Roman"/>
                        <a:cs typeface="Times New Roman" pitchFamily="18" charset="0"/>
                      </a:endParaRPr>
                    </a:p>
                  </a:txBody>
                  <a:tcPr marL="43178" marR="43178" marT="0" marB="0"/>
                </a:tc>
              </a:tr>
              <a:tr h="121377">
                <a:tc>
                  <a:txBody>
                    <a:bodyPr/>
                    <a:lstStyle/>
                    <a:p>
                      <a:pPr>
                        <a:lnSpc>
                          <a:spcPct val="115000"/>
                        </a:lnSpc>
                        <a:spcAft>
                          <a:spcPts val="0"/>
                        </a:spcAft>
                      </a:pPr>
                      <a:r>
                        <a:rPr lang="kk-KZ" sz="1100">
                          <a:solidFill>
                            <a:schemeClr val="tx1"/>
                          </a:solidFill>
                          <a:effectLst/>
                          <a:latin typeface="Times New Roman" pitchFamily="18" charset="0"/>
                          <a:cs typeface="Times New Roman" pitchFamily="18" charset="0"/>
                        </a:rPr>
                        <a:t>Қазақстан Республикасының Тәуелсіздік күні</a:t>
                      </a:r>
                      <a:endParaRPr lang="ru-RU" sz="1100">
                        <a:solidFill>
                          <a:schemeClr val="tx1"/>
                        </a:solidFill>
                        <a:effectLst/>
                        <a:latin typeface="Times New Roman" pitchFamily="18" charset="0"/>
                        <a:ea typeface="Times New Roman"/>
                        <a:cs typeface="Times New Roman" pitchFamily="18" charset="0"/>
                      </a:endParaRPr>
                    </a:p>
                  </a:txBody>
                  <a:tcPr marL="43178" marR="43178" marT="0" marB="0"/>
                </a:tc>
                <a:tc>
                  <a:txBody>
                    <a:bodyPr/>
                    <a:lstStyle/>
                    <a:p>
                      <a:pPr>
                        <a:lnSpc>
                          <a:spcPct val="115000"/>
                        </a:lnSpc>
                        <a:spcAft>
                          <a:spcPts val="0"/>
                        </a:spcAft>
                      </a:pPr>
                      <a:r>
                        <a:rPr lang="ru-RU" sz="1100">
                          <a:solidFill>
                            <a:schemeClr val="tx1"/>
                          </a:solidFill>
                          <a:effectLst/>
                          <a:latin typeface="Times New Roman" pitchFamily="18" charset="0"/>
                          <a:cs typeface="Times New Roman" pitchFamily="18" charset="0"/>
                        </a:rPr>
                        <a:t>16-17 </a:t>
                      </a:r>
                      <a:r>
                        <a:rPr lang="kk-KZ" sz="1100">
                          <a:solidFill>
                            <a:schemeClr val="tx1"/>
                          </a:solidFill>
                          <a:effectLst/>
                          <a:latin typeface="Times New Roman" pitchFamily="18" charset="0"/>
                          <a:cs typeface="Times New Roman" pitchFamily="18" charset="0"/>
                        </a:rPr>
                        <a:t>желтоқсан</a:t>
                      </a:r>
                      <a:endParaRPr lang="ru-RU" sz="1100">
                        <a:solidFill>
                          <a:schemeClr val="tx1"/>
                        </a:solidFill>
                        <a:effectLst/>
                        <a:latin typeface="Times New Roman" pitchFamily="18" charset="0"/>
                        <a:ea typeface="Times New Roman"/>
                        <a:cs typeface="Times New Roman" pitchFamily="18" charset="0"/>
                      </a:endParaRPr>
                    </a:p>
                  </a:txBody>
                  <a:tcPr marL="43178" marR="43178" marT="0" marB="0"/>
                </a:tc>
              </a:tr>
              <a:tr h="121377">
                <a:tc>
                  <a:txBody>
                    <a:bodyPr/>
                    <a:lstStyle/>
                    <a:p>
                      <a:pPr>
                        <a:lnSpc>
                          <a:spcPct val="115000"/>
                        </a:lnSpc>
                        <a:spcAft>
                          <a:spcPts val="0"/>
                        </a:spcAft>
                      </a:pPr>
                      <a:r>
                        <a:rPr lang="kk-KZ" sz="1100">
                          <a:solidFill>
                            <a:schemeClr val="tx1"/>
                          </a:solidFill>
                          <a:effectLst/>
                          <a:latin typeface="Times New Roman" pitchFamily="18" charset="0"/>
                          <a:cs typeface="Times New Roman" pitchFamily="18" charset="0"/>
                        </a:rPr>
                        <a:t>Жаңа жыл</a:t>
                      </a:r>
                      <a:endParaRPr lang="ru-RU" sz="1100">
                        <a:solidFill>
                          <a:schemeClr val="tx1"/>
                        </a:solidFill>
                        <a:effectLst/>
                        <a:latin typeface="Times New Roman" pitchFamily="18" charset="0"/>
                        <a:ea typeface="Times New Roman"/>
                        <a:cs typeface="Times New Roman" pitchFamily="18" charset="0"/>
                      </a:endParaRPr>
                    </a:p>
                  </a:txBody>
                  <a:tcPr marL="43178" marR="43178" marT="0" marB="0"/>
                </a:tc>
                <a:tc>
                  <a:txBody>
                    <a:bodyPr/>
                    <a:lstStyle/>
                    <a:p>
                      <a:pPr>
                        <a:lnSpc>
                          <a:spcPct val="115000"/>
                        </a:lnSpc>
                        <a:spcAft>
                          <a:spcPts val="0"/>
                        </a:spcAft>
                      </a:pPr>
                      <a:r>
                        <a:rPr lang="ru-RU" sz="1100">
                          <a:solidFill>
                            <a:schemeClr val="tx1"/>
                          </a:solidFill>
                          <a:effectLst/>
                          <a:latin typeface="Times New Roman" pitchFamily="18" charset="0"/>
                          <a:cs typeface="Times New Roman" pitchFamily="18" charset="0"/>
                        </a:rPr>
                        <a:t>1-2 </a:t>
                      </a:r>
                      <a:r>
                        <a:rPr lang="kk-KZ" sz="1100">
                          <a:solidFill>
                            <a:schemeClr val="tx1"/>
                          </a:solidFill>
                          <a:effectLst/>
                          <a:latin typeface="Times New Roman" pitchFamily="18" charset="0"/>
                          <a:cs typeface="Times New Roman" pitchFamily="18" charset="0"/>
                        </a:rPr>
                        <a:t>қаңтар</a:t>
                      </a:r>
                      <a:endParaRPr lang="ru-RU" sz="1100">
                        <a:solidFill>
                          <a:schemeClr val="tx1"/>
                        </a:solidFill>
                        <a:effectLst/>
                        <a:latin typeface="Times New Roman" pitchFamily="18" charset="0"/>
                        <a:ea typeface="Times New Roman"/>
                        <a:cs typeface="Times New Roman" pitchFamily="18" charset="0"/>
                      </a:endParaRPr>
                    </a:p>
                  </a:txBody>
                  <a:tcPr marL="43178" marR="43178" marT="0" marB="0"/>
                </a:tc>
              </a:tr>
              <a:tr h="121377">
                <a:tc>
                  <a:txBody>
                    <a:bodyPr/>
                    <a:lstStyle/>
                    <a:p>
                      <a:pPr>
                        <a:lnSpc>
                          <a:spcPct val="115000"/>
                        </a:lnSpc>
                        <a:spcAft>
                          <a:spcPts val="0"/>
                        </a:spcAft>
                      </a:pPr>
                      <a:r>
                        <a:rPr lang="ru-RU" sz="1100">
                          <a:solidFill>
                            <a:schemeClr val="tx1"/>
                          </a:solidFill>
                          <a:effectLst/>
                          <a:latin typeface="Times New Roman" pitchFamily="18" charset="0"/>
                          <a:cs typeface="Times New Roman" pitchFamily="18" charset="0"/>
                        </a:rPr>
                        <a:t>Рождество</a:t>
                      </a:r>
                      <a:endParaRPr lang="ru-RU" sz="1100">
                        <a:solidFill>
                          <a:schemeClr val="tx1"/>
                        </a:solidFill>
                        <a:effectLst/>
                        <a:latin typeface="Times New Roman" pitchFamily="18" charset="0"/>
                        <a:ea typeface="Times New Roman"/>
                        <a:cs typeface="Times New Roman" pitchFamily="18" charset="0"/>
                      </a:endParaRPr>
                    </a:p>
                  </a:txBody>
                  <a:tcPr marL="43178" marR="43178" marT="0" marB="0"/>
                </a:tc>
                <a:tc>
                  <a:txBody>
                    <a:bodyPr/>
                    <a:lstStyle/>
                    <a:p>
                      <a:pPr>
                        <a:lnSpc>
                          <a:spcPct val="115000"/>
                        </a:lnSpc>
                        <a:spcAft>
                          <a:spcPts val="0"/>
                        </a:spcAft>
                      </a:pPr>
                      <a:r>
                        <a:rPr lang="ru-RU" sz="1100" dirty="0">
                          <a:solidFill>
                            <a:schemeClr val="tx1"/>
                          </a:solidFill>
                          <a:effectLst/>
                          <a:latin typeface="Times New Roman" pitchFamily="18" charset="0"/>
                          <a:cs typeface="Times New Roman" pitchFamily="18" charset="0"/>
                        </a:rPr>
                        <a:t>7 </a:t>
                      </a:r>
                      <a:r>
                        <a:rPr lang="kk-KZ" sz="1100" dirty="0">
                          <a:solidFill>
                            <a:schemeClr val="tx1"/>
                          </a:solidFill>
                          <a:effectLst/>
                          <a:latin typeface="Times New Roman" pitchFamily="18" charset="0"/>
                          <a:cs typeface="Times New Roman" pitchFamily="18" charset="0"/>
                        </a:rPr>
                        <a:t>қаңтар</a:t>
                      </a:r>
                      <a:endParaRPr lang="ru-RU" sz="1100" dirty="0">
                        <a:solidFill>
                          <a:schemeClr val="tx1"/>
                        </a:solidFill>
                        <a:effectLst/>
                        <a:latin typeface="Times New Roman" pitchFamily="18" charset="0"/>
                        <a:ea typeface="Times New Roman"/>
                        <a:cs typeface="Times New Roman" pitchFamily="18" charset="0"/>
                      </a:endParaRPr>
                    </a:p>
                  </a:txBody>
                  <a:tcPr marL="43178" marR="43178" marT="0" marB="0"/>
                </a:tc>
              </a:tr>
            </a:tbl>
          </a:graphicData>
        </a:graphic>
      </p:graphicFrame>
    </p:spTree>
    <p:extLst>
      <p:ext uri="{BB962C8B-B14F-4D97-AF65-F5344CB8AC3E}">
        <p14:creationId xmlns:p14="http://schemas.microsoft.com/office/powerpoint/2010/main" val="2754960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43975" y="10256893"/>
            <a:ext cx="873314" cy="323936"/>
          </a:xfrm>
          <a:prstGeom prst="rect">
            <a:avLst/>
          </a:prstGeom>
          <a:noFill/>
        </p:spPr>
        <p:txBody>
          <a:bodyPr wrap="square" lIns="104309" tIns="52154" rIns="104309" bIns="52154" rtlCol="0">
            <a:spAutoFit/>
          </a:bodyPr>
          <a:lstStyle/>
          <a:p>
            <a:pPr algn="ctr"/>
            <a:r>
              <a:rPr lang="kk-KZ" sz="1400" dirty="0">
                <a:latin typeface="Times New Roman" pitchFamily="18" charset="0"/>
                <a:cs typeface="Times New Roman" pitchFamily="18" charset="0"/>
              </a:rPr>
              <a:t>24</a:t>
            </a:r>
            <a:endParaRPr lang="ru-RU" sz="1400" dirty="0">
              <a:latin typeface="Times New Roman" pitchFamily="18" charset="0"/>
              <a:cs typeface="Times New Roman" pitchFamily="18" charset="0"/>
            </a:endParaRPr>
          </a:p>
        </p:txBody>
      </p:sp>
      <p:sp>
        <p:nvSpPr>
          <p:cNvPr id="5" name="Rectangle 1"/>
          <p:cNvSpPr>
            <a:spLocks noChangeArrowheads="1"/>
          </p:cNvSpPr>
          <p:nvPr/>
        </p:nvSpPr>
        <p:spPr bwMode="auto">
          <a:xfrm>
            <a:off x="2289382" y="3665343"/>
            <a:ext cx="201147" cy="408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9569" tIns="49785" rIns="99569" bIns="49785" numCol="1" anchor="ctr" anchorCtr="0" compatLnSpc="1">
            <a:prstTxWarp prst="textNoShape">
              <a:avLst/>
            </a:prstTxWarp>
            <a:spAutoFit/>
          </a:bodyPr>
          <a:lstStyle/>
          <a:p>
            <a:pPr defTabSz="995690" fontAlgn="base">
              <a:spcBef>
                <a:spcPct val="0"/>
              </a:spcBef>
              <a:spcAft>
                <a:spcPct val="0"/>
              </a:spcAft>
            </a:pPr>
            <a:endParaRPr lang="ru-RU" sz="2000">
              <a:latin typeface="Arial" pitchFamily="34" charset="0"/>
              <a:cs typeface="Arial"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823200033"/>
              </p:ext>
            </p:extLst>
          </p:nvPr>
        </p:nvGraphicFramePr>
        <p:xfrm>
          <a:off x="540271" y="1189548"/>
          <a:ext cx="6480720" cy="8549640"/>
        </p:xfrm>
        <a:graphic>
          <a:graphicData uri="http://schemas.openxmlformats.org/drawingml/2006/table">
            <a:tbl>
              <a:tblPr firstRow="1" firstCol="1" bandRow="1" bandCol="1">
                <a:tableStyleId>{69012ECD-51FC-41F1-AA8D-1B2483CD663E}</a:tableStyleId>
              </a:tblPr>
              <a:tblGrid>
                <a:gridCol w="4116175"/>
                <a:gridCol w="2364545"/>
              </a:tblGrid>
              <a:tr h="107296">
                <a:tc gridSpan="2">
                  <a:txBody>
                    <a:bodyPr/>
                    <a:lstStyle/>
                    <a:p>
                      <a:pPr algn="ctr">
                        <a:lnSpc>
                          <a:spcPct val="100000"/>
                        </a:lnSpc>
                        <a:spcAft>
                          <a:spcPts val="0"/>
                        </a:spcAft>
                      </a:pPr>
                      <a:r>
                        <a:rPr lang="ru-RU" sz="1100">
                          <a:effectLst/>
                          <a:latin typeface="Times New Roman" pitchFamily="18" charset="0"/>
                          <a:cs typeface="Times New Roman" pitchFamily="18" charset="0"/>
                        </a:rPr>
                        <a:t>К</a:t>
                      </a:r>
                      <a:r>
                        <a:rPr lang="kk-KZ" sz="1100">
                          <a:effectLst/>
                          <a:latin typeface="Times New Roman" pitchFamily="18" charset="0"/>
                          <a:cs typeface="Times New Roman" pitchFamily="18" charset="0"/>
                        </a:rPr>
                        <a:t>Ө</a:t>
                      </a:r>
                      <a:r>
                        <a:rPr lang="ru-RU" sz="1100">
                          <a:effectLst/>
                          <a:latin typeface="Times New Roman" pitchFamily="18" charset="0"/>
                          <a:cs typeface="Times New Roman" pitchFamily="18" charset="0"/>
                        </a:rPr>
                        <a:t>КТЕМГІ СЕМЕСТР</a:t>
                      </a:r>
                      <a:endParaRPr lang="ru-RU" sz="1100">
                        <a:effectLst/>
                        <a:latin typeface="Times New Roman" pitchFamily="18" charset="0"/>
                        <a:ea typeface="Times New Roman"/>
                        <a:cs typeface="Times New Roman" pitchFamily="18" charset="0"/>
                      </a:endParaRPr>
                    </a:p>
                  </a:txBody>
                  <a:tcPr marL="38169" marR="38169" marT="0" marB="0"/>
                </a:tc>
                <a:tc hMerge="1">
                  <a:txBody>
                    <a:bodyPr/>
                    <a:lstStyle/>
                    <a:p>
                      <a:endParaRPr lang="ru-RU"/>
                    </a:p>
                  </a:txBody>
                  <a:tcPr/>
                </a:tc>
              </a:tr>
              <a:tr h="107296">
                <a:tc>
                  <a:txBody>
                    <a:bodyPr/>
                    <a:lstStyle/>
                    <a:p>
                      <a:pPr>
                        <a:lnSpc>
                          <a:spcPct val="100000"/>
                        </a:lnSpc>
                        <a:spcAft>
                          <a:spcPts val="0"/>
                        </a:spcAft>
                      </a:pPr>
                      <a:r>
                        <a:rPr lang="ru-RU" sz="1100">
                          <a:effectLst/>
                          <a:latin typeface="Times New Roman" pitchFamily="18" charset="0"/>
                          <a:cs typeface="Times New Roman" pitchFamily="18" charset="0"/>
                        </a:rPr>
                        <a:t>Көктемгі семестрдің басталуы</a:t>
                      </a:r>
                      <a:endParaRPr lang="ru-RU" sz="1100">
                        <a:effectLst/>
                        <a:latin typeface="Times New Roman" pitchFamily="18" charset="0"/>
                        <a:ea typeface="Times New Roman"/>
                        <a:cs typeface="Times New Roman" pitchFamily="18" charset="0"/>
                      </a:endParaRPr>
                    </a:p>
                  </a:txBody>
                  <a:tcPr marL="38169" marR="38169" marT="0" marB="0"/>
                </a:tc>
                <a:tc>
                  <a:txBody>
                    <a:bodyPr/>
                    <a:lstStyle/>
                    <a:p>
                      <a:pPr>
                        <a:lnSpc>
                          <a:spcPct val="100000"/>
                        </a:lnSpc>
                        <a:spcAft>
                          <a:spcPts val="0"/>
                        </a:spcAft>
                      </a:pPr>
                      <a:r>
                        <a:rPr lang="ru-RU" sz="1100">
                          <a:effectLst/>
                          <a:latin typeface="Times New Roman" pitchFamily="18" charset="0"/>
                          <a:cs typeface="Times New Roman" pitchFamily="18" charset="0"/>
                        </a:rPr>
                        <a:t>2</a:t>
                      </a:r>
                      <a:r>
                        <a:rPr lang="kk-KZ" sz="1100">
                          <a:effectLst/>
                          <a:latin typeface="Times New Roman" pitchFamily="18" charset="0"/>
                          <a:cs typeface="Times New Roman" pitchFamily="18" charset="0"/>
                        </a:rPr>
                        <a:t>7</a:t>
                      </a:r>
                      <a:r>
                        <a:rPr lang="ru-RU" sz="1100">
                          <a:effectLst/>
                          <a:latin typeface="Times New Roman" pitchFamily="18" charset="0"/>
                          <a:cs typeface="Times New Roman" pitchFamily="18" charset="0"/>
                        </a:rPr>
                        <a:t> января</a:t>
                      </a:r>
                      <a:endParaRPr lang="ru-RU" sz="1100">
                        <a:effectLst/>
                        <a:latin typeface="Times New Roman" pitchFamily="18" charset="0"/>
                        <a:ea typeface="Times New Roman"/>
                        <a:cs typeface="Times New Roman" pitchFamily="18" charset="0"/>
                      </a:endParaRPr>
                    </a:p>
                  </a:txBody>
                  <a:tcPr marL="38169" marR="38169" marT="0" marB="0"/>
                </a:tc>
              </a:tr>
              <a:tr h="321889">
                <a:tc>
                  <a:txBody>
                    <a:bodyPr/>
                    <a:lstStyle/>
                    <a:p>
                      <a:pPr>
                        <a:lnSpc>
                          <a:spcPct val="100000"/>
                        </a:lnSpc>
                        <a:spcAft>
                          <a:spcPts val="0"/>
                        </a:spcAft>
                      </a:pPr>
                      <a:r>
                        <a:rPr lang="kk-KZ" sz="1100">
                          <a:effectLst/>
                          <a:latin typeface="Times New Roman" pitchFamily="18" charset="0"/>
                          <a:cs typeface="Times New Roman" pitchFamily="18" charset="0"/>
                        </a:rPr>
                        <a:t>оқу тобы 0816-19-9б</a:t>
                      </a:r>
                      <a:endParaRPr lang="ru-RU" sz="1100">
                        <a:effectLst/>
                        <a:latin typeface="Times New Roman" pitchFamily="18" charset="0"/>
                        <a:cs typeface="Times New Roman" pitchFamily="18" charset="0"/>
                      </a:endParaRPr>
                    </a:p>
                    <a:p>
                      <a:pPr>
                        <a:lnSpc>
                          <a:spcPct val="100000"/>
                        </a:lnSpc>
                        <a:spcAft>
                          <a:spcPts val="0"/>
                        </a:spcAft>
                      </a:pPr>
                      <a:r>
                        <a:rPr lang="kk-KZ" sz="1100">
                          <a:effectLst/>
                          <a:latin typeface="Times New Roman" pitchFamily="18" charset="0"/>
                          <a:cs typeface="Times New Roman" pitchFamily="18" charset="0"/>
                        </a:rPr>
                        <a:t>Жазғы жиыны</a:t>
                      </a:r>
                      <a:endParaRPr lang="ru-RU" sz="1100">
                        <a:effectLst/>
                        <a:latin typeface="Times New Roman" pitchFamily="18" charset="0"/>
                        <a:cs typeface="Times New Roman" pitchFamily="18" charset="0"/>
                      </a:endParaRPr>
                    </a:p>
                    <a:p>
                      <a:pPr>
                        <a:lnSpc>
                          <a:spcPct val="100000"/>
                        </a:lnSpc>
                        <a:spcAft>
                          <a:spcPts val="0"/>
                        </a:spcAft>
                      </a:pPr>
                      <a:r>
                        <a:rPr lang="kk-KZ" sz="1100">
                          <a:effectLst/>
                          <a:latin typeface="Times New Roman" pitchFamily="18" charset="0"/>
                          <a:cs typeface="Times New Roman" pitchFamily="18" charset="0"/>
                        </a:rPr>
                        <a:t>Экзаменационная сессия </a:t>
                      </a:r>
                      <a:endParaRPr lang="ru-RU" sz="1100">
                        <a:effectLst/>
                        <a:latin typeface="Times New Roman" pitchFamily="18" charset="0"/>
                        <a:ea typeface="Times New Roman"/>
                        <a:cs typeface="Times New Roman" pitchFamily="18" charset="0"/>
                      </a:endParaRPr>
                    </a:p>
                  </a:txBody>
                  <a:tcPr marL="38169" marR="38169" marT="0" marB="0"/>
                </a:tc>
                <a:tc>
                  <a:txBody>
                    <a:bodyPr/>
                    <a:lstStyle/>
                    <a:p>
                      <a:pPr>
                        <a:lnSpc>
                          <a:spcPct val="100000"/>
                        </a:lnSpc>
                        <a:spcAft>
                          <a:spcPts val="0"/>
                        </a:spcAft>
                      </a:pPr>
                      <a:r>
                        <a:rPr lang="kk-KZ" sz="1100">
                          <a:effectLst/>
                          <a:latin typeface="Times New Roman" pitchFamily="18" charset="0"/>
                          <a:cs typeface="Times New Roman" pitchFamily="18" charset="0"/>
                        </a:rPr>
                        <a:t>27.01.20-13.06.20</a:t>
                      </a:r>
                      <a:endParaRPr lang="ru-RU" sz="1100">
                        <a:effectLst/>
                        <a:latin typeface="Times New Roman" pitchFamily="18" charset="0"/>
                        <a:cs typeface="Times New Roman" pitchFamily="18" charset="0"/>
                      </a:endParaRPr>
                    </a:p>
                    <a:p>
                      <a:pPr>
                        <a:lnSpc>
                          <a:spcPct val="100000"/>
                        </a:lnSpc>
                        <a:spcAft>
                          <a:spcPts val="0"/>
                        </a:spcAft>
                      </a:pPr>
                      <a:r>
                        <a:rPr lang="kk-KZ" sz="1100">
                          <a:effectLst/>
                          <a:latin typeface="Times New Roman" pitchFamily="18" charset="0"/>
                          <a:cs typeface="Times New Roman" pitchFamily="18" charset="0"/>
                        </a:rPr>
                        <a:t>11.05.20-16.05.20</a:t>
                      </a:r>
                      <a:endParaRPr lang="ru-RU" sz="1100">
                        <a:effectLst/>
                        <a:latin typeface="Times New Roman" pitchFamily="18" charset="0"/>
                        <a:cs typeface="Times New Roman" pitchFamily="18" charset="0"/>
                      </a:endParaRPr>
                    </a:p>
                    <a:p>
                      <a:pPr>
                        <a:lnSpc>
                          <a:spcPct val="100000"/>
                        </a:lnSpc>
                        <a:spcAft>
                          <a:spcPts val="0"/>
                        </a:spcAft>
                      </a:pPr>
                      <a:r>
                        <a:rPr lang="kk-KZ" sz="1100">
                          <a:effectLst/>
                          <a:latin typeface="Times New Roman" pitchFamily="18" charset="0"/>
                          <a:cs typeface="Times New Roman" pitchFamily="18" charset="0"/>
                        </a:rPr>
                        <a:t>15.06.20-20.06.20</a:t>
                      </a:r>
                      <a:endParaRPr lang="ru-RU" sz="1100">
                        <a:effectLst/>
                        <a:latin typeface="Times New Roman" pitchFamily="18" charset="0"/>
                        <a:ea typeface="Times New Roman"/>
                        <a:cs typeface="Times New Roman" pitchFamily="18" charset="0"/>
                      </a:endParaRPr>
                    </a:p>
                  </a:txBody>
                  <a:tcPr marL="38169" marR="38169" marT="0" marB="0" anchor="ctr"/>
                </a:tc>
              </a:tr>
              <a:tr h="321889">
                <a:tc>
                  <a:txBody>
                    <a:bodyPr/>
                    <a:lstStyle/>
                    <a:p>
                      <a:pPr>
                        <a:lnSpc>
                          <a:spcPct val="100000"/>
                        </a:lnSpc>
                        <a:spcAft>
                          <a:spcPts val="0"/>
                        </a:spcAft>
                      </a:pPr>
                      <a:r>
                        <a:rPr lang="kk-KZ" sz="1100">
                          <a:effectLst/>
                          <a:latin typeface="Times New Roman" pitchFamily="18" charset="0"/>
                          <a:cs typeface="Times New Roman" pitchFamily="18" charset="0"/>
                        </a:rPr>
                        <a:t>оқу тобы 0902-19-9б</a:t>
                      </a:r>
                      <a:endParaRPr lang="ru-RU" sz="1100">
                        <a:effectLst/>
                        <a:latin typeface="Times New Roman" pitchFamily="18" charset="0"/>
                        <a:cs typeface="Times New Roman" pitchFamily="18" charset="0"/>
                      </a:endParaRPr>
                    </a:p>
                    <a:p>
                      <a:pPr>
                        <a:lnSpc>
                          <a:spcPct val="100000"/>
                        </a:lnSpc>
                        <a:spcAft>
                          <a:spcPts val="0"/>
                        </a:spcAft>
                      </a:pPr>
                      <a:r>
                        <a:rPr lang="kk-KZ" sz="1100">
                          <a:effectLst/>
                          <a:latin typeface="Times New Roman" pitchFamily="18" charset="0"/>
                          <a:cs typeface="Times New Roman" pitchFamily="18" charset="0"/>
                        </a:rPr>
                        <a:t>Жазғы жиыны</a:t>
                      </a:r>
                      <a:endParaRPr lang="ru-RU" sz="1100">
                        <a:effectLst/>
                        <a:latin typeface="Times New Roman" pitchFamily="18" charset="0"/>
                        <a:cs typeface="Times New Roman" pitchFamily="18" charset="0"/>
                      </a:endParaRPr>
                    </a:p>
                    <a:p>
                      <a:pPr>
                        <a:lnSpc>
                          <a:spcPct val="100000"/>
                        </a:lnSpc>
                        <a:spcAft>
                          <a:spcPts val="0"/>
                        </a:spcAft>
                      </a:pPr>
                      <a:r>
                        <a:rPr lang="ru-RU" sz="1100">
                          <a:effectLst/>
                          <a:latin typeface="Times New Roman" pitchFamily="18" charset="0"/>
                          <a:cs typeface="Times New Roman" pitchFamily="18" charset="0"/>
                        </a:rPr>
                        <a:t>Емтихан сессиясы</a:t>
                      </a:r>
                      <a:endParaRPr lang="ru-RU" sz="1100">
                        <a:effectLst/>
                        <a:latin typeface="Times New Roman" pitchFamily="18" charset="0"/>
                        <a:ea typeface="Times New Roman"/>
                        <a:cs typeface="Times New Roman" pitchFamily="18" charset="0"/>
                      </a:endParaRPr>
                    </a:p>
                  </a:txBody>
                  <a:tcPr marL="38169" marR="38169" marT="0" marB="0"/>
                </a:tc>
                <a:tc>
                  <a:txBody>
                    <a:bodyPr/>
                    <a:lstStyle/>
                    <a:p>
                      <a:pPr>
                        <a:lnSpc>
                          <a:spcPct val="100000"/>
                        </a:lnSpc>
                        <a:spcAft>
                          <a:spcPts val="0"/>
                        </a:spcAft>
                      </a:pPr>
                      <a:r>
                        <a:rPr lang="ru-RU" sz="1100">
                          <a:effectLst/>
                          <a:latin typeface="Times New Roman" pitchFamily="18" charset="0"/>
                          <a:cs typeface="Times New Roman" pitchFamily="18" charset="0"/>
                        </a:rPr>
                        <a:t>27.01.20-13.06.20</a:t>
                      </a:r>
                    </a:p>
                    <a:p>
                      <a:pPr>
                        <a:lnSpc>
                          <a:spcPct val="100000"/>
                        </a:lnSpc>
                        <a:spcAft>
                          <a:spcPts val="0"/>
                        </a:spcAft>
                      </a:pPr>
                      <a:r>
                        <a:rPr lang="kk-KZ" sz="1100">
                          <a:effectLst/>
                          <a:latin typeface="Times New Roman" pitchFamily="18" charset="0"/>
                          <a:cs typeface="Times New Roman" pitchFamily="18" charset="0"/>
                        </a:rPr>
                        <a:t>18.05.20-23.05.20</a:t>
                      </a:r>
                      <a:endParaRPr lang="ru-RU" sz="1100">
                        <a:effectLst/>
                        <a:latin typeface="Times New Roman" pitchFamily="18" charset="0"/>
                        <a:cs typeface="Times New Roman" pitchFamily="18" charset="0"/>
                      </a:endParaRPr>
                    </a:p>
                    <a:p>
                      <a:pPr>
                        <a:lnSpc>
                          <a:spcPct val="100000"/>
                        </a:lnSpc>
                        <a:spcAft>
                          <a:spcPts val="0"/>
                        </a:spcAft>
                      </a:pPr>
                      <a:r>
                        <a:rPr lang="kk-KZ" sz="1100">
                          <a:effectLst/>
                          <a:latin typeface="Times New Roman" pitchFamily="18" charset="0"/>
                          <a:cs typeface="Times New Roman" pitchFamily="18" charset="0"/>
                        </a:rPr>
                        <a:t>15.06.20-20.06.20</a:t>
                      </a:r>
                      <a:endParaRPr lang="ru-RU" sz="1100">
                        <a:effectLst/>
                        <a:latin typeface="Times New Roman" pitchFamily="18" charset="0"/>
                        <a:ea typeface="Times New Roman"/>
                        <a:cs typeface="Times New Roman" pitchFamily="18" charset="0"/>
                      </a:endParaRPr>
                    </a:p>
                  </a:txBody>
                  <a:tcPr marL="38169" marR="38169" marT="0" marB="0"/>
                </a:tc>
              </a:tr>
              <a:tr h="321889">
                <a:tc>
                  <a:txBody>
                    <a:bodyPr/>
                    <a:lstStyle/>
                    <a:p>
                      <a:pPr>
                        <a:lnSpc>
                          <a:spcPct val="100000"/>
                        </a:lnSpc>
                        <a:spcAft>
                          <a:spcPts val="0"/>
                        </a:spcAft>
                      </a:pPr>
                      <a:r>
                        <a:rPr lang="kk-KZ" sz="1100">
                          <a:effectLst/>
                          <a:latin typeface="Times New Roman" pitchFamily="18" charset="0"/>
                          <a:cs typeface="Times New Roman" pitchFamily="18" charset="0"/>
                        </a:rPr>
                        <a:t>оқу тобы 1201-19-9б</a:t>
                      </a:r>
                      <a:endParaRPr lang="ru-RU" sz="1100">
                        <a:effectLst/>
                        <a:latin typeface="Times New Roman" pitchFamily="18" charset="0"/>
                        <a:cs typeface="Times New Roman" pitchFamily="18" charset="0"/>
                      </a:endParaRPr>
                    </a:p>
                    <a:p>
                      <a:pPr>
                        <a:lnSpc>
                          <a:spcPct val="100000"/>
                        </a:lnSpc>
                        <a:spcAft>
                          <a:spcPts val="0"/>
                        </a:spcAft>
                      </a:pPr>
                      <a:r>
                        <a:rPr lang="kk-KZ" sz="1100">
                          <a:effectLst/>
                          <a:latin typeface="Times New Roman" pitchFamily="18" charset="0"/>
                          <a:cs typeface="Times New Roman" pitchFamily="18" charset="0"/>
                        </a:rPr>
                        <a:t>Жазғы жиыны</a:t>
                      </a:r>
                      <a:endParaRPr lang="ru-RU" sz="1100">
                        <a:effectLst/>
                        <a:latin typeface="Times New Roman" pitchFamily="18" charset="0"/>
                        <a:cs typeface="Times New Roman" pitchFamily="18" charset="0"/>
                      </a:endParaRPr>
                    </a:p>
                    <a:p>
                      <a:pPr>
                        <a:lnSpc>
                          <a:spcPct val="100000"/>
                        </a:lnSpc>
                        <a:spcAft>
                          <a:spcPts val="0"/>
                        </a:spcAft>
                      </a:pPr>
                      <a:r>
                        <a:rPr lang="ru-RU" sz="1100">
                          <a:effectLst/>
                          <a:latin typeface="Times New Roman" pitchFamily="18" charset="0"/>
                          <a:cs typeface="Times New Roman" pitchFamily="18" charset="0"/>
                        </a:rPr>
                        <a:t>Емтихан сессиясы</a:t>
                      </a:r>
                      <a:endParaRPr lang="ru-RU" sz="1100">
                        <a:effectLst/>
                        <a:latin typeface="Times New Roman" pitchFamily="18" charset="0"/>
                        <a:ea typeface="Times New Roman"/>
                        <a:cs typeface="Times New Roman" pitchFamily="18" charset="0"/>
                      </a:endParaRPr>
                    </a:p>
                  </a:txBody>
                  <a:tcPr marL="38169" marR="38169" marT="0" marB="0"/>
                </a:tc>
                <a:tc>
                  <a:txBody>
                    <a:bodyPr/>
                    <a:lstStyle/>
                    <a:p>
                      <a:pPr>
                        <a:lnSpc>
                          <a:spcPct val="100000"/>
                        </a:lnSpc>
                        <a:spcAft>
                          <a:spcPts val="0"/>
                        </a:spcAft>
                      </a:pPr>
                      <a:r>
                        <a:rPr lang="kk-KZ" sz="1100">
                          <a:effectLst/>
                          <a:latin typeface="Times New Roman" pitchFamily="18" charset="0"/>
                          <a:cs typeface="Times New Roman" pitchFamily="18" charset="0"/>
                        </a:rPr>
                        <a:t>27.01.20-13.06.20</a:t>
                      </a:r>
                      <a:endParaRPr lang="ru-RU" sz="1100">
                        <a:effectLst/>
                        <a:latin typeface="Times New Roman" pitchFamily="18" charset="0"/>
                        <a:cs typeface="Times New Roman" pitchFamily="18" charset="0"/>
                      </a:endParaRPr>
                    </a:p>
                    <a:p>
                      <a:pPr>
                        <a:lnSpc>
                          <a:spcPct val="100000"/>
                        </a:lnSpc>
                        <a:spcAft>
                          <a:spcPts val="0"/>
                        </a:spcAft>
                      </a:pPr>
                      <a:r>
                        <a:rPr lang="kk-KZ" sz="1100">
                          <a:effectLst/>
                          <a:latin typeface="Times New Roman" pitchFamily="18" charset="0"/>
                          <a:cs typeface="Times New Roman" pitchFamily="18" charset="0"/>
                        </a:rPr>
                        <a:t>25.05.20-30.05.20</a:t>
                      </a:r>
                      <a:endParaRPr lang="ru-RU" sz="1100">
                        <a:effectLst/>
                        <a:latin typeface="Times New Roman" pitchFamily="18" charset="0"/>
                        <a:cs typeface="Times New Roman" pitchFamily="18" charset="0"/>
                      </a:endParaRPr>
                    </a:p>
                    <a:p>
                      <a:pPr>
                        <a:lnSpc>
                          <a:spcPct val="100000"/>
                        </a:lnSpc>
                        <a:spcAft>
                          <a:spcPts val="0"/>
                        </a:spcAft>
                      </a:pPr>
                      <a:r>
                        <a:rPr lang="kk-KZ" sz="1100">
                          <a:effectLst/>
                          <a:latin typeface="Times New Roman" pitchFamily="18" charset="0"/>
                          <a:cs typeface="Times New Roman" pitchFamily="18" charset="0"/>
                        </a:rPr>
                        <a:t>15.06.20-20.06.20</a:t>
                      </a:r>
                      <a:endParaRPr lang="ru-RU" sz="1100">
                        <a:effectLst/>
                        <a:latin typeface="Times New Roman" pitchFamily="18" charset="0"/>
                        <a:ea typeface="Times New Roman"/>
                        <a:cs typeface="Times New Roman" pitchFamily="18" charset="0"/>
                      </a:endParaRPr>
                    </a:p>
                  </a:txBody>
                  <a:tcPr marL="38169" marR="38169" marT="0" marB="0"/>
                </a:tc>
              </a:tr>
              <a:tr h="321889">
                <a:tc>
                  <a:txBody>
                    <a:bodyPr/>
                    <a:lstStyle/>
                    <a:p>
                      <a:pPr>
                        <a:lnSpc>
                          <a:spcPct val="100000"/>
                        </a:lnSpc>
                        <a:spcAft>
                          <a:spcPts val="0"/>
                        </a:spcAft>
                      </a:pPr>
                      <a:r>
                        <a:rPr lang="kk-KZ" sz="1100">
                          <a:effectLst/>
                          <a:latin typeface="Times New Roman" pitchFamily="18" charset="0"/>
                          <a:cs typeface="Times New Roman" pitchFamily="18" charset="0"/>
                        </a:rPr>
                        <a:t>оқу тобы  1405-19-9б</a:t>
                      </a:r>
                      <a:endParaRPr lang="ru-RU" sz="1100">
                        <a:effectLst/>
                        <a:latin typeface="Times New Roman" pitchFamily="18" charset="0"/>
                        <a:cs typeface="Times New Roman" pitchFamily="18" charset="0"/>
                      </a:endParaRPr>
                    </a:p>
                    <a:p>
                      <a:pPr>
                        <a:lnSpc>
                          <a:spcPct val="100000"/>
                        </a:lnSpc>
                        <a:spcAft>
                          <a:spcPts val="0"/>
                        </a:spcAft>
                      </a:pPr>
                      <a:r>
                        <a:rPr lang="kk-KZ" sz="1100">
                          <a:effectLst/>
                          <a:latin typeface="Times New Roman" pitchFamily="18" charset="0"/>
                          <a:cs typeface="Times New Roman" pitchFamily="18" charset="0"/>
                        </a:rPr>
                        <a:t>Жазғы жиыны</a:t>
                      </a:r>
                      <a:endParaRPr lang="ru-RU" sz="1100">
                        <a:effectLst/>
                        <a:latin typeface="Times New Roman" pitchFamily="18" charset="0"/>
                        <a:cs typeface="Times New Roman" pitchFamily="18" charset="0"/>
                      </a:endParaRPr>
                    </a:p>
                    <a:p>
                      <a:pPr>
                        <a:lnSpc>
                          <a:spcPct val="100000"/>
                        </a:lnSpc>
                        <a:spcAft>
                          <a:spcPts val="0"/>
                        </a:spcAft>
                      </a:pPr>
                      <a:r>
                        <a:rPr lang="ru-RU" sz="1100">
                          <a:effectLst/>
                          <a:latin typeface="Times New Roman" pitchFamily="18" charset="0"/>
                          <a:cs typeface="Times New Roman" pitchFamily="18" charset="0"/>
                        </a:rPr>
                        <a:t>Емтихан сессиясы</a:t>
                      </a:r>
                      <a:endParaRPr lang="ru-RU" sz="1100">
                        <a:effectLst/>
                        <a:latin typeface="Times New Roman" pitchFamily="18" charset="0"/>
                        <a:ea typeface="Times New Roman"/>
                        <a:cs typeface="Times New Roman" pitchFamily="18" charset="0"/>
                      </a:endParaRPr>
                    </a:p>
                  </a:txBody>
                  <a:tcPr marL="38169" marR="38169" marT="0" marB="0"/>
                </a:tc>
                <a:tc>
                  <a:txBody>
                    <a:bodyPr/>
                    <a:lstStyle/>
                    <a:p>
                      <a:pPr>
                        <a:lnSpc>
                          <a:spcPct val="100000"/>
                        </a:lnSpc>
                        <a:spcAft>
                          <a:spcPts val="0"/>
                        </a:spcAft>
                      </a:pPr>
                      <a:r>
                        <a:rPr lang="kk-KZ" sz="1100">
                          <a:effectLst/>
                          <a:latin typeface="Times New Roman" pitchFamily="18" charset="0"/>
                          <a:cs typeface="Times New Roman" pitchFamily="18" charset="0"/>
                        </a:rPr>
                        <a:t>27.01.20-13.06.20</a:t>
                      </a:r>
                      <a:endParaRPr lang="ru-RU" sz="1100">
                        <a:effectLst/>
                        <a:latin typeface="Times New Roman" pitchFamily="18" charset="0"/>
                        <a:cs typeface="Times New Roman" pitchFamily="18" charset="0"/>
                      </a:endParaRPr>
                    </a:p>
                    <a:p>
                      <a:pPr>
                        <a:lnSpc>
                          <a:spcPct val="100000"/>
                        </a:lnSpc>
                        <a:spcAft>
                          <a:spcPts val="0"/>
                        </a:spcAft>
                      </a:pPr>
                      <a:r>
                        <a:rPr lang="kk-KZ" sz="1100">
                          <a:effectLst/>
                          <a:latin typeface="Times New Roman" pitchFamily="18" charset="0"/>
                          <a:cs typeface="Times New Roman" pitchFamily="18" charset="0"/>
                        </a:rPr>
                        <a:t>01.06.20-06.06.20</a:t>
                      </a:r>
                      <a:endParaRPr lang="ru-RU" sz="1100">
                        <a:effectLst/>
                        <a:latin typeface="Times New Roman" pitchFamily="18" charset="0"/>
                        <a:cs typeface="Times New Roman" pitchFamily="18" charset="0"/>
                      </a:endParaRPr>
                    </a:p>
                    <a:p>
                      <a:pPr>
                        <a:lnSpc>
                          <a:spcPct val="100000"/>
                        </a:lnSpc>
                        <a:spcAft>
                          <a:spcPts val="0"/>
                        </a:spcAft>
                      </a:pPr>
                      <a:r>
                        <a:rPr lang="kk-KZ" sz="1100">
                          <a:effectLst/>
                          <a:latin typeface="Times New Roman" pitchFamily="18" charset="0"/>
                          <a:cs typeface="Times New Roman" pitchFamily="18" charset="0"/>
                        </a:rPr>
                        <a:t>15.06.20-20.06.20</a:t>
                      </a:r>
                      <a:endParaRPr lang="ru-RU" sz="1100">
                        <a:effectLst/>
                        <a:latin typeface="Times New Roman" pitchFamily="18" charset="0"/>
                        <a:ea typeface="Times New Roman"/>
                        <a:cs typeface="Times New Roman" pitchFamily="18" charset="0"/>
                      </a:endParaRPr>
                    </a:p>
                  </a:txBody>
                  <a:tcPr marL="38169" marR="38169" marT="0" marB="0"/>
                </a:tc>
              </a:tr>
              <a:tr h="536482">
                <a:tc>
                  <a:txBody>
                    <a:bodyPr/>
                    <a:lstStyle/>
                    <a:p>
                      <a:pPr>
                        <a:lnSpc>
                          <a:spcPct val="100000"/>
                        </a:lnSpc>
                        <a:spcAft>
                          <a:spcPts val="0"/>
                        </a:spcAft>
                      </a:pPr>
                      <a:r>
                        <a:rPr lang="kk-KZ" sz="1100">
                          <a:effectLst/>
                          <a:latin typeface="Times New Roman" pitchFamily="18" charset="0"/>
                          <a:cs typeface="Times New Roman" pitchFamily="18" charset="0"/>
                        </a:rPr>
                        <a:t>оқу тобы 0816-18-9б</a:t>
                      </a:r>
                      <a:endParaRPr lang="ru-RU" sz="1100">
                        <a:effectLst/>
                        <a:latin typeface="Times New Roman" pitchFamily="18" charset="0"/>
                        <a:cs typeface="Times New Roman" pitchFamily="18" charset="0"/>
                      </a:endParaRPr>
                    </a:p>
                    <a:p>
                      <a:pPr>
                        <a:lnSpc>
                          <a:spcPct val="100000"/>
                        </a:lnSpc>
                        <a:spcAft>
                          <a:spcPts val="0"/>
                        </a:spcAft>
                      </a:pPr>
                      <a:r>
                        <a:rPr lang="kk-KZ" sz="1100">
                          <a:effectLst/>
                          <a:latin typeface="Times New Roman" pitchFamily="18" charset="0"/>
                          <a:cs typeface="Times New Roman" pitchFamily="18" charset="0"/>
                        </a:rPr>
                        <a:t>Зертханадағы оқу практикасы</a:t>
                      </a:r>
                      <a:endParaRPr lang="ru-RU" sz="1100">
                        <a:effectLst/>
                        <a:latin typeface="Times New Roman" pitchFamily="18" charset="0"/>
                        <a:cs typeface="Times New Roman" pitchFamily="18" charset="0"/>
                      </a:endParaRPr>
                    </a:p>
                    <a:p>
                      <a:pPr>
                        <a:lnSpc>
                          <a:spcPct val="100000"/>
                        </a:lnSpc>
                        <a:spcAft>
                          <a:spcPts val="0"/>
                        </a:spcAft>
                      </a:pPr>
                      <a:r>
                        <a:rPr lang="kk-KZ" sz="1100">
                          <a:effectLst/>
                          <a:latin typeface="Times New Roman" pitchFamily="18" charset="0"/>
                          <a:cs typeface="Times New Roman" pitchFamily="18" charset="0"/>
                        </a:rPr>
                        <a:t>Слесарлық іс-тәжірибе</a:t>
                      </a:r>
                      <a:endParaRPr lang="ru-RU" sz="1100">
                        <a:effectLst/>
                        <a:latin typeface="Times New Roman" pitchFamily="18" charset="0"/>
                        <a:cs typeface="Times New Roman" pitchFamily="18" charset="0"/>
                      </a:endParaRPr>
                    </a:p>
                    <a:p>
                      <a:pPr>
                        <a:lnSpc>
                          <a:spcPct val="100000"/>
                        </a:lnSpc>
                        <a:spcAft>
                          <a:spcPts val="0"/>
                        </a:spcAft>
                      </a:pPr>
                      <a:r>
                        <a:rPr lang="ru-RU" sz="1100">
                          <a:effectLst/>
                          <a:latin typeface="Times New Roman" pitchFamily="18" charset="0"/>
                          <a:cs typeface="Times New Roman" pitchFamily="18" charset="0"/>
                        </a:rPr>
                        <a:t>Емтихан сессиясы</a:t>
                      </a:r>
                    </a:p>
                    <a:p>
                      <a:pPr>
                        <a:lnSpc>
                          <a:spcPct val="100000"/>
                        </a:lnSpc>
                        <a:spcAft>
                          <a:spcPts val="0"/>
                        </a:spcAft>
                      </a:pPr>
                      <a:r>
                        <a:rPr lang="kk-KZ" sz="1100">
                          <a:effectLst/>
                          <a:latin typeface="Times New Roman" pitchFamily="18" charset="0"/>
                          <a:cs typeface="Times New Roman" pitchFamily="18" charset="0"/>
                        </a:rPr>
                        <a:t>Өтемақы апта</a:t>
                      </a:r>
                      <a:endParaRPr lang="ru-RU" sz="1100">
                        <a:effectLst/>
                        <a:latin typeface="Times New Roman" pitchFamily="18" charset="0"/>
                        <a:ea typeface="Times New Roman"/>
                        <a:cs typeface="Times New Roman" pitchFamily="18" charset="0"/>
                      </a:endParaRPr>
                    </a:p>
                  </a:txBody>
                  <a:tcPr marL="38169" marR="38169" marT="0" marB="0"/>
                </a:tc>
                <a:tc>
                  <a:txBody>
                    <a:bodyPr/>
                    <a:lstStyle/>
                    <a:p>
                      <a:pPr>
                        <a:lnSpc>
                          <a:spcPct val="100000"/>
                        </a:lnSpc>
                        <a:spcAft>
                          <a:spcPts val="0"/>
                        </a:spcAft>
                      </a:pPr>
                      <a:r>
                        <a:rPr lang="kk-KZ" sz="1100">
                          <a:effectLst/>
                          <a:latin typeface="Times New Roman" pitchFamily="18" charset="0"/>
                          <a:cs typeface="Times New Roman" pitchFamily="18" charset="0"/>
                        </a:rPr>
                        <a:t>27.01.20-09.05.20</a:t>
                      </a:r>
                      <a:endParaRPr lang="ru-RU" sz="1100">
                        <a:effectLst/>
                        <a:latin typeface="Times New Roman" pitchFamily="18" charset="0"/>
                        <a:cs typeface="Times New Roman" pitchFamily="18" charset="0"/>
                      </a:endParaRPr>
                    </a:p>
                    <a:p>
                      <a:pPr>
                        <a:lnSpc>
                          <a:spcPct val="100000"/>
                        </a:lnSpc>
                        <a:spcAft>
                          <a:spcPts val="0"/>
                        </a:spcAft>
                      </a:pPr>
                      <a:r>
                        <a:rPr lang="kk-KZ" sz="1100">
                          <a:effectLst/>
                          <a:latin typeface="Times New Roman" pitchFamily="18" charset="0"/>
                          <a:cs typeface="Times New Roman" pitchFamily="18" charset="0"/>
                        </a:rPr>
                        <a:t>11.05.20-23.05.20</a:t>
                      </a:r>
                      <a:endParaRPr lang="ru-RU" sz="1100">
                        <a:effectLst/>
                        <a:latin typeface="Times New Roman" pitchFamily="18" charset="0"/>
                        <a:cs typeface="Times New Roman" pitchFamily="18" charset="0"/>
                      </a:endParaRPr>
                    </a:p>
                    <a:p>
                      <a:pPr>
                        <a:lnSpc>
                          <a:spcPct val="100000"/>
                        </a:lnSpc>
                        <a:spcAft>
                          <a:spcPts val="0"/>
                        </a:spcAft>
                      </a:pPr>
                      <a:r>
                        <a:rPr lang="kk-KZ" sz="1100">
                          <a:effectLst/>
                          <a:latin typeface="Times New Roman" pitchFamily="18" charset="0"/>
                          <a:cs typeface="Times New Roman" pitchFamily="18" charset="0"/>
                        </a:rPr>
                        <a:t>25.05.20-10.06.20</a:t>
                      </a:r>
                      <a:endParaRPr lang="ru-RU" sz="1100">
                        <a:effectLst/>
                        <a:latin typeface="Times New Roman" pitchFamily="18" charset="0"/>
                        <a:cs typeface="Times New Roman" pitchFamily="18" charset="0"/>
                      </a:endParaRPr>
                    </a:p>
                    <a:p>
                      <a:pPr>
                        <a:lnSpc>
                          <a:spcPct val="100000"/>
                        </a:lnSpc>
                        <a:spcAft>
                          <a:spcPts val="0"/>
                        </a:spcAft>
                      </a:pPr>
                      <a:r>
                        <a:rPr lang="kk-KZ" sz="1100">
                          <a:effectLst/>
                          <a:latin typeface="Times New Roman" pitchFamily="18" charset="0"/>
                          <a:cs typeface="Times New Roman" pitchFamily="18" charset="0"/>
                        </a:rPr>
                        <a:t>11.06.20-20.06.20</a:t>
                      </a:r>
                      <a:endParaRPr lang="ru-RU" sz="1100">
                        <a:effectLst/>
                        <a:latin typeface="Times New Roman" pitchFamily="18" charset="0"/>
                        <a:cs typeface="Times New Roman" pitchFamily="18" charset="0"/>
                      </a:endParaRPr>
                    </a:p>
                    <a:p>
                      <a:pPr>
                        <a:lnSpc>
                          <a:spcPct val="100000"/>
                        </a:lnSpc>
                        <a:spcAft>
                          <a:spcPts val="0"/>
                        </a:spcAft>
                      </a:pPr>
                      <a:r>
                        <a:rPr lang="kk-KZ" sz="1100">
                          <a:effectLst/>
                          <a:latin typeface="Times New Roman" pitchFamily="18" charset="0"/>
                          <a:cs typeface="Times New Roman" pitchFamily="18" charset="0"/>
                        </a:rPr>
                        <a:t>22.06.20-27.06.20</a:t>
                      </a:r>
                      <a:endParaRPr lang="ru-RU" sz="1100">
                        <a:effectLst/>
                        <a:latin typeface="Times New Roman" pitchFamily="18" charset="0"/>
                        <a:ea typeface="Times New Roman"/>
                        <a:cs typeface="Times New Roman" pitchFamily="18" charset="0"/>
                      </a:endParaRPr>
                    </a:p>
                  </a:txBody>
                  <a:tcPr marL="38169" marR="38169" marT="0" marB="0"/>
                </a:tc>
              </a:tr>
              <a:tr h="429185">
                <a:tc>
                  <a:txBody>
                    <a:bodyPr/>
                    <a:lstStyle/>
                    <a:p>
                      <a:pPr>
                        <a:lnSpc>
                          <a:spcPct val="100000"/>
                        </a:lnSpc>
                        <a:spcAft>
                          <a:spcPts val="0"/>
                        </a:spcAft>
                      </a:pPr>
                      <a:r>
                        <a:rPr lang="kk-KZ" sz="1100">
                          <a:effectLst/>
                          <a:latin typeface="Times New Roman" pitchFamily="18" charset="0"/>
                          <a:cs typeface="Times New Roman" pitchFamily="18" charset="0"/>
                        </a:rPr>
                        <a:t>оқу тобы 0902-18-9б</a:t>
                      </a:r>
                      <a:endParaRPr lang="ru-RU" sz="1100">
                        <a:effectLst/>
                        <a:latin typeface="Times New Roman" pitchFamily="18" charset="0"/>
                        <a:cs typeface="Times New Roman" pitchFamily="18" charset="0"/>
                      </a:endParaRPr>
                    </a:p>
                    <a:p>
                      <a:pPr>
                        <a:lnSpc>
                          <a:spcPct val="100000"/>
                        </a:lnSpc>
                        <a:spcAft>
                          <a:spcPts val="0"/>
                        </a:spcAft>
                      </a:pPr>
                      <a:r>
                        <a:rPr lang="ru-RU" sz="1100">
                          <a:effectLst/>
                          <a:latin typeface="Times New Roman" pitchFamily="18" charset="0"/>
                          <a:cs typeface="Times New Roman" pitchFamily="18" charset="0"/>
                        </a:rPr>
                        <a:t>Оқу іс-тәжірибе</a:t>
                      </a:r>
                    </a:p>
                    <a:p>
                      <a:pPr>
                        <a:lnSpc>
                          <a:spcPct val="100000"/>
                        </a:lnSpc>
                        <a:spcAft>
                          <a:spcPts val="0"/>
                        </a:spcAft>
                      </a:pPr>
                      <a:r>
                        <a:rPr lang="kk-KZ" sz="1100">
                          <a:effectLst/>
                          <a:latin typeface="Times New Roman" pitchFamily="18" charset="0"/>
                          <a:cs typeface="Times New Roman" pitchFamily="18" charset="0"/>
                        </a:rPr>
                        <a:t>Экзаменационная сессия </a:t>
                      </a:r>
                      <a:endParaRPr lang="ru-RU" sz="1100">
                        <a:effectLst/>
                        <a:latin typeface="Times New Roman" pitchFamily="18" charset="0"/>
                        <a:cs typeface="Times New Roman" pitchFamily="18" charset="0"/>
                      </a:endParaRPr>
                    </a:p>
                    <a:p>
                      <a:pPr>
                        <a:lnSpc>
                          <a:spcPct val="100000"/>
                        </a:lnSpc>
                        <a:spcAft>
                          <a:spcPts val="0"/>
                        </a:spcAft>
                      </a:pPr>
                      <a:r>
                        <a:rPr lang="kk-KZ" sz="1100">
                          <a:effectLst/>
                          <a:latin typeface="Times New Roman" pitchFamily="18" charset="0"/>
                          <a:cs typeface="Times New Roman" pitchFamily="18" charset="0"/>
                        </a:rPr>
                        <a:t>Өтемақы апта</a:t>
                      </a:r>
                      <a:endParaRPr lang="ru-RU" sz="1100">
                        <a:effectLst/>
                        <a:latin typeface="Times New Roman" pitchFamily="18" charset="0"/>
                        <a:ea typeface="Times New Roman"/>
                        <a:cs typeface="Times New Roman" pitchFamily="18" charset="0"/>
                      </a:endParaRPr>
                    </a:p>
                  </a:txBody>
                  <a:tcPr marL="38169" marR="38169" marT="0" marB="0"/>
                </a:tc>
                <a:tc>
                  <a:txBody>
                    <a:bodyPr/>
                    <a:lstStyle/>
                    <a:p>
                      <a:pPr>
                        <a:lnSpc>
                          <a:spcPct val="100000"/>
                        </a:lnSpc>
                        <a:spcAft>
                          <a:spcPts val="0"/>
                        </a:spcAft>
                      </a:pPr>
                      <a:r>
                        <a:rPr lang="kk-KZ" sz="1100">
                          <a:effectLst/>
                          <a:latin typeface="Times New Roman" pitchFamily="18" charset="0"/>
                          <a:cs typeface="Times New Roman" pitchFamily="18" charset="0"/>
                        </a:rPr>
                        <a:t>27.01.20-09.05.20</a:t>
                      </a:r>
                      <a:endParaRPr lang="ru-RU" sz="1100">
                        <a:effectLst/>
                        <a:latin typeface="Times New Roman" pitchFamily="18" charset="0"/>
                        <a:cs typeface="Times New Roman" pitchFamily="18" charset="0"/>
                      </a:endParaRPr>
                    </a:p>
                    <a:p>
                      <a:pPr>
                        <a:lnSpc>
                          <a:spcPct val="100000"/>
                        </a:lnSpc>
                        <a:spcAft>
                          <a:spcPts val="0"/>
                        </a:spcAft>
                      </a:pPr>
                      <a:r>
                        <a:rPr lang="kk-KZ" sz="1100">
                          <a:effectLst/>
                          <a:latin typeface="Times New Roman" pitchFamily="18" charset="0"/>
                          <a:cs typeface="Times New Roman" pitchFamily="18" charset="0"/>
                        </a:rPr>
                        <a:t>11.05.20-06.06.20</a:t>
                      </a:r>
                      <a:endParaRPr lang="ru-RU" sz="1100">
                        <a:effectLst/>
                        <a:latin typeface="Times New Roman" pitchFamily="18" charset="0"/>
                        <a:cs typeface="Times New Roman" pitchFamily="18" charset="0"/>
                      </a:endParaRPr>
                    </a:p>
                    <a:p>
                      <a:pPr>
                        <a:lnSpc>
                          <a:spcPct val="100000"/>
                        </a:lnSpc>
                        <a:spcAft>
                          <a:spcPts val="0"/>
                        </a:spcAft>
                      </a:pPr>
                      <a:r>
                        <a:rPr lang="kk-KZ" sz="1100">
                          <a:effectLst/>
                          <a:latin typeface="Times New Roman" pitchFamily="18" charset="0"/>
                          <a:cs typeface="Times New Roman" pitchFamily="18" charset="0"/>
                        </a:rPr>
                        <a:t>08.06.20-20.06.20</a:t>
                      </a:r>
                      <a:endParaRPr lang="ru-RU" sz="1100">
                        <a:effectLst/>
                        <a:latin typeface="Times New Roman" pitchFamily="18" charset="0"/>
                        <a:cs typeface="Times New Roman" pitchFamily="18" charset="0"/>
                      </a:endParaRPr>
                    </a:p>
                    <a:p>
                      <a:pPr>
                        <a:lnSpc>
                          <a:spcPct val="100000"/>
                        </a:lnSpc>
                        <a:spcAft>
                          <a:spcPts val="0"/>
                        </a:spcAft>
                      </a:pPr>
                      <a:r>
                        <a:rPr lang="kk-KZ" sz="1100">
                          <a:effectLst/>
                          <a:latin typeface="Times New Roman" pitchFamily="18" charset="0"/>
                          <a:cs typeface="Times New Roman" pitchFamily="18" charset="0"/>
                        </a:rPr>
                        <a:t>22.06.20-27.06.20</a:t>
                      </a:r>
                      <a:endParaRPr lang="ru-RU" sz="1100">
                        <a:effectLst/>
                        <a:latin typeface="Times New Roman" pitchFamily="18" charset="0"/>
                        <a:ea typeface="Times New Roman"/>
                        <a:cs typeface="Times New Roman" pitchFamily="18" charset="0"/>
                      </a:endParaRPr>
                    </a:p>
                  </a:txBody>
                  <a:tcPr marL="38169" marR="38169" marT="0" marB="0"/>
                </a:tc>
              </a:tr>
              <a:tr h="536482">
                <a:tc>
                  <a:txBody>
                    <a:bodyPr/>
                    <a:lstStyle/>
                    <a:p>
                      <a:pPr>
                        <a:lnSpc>
                          <a:spcPct val="100000"/>
                        </a:lnSpc>
                        <a:spcAft>
                          <a:spcPts val="0"/>
                        </a:spcAft>
                      </a:pPr>
                      <a:r>
                        <a:rPr lang="kk-KZ" sz="1100">
                          <a:effectLst/>
                          <a:latin typeface="Times New Roman" pitchFamily="18" charset="0"/>
                          <a:cs typeface="Times New Roman" pitchFamily="18" charset="0"/>
                        </a:rPr>
                        <a:t>оқу тобы 1201-18-9б</a:t>
                      </a:r>
                      <a:endParaRPr lang="ru-RU" sz="1100">
                        <a:effectLst/>
                        <a:latin typeface="Times New Roman" pitchFamily="18" charset="0"/>
                        <a:cs typeface="Times New Roman" pitchFamily="18" charset="0"/>
                      </a:endParaRPr>
                    </a:p>
                    <a:p>
                      <a:pPr>
                        <a:lnSpc>
                          <a:spcPct val="100000"/>
                        </a:lnSpc>
                        <a:spcAft>
                          <a:spcPts val="0"/>
                        </a:spcAft>
                      </a:pPr>
                      <a:r>
                        <a:rPr lang="ru-RU" sz="1100">
                          <a:effectLst/>
                          <a:latin typeface="Times New Roman" pitchFamily="18" charset="0"/>
                          <a:cs typeface="Times New Roman" pitchFamily="18" charset="0"/>
                        </a:rPr>
                        <a:t>Емтихан сессиясы</a:t>
                      </a:r>
                    </a:p>
                    <a:p>
                      <a:pPr>
                        <a:lnSpc>
                          <a:spcPct val="100000"/>
                        </a:lnSpc>
                        <a:spcAft>
                          <a:spcPts val="0"/>
                        </a:spcAft>
                      </a:pPr>
                      <a:r>
                        <a:rPr lang="ru-RU" sz="1100">
                          <a:effectLst/>
                          <a:latin typeface="Times New Roman" pitchFamily="18" charset="0"/>
                          <a:cs typeface="Times New Roman" pitchFamily="18" charset="0"/>
                        </a:rPr>
                        <a:t>Өндірістік іс-тәжірибе</a:t>
                      </a:r>
                    </a:p>
                    <a:p>
                      <a:pPr>
                        <a:lnSpc>
                          <a:spcPct val="100000"/>
                        </a:lnSpc>
                        <a:spcAft>
                          <a:spcPts val="0"/>
                        </a:spcAft>
                      </a:pPr>
                      <a:r>
                        <a:rPr lang="kk-KZ" sz="1100">
                          <a:effectLst/>
                          <a:latin typeface="Times New Roman" pitchFamily="18" charset="0"/>
                          <a:cs typeface="Times New Roman" pitchFamily="18" charset="0"/>
                        </a:rPr>
                        <a:t>Қорытынды аттестация</a:t>
                      </a:r>
                      <a:endParaRPr lang="ru-RU" sz="1100">
                        <a:effectLst/>
                        <a:latin typeface="Times New Roman" pitchFamily="18" charset="0"/>
                        <a:cs typeface="Times New Roman" pitchFamily="18" charset="0"/>
                      </a:endParaRPr>
                    </a:p>
                    <a:p>
                      <a:pPr>
                        <a:lnSpc>
                          <a:spcPct val="100000"/>
                        </a:lnSpc>
                        <a:spcAft>
                          <a:spcPts val="0"/>
                        </a:spcAft>
                      </a:pPr>
                      <a:r>
                        <a:rPr lang="kk-KZ" sz="1100">
                          <a:effectLst/>
                          <a:latin typeface="Times New Roman" pitchFamily="18" charset="0"/>
                          <a:cs typeface="Times New Roman" pitchFamily="18" charset="0"/>
                        </a:rPr>
                        <a:t>Өтемақы апта</a:t>
                      </a:r>
                      <a:endParaRPr lang="ru-RU" sz="1100">
                        <a:effectLst/>
                        <a:latin typeface="Times New Roman" pitchFamily="18" charset="0"/>
                        <a:ea typeface="Times New Roman"/>
                        <a:cs typeface="Times New Roman" pitchFamily="18" charset="0"/>
                      </a:endParaRPr>
                    </a:p>
                  </a:txBody>
                  <a:tcPr marL="38169" marR="38169" marT="0" marB="0"/>
                </a:tc>
                <a:tc>
                  <a:txBody>
                    <a:bodyPr/>
                    <a:lstStyle/>
                    <a:p>
                      <a:pPr>
                        <a:lnSpc>
                          <a:spcPct val="100000"/>
                        </a:lnSpc>
                        <a:spcAft>
                          <a:spcPts val="0"/>
                        </a:spcAft>
                      </a:pPr>
                      <a:r>
                        <a:rPr lang="kk-KZ" sz="1100">
                          <a:effectLst/>
                          <a:latin typeface="Times New Roman" pitchFamily="18" charset="0"/>
                          <a:cs typeface="Times New Roman" pitchFamily="18" charset="0"/>
                        </a:rPr>
                        <a:t>27.01.20-25.04.20</a:t>
                      </a:r>
                      <a:endParaRPr lang="ru-RU" sz="1100">
                        <a:effectLst/>
                        <a:latin typeface="Times New Roman" pitchFamily="18" charset="0"/>
                        <a:cs typeface="Times New Roman" pitchFamily="18" charset="0"/>
                      </a:endParaRPr>
                    </a:p>
                    <a:p>
                      <a:pPr>
                        <a:lnSpc>
                          <a:spcPct val="100000"/>
                        </a:lnSpc>
                        <a:spcAft>
                          <a:spcPts val="0"/>
                        </a:spcAft>
                      </a:pPr>
                      <a:r>
                        <a:rPr lang="kk-KZ" sz="1100">
                          <a:effectLst/>
                          <a:latin typeface="Times New Roman" pitchFamily="18" charset="0"/>
                          <a:cs typeface="Times New Roman" pitchFamily="18" charset="0"/>
                        </a:rPr>
                        <a:t>27.04.20-02.05.20</a:t>
                      </a:r>
                      <a:endParaRPr lang="ru-RU" sz="1100">
                        <a:effectLst/>
                        <a:latin typeface="Times New Roman" pitchFamily="18" charset="0"/>
                        <a:cs typeface="Times New Roman" pitchFamily="18" charset="0"/>
                      </a:endParaRPr>
                    </a:p>
                    <a:p>
                      <a:pPr>
                        <a:lnSpc>
                          <a:spcPct val="100000"/>
                        </a:lnSpc>
                        <a:spcAft>
                          <a:spcPts val="0"/>
                        </a:spcAft>
                      </a:pPr>
                      <a:r>
                        <a:rPr lang="kk-KZ" sz="1100">
                          <a:effectLst/>
                          <a:latin typeface="Times New Roman" pitchFamily="18" charset="0"/>
                          <a:cs typeface="Times New Roman" pitchFamily="18" charset="0"/>
                        </a:rPr>
                        <a:t>04.05.20-13.06.20</a:t>
                      </a:r>
                      <a:endParaRPr lang="ru-RU" sz="1100">
                        <a:effectLst/>
                        <a:latin typeface="Times New Roman" pitchFamily="18" charset="0"/>
                        <a:cs typeface="Times New Roman" pitchFamily="18" charset="0"/>
                      </a:endParaRPr>
                    </a:p>
                    <a:p>
                      <a:pPr>
                        <a:lnSpc>
                          <a:spcPct val="100000"/>
                        </a:lnSpc>
                        <a:spcAft>
                          <a:spcPts val="0"/>
                        </a:spcAft>
                      </a:pPr>
                      <a:r>
                        <a:rPr lang="kk-KZ" sz="1100">
                          <a:effectLst/>
                          <a:latin typeface="Times New Roman" pitchFamily="18" charset="0"/>
                          <a:cs typeface="Times New Roman" pitchFamily="18" charset="0"/>
                        </a:rPr>
                        <a:t>15.06.20-20.06.20</a:t>
                      </a:r>
                      <a:endParaRPr lang="ru-RU" sz="1100">
                        <a:effectLst/>
                        <a:latin typeface="Times New Roman" pitchFamily="18" charset="0"/>
                        <a:cs typeface="Times New Roman" pitchFamily="18" charset="0"/>
                      </a:endParaRPr>
                    </a:p>
                    <a:p>
                      <a:pPr>
                        <a:lnSpc>
                          <a:spcPct val="100000"/>
                        </a:lnSpc>
                        <a:spcAft>
                          <a:spcPts val="0"/>
                        </a:spcAft>
                      </a:pPr>
                      <a:r>
                        <a:rPr lang="kk-KZ" sz="1100">
                          <a:effectLst/>
                          <a:latin typeface="Times New Roman" pitchFamily="18" charset="0"/>
                          <a:cs typeface="Times New Roman" pitchFamily="18" charset="0"/>
                        </a:rPr>
                        <a:t>22.06.20-27.06.20</a:t>
                      </a:r>
                      <a:endParaRPr lang="ru-RU" sz="1100">
                        <a:effectLst/>
                        <a:latin typeface="Times New Roman" pitchFamily="18" charset="0"/>
                        <a:ea typeface="Times New Roman"/>
                        <a:cs typeface="Times New Roman" pitchFamily="18" charset="0"/>
                      </a:endParaRPr>
                    </a:p>
                  </a:txBody>
                  <a:tcPr marL="38169" marR="38169" marT="0" marB="0"/>
                </a:tc>
              </a:tr>
              <a:tr h="536482">
                <a:tc>
                  <a:txBody>
                    <a:bodyPr/>
                    <a:lstStyle/>
                    <a:p>
                      <a:pPr>
                        <a:lnSpc>
                          <a:spcPct val="100000"/>
                        </a:lnSpc>
                        <a:spcAft>
                          <a:spcPts val="0"/>
                        </a:spcAft>
                      </a:pPr>
                      <a:r>
                        <a:rPr lang="kk-KZ" sz="1100">
                          <a:effectLst/>
                          <a:latin typeface="Times New Roman" pitchFamily="18" charset="0"/>
                          <a:cs typeface="Times New Roman" pitchFamily="18" charset="0"/>
                        </a:rPr>
                        <a:t>оқу тобы 1305-18-9б</a:t>
                      </a:r>
                      <a:endParaRPr lang="ru-RU" sz="1100">
                        <a:effectLst/>
                        <a:latin typeface="Times New Roman" pitchFamily="18" charset="0"/>
                        <a:cs typeface="Times New Roman" pitchFamily="18" charset="0"/>
                      </a:endParaRPr>
                    </a:p>
                    <a:p>
                      <a:pPr>
                        <a:lnSpc>
                          <a:spcPct val="100000"/>
                        </a:lnSpc>
                        <a:spcAft>
                          <a:spcPts val="0"/>
                        </a:spcAft>
                      </a:pPr>
                      <a:r>
                        <a:rPr lang="ru-RU" sz="1100">
                          <a:effectLst/>
                          <a:latin typeface="Times New Roman" pitchFamily="18" charset="0"/>
                          <a:cs typeface="Times New Roman" pitchFamily="18" charset="0"/>
                        </a:rPr>
                        <a:t>Емтихан сессиясы</a:t>
                      </a:r>
                    </a:p>
                    <a:p>
                      <a:pPr>
                        <a:lnSpc>
                          <a:spcPct val="100000"/>
                        </a:lnSpc>
                        <a:spcAft>
                          <a:spcPts val="0"/>
                        </a:spcAft>
                      </a:pPr>
                      <a:r>
                        <a:rPr lang="ru-RU" sz="1100">
                          <a:effectLst/>
                          <a:latin typeface="Times New Roman" pitchFamily="18" charset="0"/>
                          <a:cs typeface="Times New Roman" pitchFamily="18" charset="0"/>
                        </a:rPr>
                        <a:t>Оқу іс-тәжірибе</a:t>
                      </a:r>
                    </a:p>
                    <a:p>
                      <a:pPr>
                        <a:lnSpc>
                          <a:spcPct val="100000"/>
                        </a:lnSpc>
                        <a:spcAft>
                          <a:spcPts val="0"/>
                        </a:spcAft>
                      </a:pPr>
                      <a:r>
                        <a:rPr lang="ru-RU" sz="1100">
                          <a:effectLst/>
                          <a:latin typeface="Times New Roman" pitchFamily="18" charset="0"/>
                          <a:cs typeface="Times New Roman" pitchFamily="18" charset="0"/>
                        </a:rPr>
                        <a:t>Өндірістік іс-тәжірибе</a:t>
                      </a:r>
                    </a:p>
                    <a:p>
                      <a:pPr>
                        <a:lnSpc>
                          <a:spcPct val="100000"/>
                        </a:lnSpc>
                        <a:spcAft>
                          <a:spcPts val="0"/>
                        </a:spcAft>
                      </a:pPr>
                      <a:r>
                        <a:rPr lang="kk-KZ" sz="1100">
                          <a:effectLst/>
                          <a:latin typeface="Times New Roman" pitchFamily="18" charset="0"/>
                          <a:cs typeface="Times New Roman" pitchFamily="18" charset="0"/>
                        </a:rPr>
                        <a:t>Өтемақы апта</a:t>
                      </a:r>
                      <a:endParaRPr lang="ru-RU" sz="1100">
                        <a:effectLst/>
                        <a:latin typeface="Times New Roman" pitchFamily="18" charset="0"/>
                        <a:ea typeface="Times New Roman"/>
                        <a:cs typeface="Times New Roman" pitchFamily="18" charset="0"/>
                      </a:endParaRPr>
                    </a:p>
                  </a:txBody>
                  <a:tcPr marL="38169" marR="38169" marT="0" marB="0"/>
                </a:tc>
                <a:tc>
                  <a:txBody>
                    <a:bodyPr/>
                    <a:lstStyle/>
                    <a:p>
                      <a:pPr>
                        <a:lnSpc>
                          <a:spcPct val="100000"/>
                        </a:lnSpc>
                        <a:spcAft>
                          <a:spcPts val="0"/>
                        </a:spcAft>
                      </a:pPr>
                      <a:r>
                        <a:rPr lang="kk-KZ" sz="1100">
                          <a:effectLst/>
                          <a:latin typeface="Times New Roman" pitchFamily="18" charset="0"/>
                          <a:cs typeface="Times New Roman" pitchFamily="18" charset="0"/>
                        </a:rPr>
                        <a:t>27.01.20-18.04.20</a:t>
                      </a:r>
                      <a:endParaRPr lang="ru-RU" sz="1100">
                        <a:effectLst/>
                        <a:latin typeface="Times New Roman" pitchFamily="18" charset="0"/>
                        <a:cs typeface="Times New Roman" pitchFamily="18" charset="0"/>
                      </a:endParaRPr>
                    </a:p>
                    <a:p>
                      <a:pPr>
                        <a:lnSpc>
                          <a:spcPct val="100000"/>
                        </a:lnSpc>
                        <a:spcAft>
                          <a:spcPts val="0"/>
                        </a:spcAft>
                      </a:pPr>
                      <a:r>
                        <a:rPr lang="kk-KZ" sz="1100">
                          <a:effectLst/>
                          <a:latin typeface="Times New Roman" pitchFamily="18" charset="0"/>
                          <a:cs typeface="Times New Roman" pitchFamily="18" charset="0"/>
                        </a:rPr>
                        <a:t>20.04.20-25.04.20</a:t>
                      </a:r>
                      <a:endParaRPr lang="ru-RU" sz="1100">
                        <a:effectLst/>
                        <a:latin typeface="Times New Roman" pitchFamily="18" charset="0"/>
                        <a:cs typeface="Times New Roman" pitchFamily="18" charset="0"/>
                      </a:endParaRPr>
                    </a:p>
                    <a:p>
                      <a:pPr>
                        <a:lnSpc>
                          <a:spcPct val="100000"/>
                        </a:lnSpc>
                        <a:spcAft>
                          <a:spcPts val="0"/>
                        </a:spcAft>
                      </a:pPr>
                      <a:r>
                        <a:rPr lang="kk-KZ" sz="1100">
                          <a:effectLst/>
                          <a:latin typeface="Times New Roman" pitchFamily="18" charset="0"/>
                          <a:cs typeface="Times New Roman" pitchFamily="18" charset="0"/>
                        </a:rPr>
                        <a:t>27.04.20-23.05.20</a:t>
                      </a:r>
                      <a:endParaRPr lang="ru-RU" sz="1100">
                        <a:effectLst/>
                        <a:latin typeface="Times New Roman" pitchFamily="18" charset="0"/>
                        <a:cs typeface="Times New Roman" pitchFamily="18" charset="0"/>
                      </a:endParaRPr>
                    </a:p>
                    <a:p>
                      <a:pPr>
                        <a:lnSpc>
                          <a:spcPct val="100000"/>
                        </a:lnSpc>
                        <a:spcAft>
                          <a:spcPts val="0"/>
                        </a:spcAft>
                      </a:pPr>
                      <a:r>
                        <a:rPr lang="kk-KZ" sz="1100">
                          <a:effectLst/>
                          <a:latin typeface="Times New Roman" pitchFamily="18" charset="0"/>
                          <a:cs typeface="Times New Roman" pitchFamily="18" charset="0"/>
                        </a:rPr>
                        <a:t>25.05.20-20.06.20</a:t>
                      </a:r>
                      <a:endParaRPr lang="ru-RU" sz="1100">
                        <a:effectLst/>
                        <a:latin typeface="Times New Roman" pitchFamily="18" charset="0"/>
                        <a:cs typeface="Times New Roman" pitchFamily="18" charset="0"/>
                      </a:endParaRPr>
                    </a:p>
                    <a:p>
                      <a:pPr>
                        <a:lnSpc>
                          <a:spcPct val="100000"/>
                        </a:lnSpc>
                        <a:spcAft>
                          <a:spcPts val="0"/>
                        </a:spcAft>
                      </a:pPr>
                      <a:r>
                        <a:rPr lang="kk-KZ" sz="1100">
                          <a:effectLst/>
                          <a:latin typeface="Times New Roman" pitchFamily="18" charset="0"/>
                          <a:cs typeface="Times New Roman" pitchFamily="18" charset="0"/>
                        </a:rPr>
                        <a:t>22.06.20-27.06.20</a:t>
                      </a:r>
                      <a:endParaRPr lang="ru-RU" sz="1100">
                        <a:effectLst/>
                        <a:latin typeface="Times New Roman" pitchFamily="18" charset="0"/>
                        <a:ea typeface="Times New Roman"/>
                        <a:cs typeface="Times New Roman" pitchFamily="18" charset="0"/>
                      </a:endParaRPr>
                    </a:p>
                  </a:txBody>
                  <a:tcPr marL="38169" marR="38169" marT="0" marB="0"/>
                </a:tc>
              </a:tr>
              <a:tr h="536482">
                <a:tc>
                  <a:txBody>
                    <a:bodyPr/>
                    <a:lstStyle/>
                    <a:p>
                      <a:pPr>
                        <a:lnSpc>
                          <a:spcPct val="100000"/>
                        </a:lnSpc>
                        <a:spcAft>
                          <a:spcPts val="0"/>
                        </a:spcAft>
                      </a:pPr>
                      <a:r>
                        <a:rPr lang="kk-KZ" sz="1100">
                          <a:effectLst/>
                          <a:latin typeface="Times New Roman" pitchFamily="18" charset="0"/>
                          <a:cs typeface="Times New Roman" pitchFamily="18" charset="0"/>
                        </a:rPr>
                        <a:t>оқу тобы 1401-18-9б</a:t>
                      </a:r>
                      <a:endParaRPr lang="ru-RU" sz="1100">
                        <a:effectLst/>
                        <a:latin typeface="Times New Roman" pitchFamily="18" charset="0"/>
                        <a:cs typeface="Times New Roman" pitchFamily="18" charset="0"/>
                      </a:endParaRPr>
                    </a:p>
                    <a:p>
                      <a:pPr>
                        <a:lnSpc>
                          <a:spcPct val="100000"/>
                        </a:lnSpc>
                        <a:spcAft>
                          <a:spcPts val="0"/>
                        </a:spcAft>
                      </a:pPr>
                      <a:r>
                        <a:rPr lang="ru-RU" sz="1100">
                          <a:effectLst/>
                          <a:latin typeface="Times New Roman" pitchFamily="18" charset="0"/>
                          <a:cs typeface="Times New Roman" pitchFamily="18" charset="0"/>
                        </a:rPr>
                        <a:t>Емтихан сессиясы</a:t>
                      </a:r>
                    </a:p>
                    <a:p>
                      <a:pPr>
                        <a:lnSpc>
                          <a:spcPct val="100000"/>
                        </a:lnSpc>
                        <a:spcAft>
                          <a:spcPts val="0"/>
                        </a:spcAft>
                      </a:pPr>
                      <a:r>
                        <a:rPr lang="ru-RU" sz="1100">
                          <a:effectLst/>
                          <a:latin typeface="Times New Roman" pitchFamily="18" charset="0"/>
                          <a:cs typeface="Times New Roman" pitchFamily="18" charset="0"/>
                        </a:rPr>
                        <a:t>Өндірістік іс-тәжірибе</a:t>
                      </a:r>
                    </a:p>
                    <a:p>
                      <a:pPr>
                        <a:lnSpc>
                          <a:spcPct val="100000"/>
                        </a:lnSpc>
                        <a:spcAft>
                          <a:spcPts val="0"/>
                        </a:spcAft>
                      </a:pPr>
                      <a:r>
                        <a:rPr lang="kk-KZ" sz="1100">
                          <a:effectLst/>
                          <a:latin typeface="Times New Roman" pitchFamily="18" charset="0"/>
                          <a:cs typeface="Times New Roman" pitchFamily="18" charset="0"/>
                        </a:rPr>
                        <a:t>Қорытынды аттестация</a:t>
                      </a:r>
                      <a:endParaRPr lang="ru-RU" sz="1100">
                        <a:effectLst/>
                        <a:latin typeface="Times New Roman" pitchFamily="18" charset="0"/>
                        <a:cs typeface="Times New Roman" pitchFamily="18" charset="0"/>
                      </a:endParaRPr>
                    </a:p>
                    <a:p>
                      <a:pPr>
                        <a:lnSpc>
                          <a:spcPct val="100000"/>
                        </a:lnSpc>
                        <a:spcAft>
                          <a:spcPts val="0"/>
                        </a:spcAft>
                      </a:pPr>
                      <a:r>
                        <a:rPr lang="kk-KZ" sz="1100">
                          <a:effectLst/>
                          <a:latin typeface="Times New Roman" pitchFamily="18" charset="0"/>
                          <a:cs typeface="Times New Roman" pitchFamily="18" charset="0"/>
                        </a:rPr>
                        <a:t>Өтемақы апта</a:t>
                      </a:r>
                      <a:endParaRPr lang="ru-RU" sz="1100">
                        <a:effectLst/>
                        <a:latin typeface="Times New Roman" pitchFamily="18" charset="0"/>
                        <a:ea typeface="Times New Roman"/>
                        <a:cs typeface="Times New Roman" pitchFamily="18" charset="0"/>
                      </a:endParaRPr>
                    </a:p>
                  </a:txBody>
                  <a:tcPr marL="38169" marR="38169" marT="0" marB="0"/>
                </a:tc>
                <a:tc>
                  <a:txBody>
                    <a:bodyPr/>
                    <a:lstStyle/>
                    <a:p>
                      <a:pPr>
                        <a:lnSpc>
                          <a:spcPct val="100000"/>
                        </a:lnSpc>
                        <a:spcAft>
                          <a:spcPts val="0"/>
                        </a:spcAft>
                      </a:pPr>
                      <a:r>
                        <a:rPr lang="kk-KZ" sz="1100">
                          <a:effectLst/>
                          <a:latin typeface="Times New Roman" pitchFamily="18" charset="0"/>
                          <a:cs typeface="Times New Roman" pitchFamily="18" charset="0"/>
                        </a:rPr>
                        <a:t>27.01.20-18.04.20</a:t>
                      </a:r>
                      <a:endParaRPr lang="ru-RU" sz="1100">
                        <a:effectLst/>
                        <a:latin typeface="Times New Roman" pitchFamily="18" charset="0"/>
                        <a:cs typeface="Times New Roman" pitchFamily="18" charset="0"/>
                      </a:endParaRPr>
                    </a:p>
                    <a:p>
                      <a:pPr>
                        <a:lnSpc>
                          <a:spcPct val="100000"/>
                        </a:lnSpc>
                        <a:spcAft>
                          <a:spcPts val="0"/>
                        </a:spcAft>
                      </a:pPr>
                      <a:r>
                        <a:rPr lang="kk-KZ" sz="1100">
                          <a:effectLst/>
                          <a:latin typeface="Times New Roman" pitchFamily="18" charset="0"/>
                          <a:cs typeface="Times New Roman" pitchFamily="18" charset="0"/>
                        </a:rPr>
                        <a:t>20.04.20-02.05.20</a:t>
                      </a:r>
                      <a:endParaRPr lang="ru-RU" sz="1100">
                        <a:effectLst/>
                        <a:latin typeface="Times New Roman" pitchFamily="18" charset="0"/>
                        <a:cs typeface="Times New Roman" pitchFamily="18" charset="0"/>
                      </a:endParaRPr>
                    </a:p>
                    <a:p>
                      <a:pPr>
                        <a:lnSpc>
                          <a:spcPct val="100000"/>
                        </a:lnSpc>
                        <a:spcAft>
                          <a:spcPts val="0"/>
                        </a:spcAft>
                      </a:pPr>
                      <a:r>
                        <a:rPr lang="kk-KZ" sz="1100">
                          <a:effectLst/>
                          <a:latin typeface="Times New Roman" pitchFamily="18" charset="0"/>
                          <a:cs typeface="Times New Roman" pitchFamily="18" charset="0"/>
                        </a:rPr>
                        <a:t>04.05.20-13.06.20</a:t>
                      </a:r>
                      <a:endParaRPr lang="ru-RU" sz="1100">
                        <a:effectLst/>
                        <a:latin typeface="Times New Roman" pitchFamily="18" charset="0"/>
                        <a:cs typeface="Times New Roman" pitchFamily="18" charset="0"/>
                      </a:endParaRPr>
                    </a:p>
                    <a:p>
                      <a:pPr>
                        <a:lnSpc>
                          <a:spcPct val="100000"/>
                        </a:lnSpc>
                        <a:spcAft>
                          <a:spcPts val="0"/>
                        </a:spcAft>
                      </a:pPr>
                      <a:r>
                        <a:rPr lang="kk-KZ" sz="1100">
                          <a:effectLst/>
                          <a:latin typeface="Times New Roman" pitchFamily="18" charset="0"/>
                          <a:cs typeface="Times New Roman" pitchFamily="18" charset="0"/>
                        </a:rPr>
                        <a:t>15.06.20-20.06.20</a:t>
                      </a:r>
                      <a:endParaRPr lang="ru-RU" sz="1100">
                        <a:effectLst/>
                        <a:latin typeface="Times New Roman" pitchFamily="18" charset="0"/>
                        <a:cs typeface="Times New Roman" pitchFamily="18" charset="0"/>
                      </a:endParaRPr>
                    </a:p>
                    <a:p>
                      <a:pPr>
                        <a:lnSpc>
                          <a:spcPct val="100000"/>
                        </a:lnSpc>
                        <a:spcAft>
                          <a:spcPts val="0"/>
                        </a:spcAft>
                      </a:pPr>
                      <a:r>
                        <a:rPr lang="kk-KZ" sz="1100">
                          <a:effectLst/>
                          <a:latin typeface="Times New Roman" pitchFamily="18" charset="0"/>
                          <a:cs typeface="Times New Roman" pitchFamily="18" charset="0"/>
                        </a:rPr>
                        <a:t>22.06.20-27.06.20</a:t>
                      </a:r>
                      <a:endParaRPr lang="ru-RU" sz="1100">
                        <a:effectLst/>
                        <a:latin typeface="Times New Roman" pitchFamily="18" charset="0"/>
                        <a:ea typeface="Times New Roman"/>
                        <a:cs typeface="Times New Roman" pitchFamily="18" charset="0"/>
                      </a:endParaRPr>
                    </a:p>
                  </a:txBody>
                  <a:tcPr marL="38169" marR="38169" marT="0" marB="0"/>
                </a:tc>
              </a:tr>
              <a:tr h="429185">
                <a:tc>
                  <a:txBody>
                    <a:bodyPr/>
                    <a:lstStyle/>
                    <a:p>
                      <a:pPr>
                        <a:lnSpc>
                          <a:spcPct val="100000"/>
                        </a:lnSpc>
                        <a:spcAft>
                          <a:spcPts val="0"/>
                        </a:spcAft>
                      </a:pPr>
                      <a:r>
                        <a:rPr lang="kk-KZ" sz="1100">
                          <a:effectLst/>
                          <a:latin typeface="Times New Roman" pitchFamily="18" charset="0"/>
                          <a:cs typeface="Times New Roman" pitchFamily="18" charset="0"/>
                        </a:rPr>
                        <a:t>оқу тобы 1405-18-9б</a:t>
                      </a:r>
                      <a:endParaRPr lang="ru-RU" sz="1100">
                        <a:effectLst/>
                        <a:latin typeface="Times New Roman" pitchFamily="18" charset="0"/>
                        <a:cs typeface="Times New Roman" pitchFamily="18" charset="0"/>
                      </a:endParaRPr>
                    </a:p>
                    <a:p>
                      <a:pPr>
                        <a:lnSpc>
                          <a:spcPct val="100000"/>
                        </a:lnSpc>
                        <a:spcAft>
                          <a:spcPts val="0"/>
                        </a:spcAft>
                      </a:pPr>
                      <a:r>
                        <a:rPr lang="ru-RU" sz="1100">
                          <a:effectLst/>
                          <a:latin typeface="Times New Roman" pitchFamily="18" charset="0"/>
                          <a:cs typeface="Times New Roman" pitchFamily="18" charset="0"/>
                        </a:rPr>
                        <a:t>Емтихан сессиясы</a:t>
                      </a:r>
                    </a:p>
                    <a:p>
                      <a:pPr>
                        <a:lnSpc>
                          <a:spcPct val="100000"/>
                        </a:lnSpc>
                        <a:spcAft>
                          <a:spcPts val="0"/>
                        </a:spcAft>
                      </a:pPr>
                      <a:r>
                        <a:rPr lang="ru-RU" sz="1100">
                          <a:effectLst/>
                          <a:latin typeface="Times New Roman" pitchFamily="18" charset="0"/>
                          <a:cs typeface="Times New Roman" pitchFamily="18" charset="0"/>
                        </a:rPr>
                        <a:t>Оқу іс-тәжірибе</a:t>
                      </a:r>
                    </a:p>
                    <a:p>
                      <a:pPr>
                        <a:lnSpc>
                          <a:spcPct val="100000"/>
                        </a:lnSpc>
                        <a:spcAft>
                          <a:spcPts val="0"/>
                        </a:spcAft>
                      </a:pPr>
                      <a:r>
                        <a:rPr lang="kk-KZ" sz="1100">
                          <a:effectLst/>
                          <a:latin typeface="Times New Roman" pitchFamily="18" charset="0"/>
                          <a:cs typeface="Times New Roman" pitchFamily="18" charset="0"/>
                        </a:rPr>
                        <a:t>Компенсационная неделя</a:t>
                      </a:r>
                      <a:endParaRPr lang="ru-RU" sz="1100">
                        <a:effectLst/>
                        <a:latin typeface="Times New Roman" pitchFamily="18" charset="0"/>
                        <a:ea typeface="Times New Roman"/>
                        <a:cs typeface="Times New Roman" pitchFamily="18" charset="0"/>
                      </a:endParaRPr>
                    </a:p>
                  </a:txBody>
                  <a:tcPr marL="38169" marR="38169" marT="0" marB="0"/>
                </a:tc>
                <a:tc>
                  <a:txBody>
                    <a:bodyPr/>
                    <a:lstStyle/>
                    <a:p>
                      <a:pPr>
                        <a:lnSpc>
                          <a:spcPct val="100000"/>
                        </a:lnSpc>
                        <a:spcAft>
                          <a:spcPts val="0"/>
                        </a:spcAft>
                      </a:pPr>
                      <a:r>
                        <a:rPr lang="kk-KZ" sz="1100">
                          <a:effectLst/>
                          <a:latin typeface="Times New Roman" pitchFamily="18" charset="0"/>
                          <a:cs typeface="Times New Roman" pitchFamily="18" charset="0"/>
                        </a:rPr>
                        <a:t>27.01.20-06.05.20</a:t>
                      </a:r>
                      <a:endParaRPr lang="ru-RU" sz="1100">
                        <a:effectLst/>
                        <a:latin typeface="Times New Roman" pitchFamily="18" charset="0"/>
                        <a:cs typeface="Times New Roman" pitchFamily="18" charset="0"/>
                      </a:endParaRPr>
                    </a:p>
                    <a:p>
                      <a:pPr>
                        <a:lnSpc>
                          <a:spcPct val="100000"/>
                        </a:lnSpc>
                        <a:spcAft>
                          <a:spcPts val="0"/>
                        </a:spcAft>
                      </a:pPr>
                      <a:r>
                        <a:rPr lang="kk-KZ" sz="1100">
                          <a:effectLst/>
                          <a:latin typeface="Times New Roman" pitchFamily="18" charset="0"/>
                          <a:cs typeface="Times New Roman" pitchFamily="18" charset="0"/>
                        </a:rPr>
                        <a:t>07.05.20-16.05.20</a:t>
                      </a:r>
                      <a:endParaRPr lang="ru-RU" sz="1100">
                        <a:effectLst/>
                        <a:latin typeface="Times New Roman" pitchFamily="18" charset="0"/>
                        <a:cs typeface="Times New Roman" pitchFamily="18" charset="0"/>
                      </a:endParaRPr>
                    </a:p>
                    <a:p>
                      <a:pPr>
                        <a:lnSpc>
                          <a:spcPct val="100000"/>
                        </a:lnSpc>
                        <a:spcAft>
                          <a:spcPts val="0"/>
                        </a:spcAft>
                      </a:pPr>
                      <a:r>
                        <a:rPr lang="kk-KZ" sz="1100">
                          <a:effectLst/>
                          <a:latin typeface="Times New Roman" pitchFamily="18" charset="0"/>
                          <a:cs typeface="Times New Roman" pitchFamily="18" charset="0"/>
                        </a:rPr>
                        <a:t>18.05.20-20.06.20</a:t>
                      </a:r>
                      <a:endParaRPr lang="ru-RU" sz="1100">
                        <a:effectLst/>
                        <a:latin typeface="Times New Roman" pitchFamily="18" charset="0"/>
                        <a:cs typeface="Times New Roman" pitchFamily="18" charset="0"/>
                      </a:endParaRPr>
                    </a:p>
                    <a:p>
                      <a:pPr>
                        <a:lnSpc>
                          <a:spcPct val="100000"/>
                        </a:lnSpc>
                        <a:spcAft>
                          <a:spcPts val="0"/>
                        </a:spcAft>
                      </a:pPr>
                      <a:r>
                        <a:rPr lang="kk-KZ" sz="1100">
                          <a:effectLst/>
                          <a:latin typeface="Times New Roman" pitchFamily="18" charset="0"/>
                          <a:cs typeface="Times New Roman" pitchFamily="18" charset="0"/>
                        </a:rPr>
                        <a:t>22.06.20-27.06.20</a:t>
                      </a:r>
                      <a:endParaRPr lang="ru-RU" sz="1100">
                        <a:effectLst/>
                        <a:latin typeface="Times New Roman" pitchFamily="18" charset="0"/>
                        <a:ea typeface="Times New Roman"/>
                        <a:cs typeface="Times New Roman" pitchFamily="18" charset="0"/>
                      </a:endParaRPr>
                    </a:p>
                  </a:txBody>
                  <a:tcPr marL="38169" marR="38169" marT="0" marB="0"/>
                </a:tc>
              </a:tr>
              <a:tr h="536482">
                <a:tc>
                  <a:txBody>
                    <a:bodyPr/>
                    <a:lstStyle/>
                    <a:p>
                      <a:pPr>
                        <a:lnSpc>
                          <a:spcPct val="100000"/>
                        </a:lnSpc>
                        <a:spcAft>
                          <a:spcPts val="0"/>
                        </a:spcAft>
                      </a:pPr>
                      <a:r>
                        <a:rPr lang="kk-KZ" sz="1100">
                          <a:effectLst/>
                          <a:latin typeface="Times New Roman" pitchFamily="18" charset="0"/>
                          <a:cs typeface="Times New Roman" pitchFamily="18" charset="0"/>
                        </a:rPr>
                        <a:t>оқу тобы 0707-17-9б</a:t>
                      </a:r>
                      <a:endParaRPr lang="ru-RU" sz="1100">
                        <a:effectLst/>
                        <a:latin typeface="Times New Roman" pitchFamily="18" charset="0"/>
                        <a:cs typeface="Times New Roman" pitchFamily="18" charset="0"/>
                      </a:endParaRPr>
                    </a:p>
                    <a:p>
                      <a:pPr>
                        <a:lnSpc>
                          <a:spcPct val="100000"/>
                        </a:lnSpc>
                        <a:spcAft>
                          <a:spcPts val="0"/>
                        </a:spcAft>
                      </a:pPr>
                      <a:r>
                        <a:rPr lang="ru-RU" sz="1100">
                          <a:effectLst/>
                          <a:latin typeface="Times New Roman" pitchFamily="18" charset="0"/>
                          <a:cs typeface="Times New Roman" pitchFamily="18" charset="0"/>
                        </a:rPr>
                        <a:t>Емтихан сессиясы</a:t>
                      </a:r>
                    </a:p>
                    <a:p>
                      <a:pPr>
                        <a:lnSpc>
                          <a:spcPct val="100000"/>
                        </a:lnSpc>
                        <a:spcAft>
                          <a:spcPts val="0"/>
                        </a:spcAft>
                      </a:pPr>
                      <a:r>
                        <a:rPr lang="ru-RU" sz="1100">
                          <a:effectLst/>
                          <a:latin typeface="Times New Roman" pitchFamily="18" charset="0"/>
                          <a:cs typeface="Times New Roman" pitchFamily="18" charset="0"/>
                        </a:rPr>
                        <a:t>Өндірістік іс-тәжірибе</a:t>
                      </a:r>
                    </a:p>
                    <a:p>
                      <a:pPr>
                        <a:lnSpc>
                          <a:spcPct val="100000"/>
                        </a:lnSpc>
                        <a:spcAft>
                          <a:spcPts val="0"/>
                        </a:spcAft>
                      </a:pPr>
                      <a:r>
                        <a:rPr lang="kk-KZ" sz="1100">
                          <a:effectLst/>
                          <a:latin typeface="Times New Roman" pitchFamily="18" charset="0"/>
                          <a:cs typeface="Times New Roman" pitchFamily="18" charset="0"/>
                        </a:rPr>
                        <a:t>Қорытынды аттестация</a:t>
                      </a:r>
                      <a:endParaRPr lang="ru-RU" sz="1100">
                        <a:effectLst/>
                        <a:latin typeface="Times New Roman" pitchFamily="18" charset="0"/>
                        <a:cs typeface="Times New Roman" pitchFamily="18" charset="0"/>
                      </a:endParaRPr>
                    </a:p>
                    <a:p>
                      <a:pPr>
                        <a:lnSpc>
                          <a:spcPct val="100000"/>
                        </a:lnSpc>
                        <a:spcAft>
                          <a:spcPts val="0"/>
                        </a:spcAft>
                      </a:pPr>
                      <a:r>
                        <a:rPr lang="kk-KZ" sz="1100">
                          <a:effectLst/>
                          <a:latin typeface="Times New Roman" pitchFamily="18" charset="0"/>
                          <a:cs typeface="Times New Roman" pitchFamily="18" charset="0"/>
                        </a:rPr>
                        <a:t>Өтемақы апта</a:t>
                      </a:r>
                      <a:endParaRPr lang="ru-RU" sz="1100">
                        <a:effectLst/>
                        <a:latin typeface="Times New Roman" pitchFamily="18" charset="0"/>
                        <a:ea typeface="Times New Roman"/>
                        <a:cs typeface="Times New Roman" pitchFamily="18" charset="0"/>
                      </a:endParaRPr>
                    </a:p>
                  </a:txBody>
                  <a:tcPr marL="38169" marR="38169" marT="0" marB="0"/>
                </a:tc>
                <a:tc>
                  <a:txBody>
                    <a:bodyPr/>
                    <a:lstStyle/>
                    <a:p>
                      <a:pPr>
                        <a:lnSpc>
                          <a:spcPct val="100000"/>
                        </a:lnSpc>
                        <a:spcAft>
                          <a:spcPts val="0"/>
                        </a:spcAft>
                      </a:pPr>
                      <a:r>
                        <a:rPr lang="kk-KZ" sz="1100">
                          <a:effectLst/>
                          <a:latin typeface="Times New Roman" pitchFamily="18" charset="0"/>
                          <a:cs typeface="Times New Roman" pitchFamily="18" charset="0"/>
                        </a:rPr>
                        <a:t>27.01.20-11.04.20</a:t>
                      </a:r>
                      <a:endParaRPr lang="ru-RU" sz="1100">
                        <a:effectLst/>
                        <a:latin typeface="Times New Roman" pitchFamily="18" charset="0"/>
                        <a:cs typeface="Times New Roman" pitchFamily="18" charset="0"/>
                      </a:endParaRPr>
                    </a:p>
                    <a:p>
                      <a:pPr>
                        <a:lnSpc>
                          <a:spcPct val="100000"/>
                        </a:lnSpc>
                        <a:spcAft>
                          <a:spcPts val="0"/>
                        </a:spcAft>
                      </a:pPr>
                      <a:r>
                        <a:rPr lang="kk-KZ" sz="1100">
                          <a:effectLst/>
                          <a:latin typeface="Times New Roman" pitchFamily="18" charset="0"/>
                          <a:cs typeface="Times New Roman" pitchFamily="18" charset="0"/>
                        </a:rPr>
                        <a:t>13.04.20-18.04.20</a:t>
                      </a:r>
                      <a:endParaRPr lang="ru-RU" sz="1100">
                        <a:effectLst/>
                        <a:latin typeface="Times New Roman" pitchFamily="18" charset="0"/>
                        <a:cs typeface="Times New Roman" pitchFamily="18" charset="0"/>
                      </a:endParaRPr>
                    </a:p>
                    <a:p>
                      <a:pPr>
                        <a:lnSpc>
                          <a:spcPct val="100000"/>
                        </a:lnSpc>
                        <a:spcAft>
                          <a:spcPts val="0"/>
                        </a:spcAft>
                      </a:pPr>
                      <a:r>
                        <a:rPr lang="kk-KZ" sz="1100">
                          <a:effectLst/>
                          <a:latin typeface="Times New Roman" pitchFamily="18" charset="0"/>
                          <a:cs typeface="Times New Roman" pitchFamily="18" charset="0"/>
                        </a:rPr>
                        <a:t>20.04.20-13.06.20</a:t>
                      </a:r>
                      <a:endParaRPr lang="ru-RU" sz="1100">
                        <a:effectLst/>
                        <a:latin typeface="Times New Roman" pitchFamily="18" charset="0"/>
                        <a:cs typeface="Times New Roman" pitchFamily="18" charset="0"/>
                      </a:endParaRPr>
                    </a:p>
                    <a:p>
                      <a:pPr>
                        <a:lnSpc>
                          <a:spcPct val="100000"/>
                        </a:lnSpc>
                        <a:spcAft>
                          <a:spcPts val="0"/>
                        </a:spcAft>
                      </a:pPr>
                      <a:r>
                        <a:rPr lang="kk-KZ" sz="1100">
                          <a:effectLst/>
                          <a:latin typeface="Times New Roman" pitchFamily="18" charset="0"/>
                          <a:cs typeface="Times New Roman" pitchFamily="18" charset="0"/>
                        </a:rPr>
                        <a:t>15.06.20-20.06.20</a:t>
                      </a:r>
                      <a:endParaRPr lang="ru-RU" sz="1100">
                        <a:effectLst/>
                        <a:latin typeface="Times New Roman" pitchFamily="18" charset="0"/>
                        <a:cs typeface="Times New Roman" pitchFamily="18" charset="0"/>
                      </a:endParaRPr>
                    </a:p>
                    <a:p>
                      <a:pPr>
                        <a:lnSpc>
                          <a:spcPct val="100000"/>
                        </a:lnSpc>
                        <a:spcAft>
                          <a:spcPts val="0"/>
                        </a:spcAft>
                      </a:pPr>
                      <a:r>
                        <a:rPr lang="kk-KZ" sz="1100">
                          <a:effectLst/>
                          <a:latin typeface="Times New Roman" pitchFamily="18" charset="0"/>
                          <a:cs typeface="Times New Roman" pitchFamily="18" charset="0"/>
                        </a:rPr>
                        <a:t>22.06.20-27.06.20</a:t>
                      </a:r>
                      <a:endParaRPr lang="ru-RU" sz="1100">
                        <a:effectLst/>
                        <a:latin typeface="Times New Roman" pitchFamily="18" charset="0"/>
                        <a:ea typeface="Times New Roman"/>
                        <a:cs typeface="Times New Roman" pitchFamily="18" charset="0"/>
                      </a:endParaRPr>
                    </a:p>
                  </a:txBody>
                  <a:tcPr marL="38169" marR="38169" marT="0" marB="0"/>
                </a:tc>
              </a:tr>
              <a:tr h="429185">
                <a:tc>
                  <a:txBody>
                    <a:bodyPr/>
                    <a:lstStyle/>
                    <a:p>
                      <a:pPr>
                        <a:lnSpc>
                          <a:spcPct val="100000"/>
                        </a:lnSpc>
                        <a:spcAft>
                          <a:spcPts val="0"/>
                        </a:spcAft>
                      </a:pPr>
                      <a:r>
                        <a:rPr lang="kk-KZ" sz="1100">
                          <a:effectLst/>
                          <a:latin typeface="Times New Roman" pitchFamily="18" charset="0"/>
                          <a:cs typeface="Times New Roman" pitchFamily="18" charset="0"/>
                        </a:rPr>
                        <a:t>оқу тобы 0816-17-9б</a:t>
                      </a:r>
                      <a:endParaRPr lang="ru-RU" sz="1100">
                        <a:effectLst/>
                        <a:latin typeface="Times New Roman" pitchFamily="18" charset="0"/>
                        <a:cs typeface="Times New Roman" pitchFamily="18" charset="0"/>
                      </a:endParaRPr>
                    </a:p>
                    <a:p>
                      <a:pPr>
                        <a:lnSpc>
                          <a:spcPct val="100000"/>
                        </a:lnSpc>
                        <a:spcAft>
                          <a:spcPts val="0"/>
                        </a:spcAft>
                      </a:pPr>
                      <a:r>
                        <a:rPr lang="ru-RU" sz="1100">
                          <a:effectLst/>
                          <a:latin typeface="Times New Roman" pitchFamily="18" charset="0"/>
                          <a:cs typeface="Times New Roman" pitchFamily="18" charset="0"/>
                        </a:rPr>
                        <a:t>Емтихан сессиясы</a:t>
                      </a:r>
                    </a:p>
                    <a:p>
                      <a:pPr>
                        <a:lnSpc>
                          <a:spcPct val="100000"/>
                        </a:lnSpc>
                        <a:spcAft>
                          <a:spcPts val="0"/>
                        </a:spcAft>
                      </a:pPr>
                      <a:r>
                        <a:rPr lang="ru-RU" sz="1100">
                          <a:effectLst/>
                          <a:latin typeface="Times New Roman" pitchFamily="18" charset="0"/>
                          <a:cs typeface="Times New Roman" pitchFamily="18" charset="0"/>
                        </a:rPr>
                        <a:t>Өндірістік іс-тәжірибе</a:t>
                      </a:r>
                    </a:p>
                    <a:p>
                      <a:pPr>
                        <a:lnSpc>
                          <a:spcPct val="100000"/>
                        </a:lnSpc>
                        <a:spcAft>
                          <a:spcPts val="0"/>
                        </a:spcAft>
                      </a:pPr>
                      <a:r>
                        <a:rPr lang="kk-KZ" sz="1100">
                          <a:effectLst/>
                          <a:latin typeface="Times New Roman" pitchFamily="18" charset="0"/>
                          <a:cs typeface="Times New Roman" pitchFamily="18" charset="0"/>
                        </a:rPr>
                        <a:t>Өтемақы апта</a:t>
                      </a:r>
                      <a:endParaRPr lang="ru-RU" sz="1100">
                        <a:effectLst/>
                        <a:latin typeface="Times New Roman" pitchFamily="18" charset="0"/>
                        <a:ea typeface="Times New Roman"/>
                        <a:cs typeface="Times New Roman" pitchFamily="18" charset="0"/>
                      </a:endParaRPr>
                    </a:p>
                  </a:txBody>
                  <a:tcPr marL="38169" marR="38169" marT="0" marB="0"/>
                </a:tc>
                <a:tc>
                  <a:txBody>
                    <a:bodyPr/>
                    <a:lstStyle/>
                    <a:p>
                      <a:pPr>
                        <a:lnSpc>
                          <a:spcPct val="100000"/>
                        </a:lnSpc>
                        <a:spcAft>
                          <a:spcPts val="0"/>
                        </a:spcAft>
                      </a:pPr>
                      <a:r>
                        <a:rPr lang="kk-KZ" sz="1100" dirty="0">
                          <a:effectLst/>
                          <a:latin typeface="Times New Roman" pitchFamily="18" charset="0"/>
                          <a:cs typeface="Times New Roman" pitchFamily="18" charset="0"/>
                        </a:rPr>
                        <a:t>27.01.20-11.04.20</a:t>
                      </a:r>
                      <a:endParaRPr lang="ru-RU" sz="1100" dirty="0">
                        <a:effectLst/>
                        <a:latin typeface="Times New Roman" pitchFamily="18" charset="0"/>
                        <a:cs typeface="Times New Roman" pitchFamily="18" charset="0"/>
                      </a:endParaRPr>
                    </a:p>
                    <a:p>
                      <a:pPr>
                        <a:lnSpc>
                          <a:spcPct val="100000"/>
                        </a:lnSpc>
                        <a:spcAft>
                          <a:spcPts val="0"/>
                        </a:spcAft>
                      </a:pPr>
                      <a:r>
                        <a:rPr lang="kk-KZ" sz="1100" dirty="0">
                          <a:effectLst/>
                          <a:latin typeface="Times New Roman" pitchFamily="18" charset="0"/>
                          <a:cs typeface="Times New Roman" pitchFamily="18" charset="0"/>
                        </a:rPr>
                        <a:t>13.04.20-25.04.20</a:t>
                      </a:r>
                      <a:endParaRPr lang="ru-RU" sz="1100" dirty="0">
                        <a:effectLst/>
                        <a:latin typeface="Times New Roman" pitchFamily="18" charset="0"/>
                        <a:cs typeface="Times New Roman" pitchFamily="18" charset="0"/>
                      </a:endParaRPr>
                    </a:p>
                    <a:p>
                      <a:pPr>
                        <a:lnSpc>
                          <a:spcPct val="100000"/>
                        </a:lnSpc>
                        <a:spcAft>
                          <a:spcPts val="0"/>
                        </a:spcAft>
                      </a:pPr>
                      <a:r>
                        <a:rPr lang="kk-KZ" sz="1100" dirty="0">
                          <a:effectLst/>
                          <a:latin typeface="Times New Roman" pitchFamily="18" charset="0"/>
                          <a:cs typeface="Times New Roman" pitchFamily="18" charset="0"/>
                        </a:rPr>
                        <a:t>27.04.20-20.06.20</a:t>
                      </a:r>
                      <a:endParaRPr lang="ru-RU" sz="1100" dirty="0">
                        <a:effectLst/>
                        <a:latin typeface="Times New Roman" pitchFamily="18" charset="0"/>
                        <a:cs typeface="Times New Roman" pitchFamily="18" charset="0"/>
                      </a:endParaRPr>
                    </a:p>
                    <a:p>
                      <a:pPr>
                        <a:lnSpc>
                          <a:spcPct val="100000"/>
                        </a:lnSpc>
                        <a:spcAft>
                          <a:spcPts val="0"/>
                        </a:spcAft>
                      </a:pPr>
                      <a:r>
                        <a:rPr lang="kk-KZ" sz="1100" dirty="0">
                          <a:effectLst/>
                          <a:latin typeface="Times New Roman" pitchFamily="18" charset="0"/>
                          <a:cs typeface="Times New Roman" pitchFamily="18" charset="0"/>
                        </a:rPr>
                        <a:t>22.06.20-27.06.20</a:t>
                      </a:r>
                      <a:endParaRPr lang="ru-RU" sz="1100" dirty="0">
                        <a:effectLst/>
                        <a:latin typeface="Times New Roman" pitchFamily="18" charset="0"/>
                        <a:ea typeface="Times New Roman"/>
                        <a:cs typeface="Times New Roman" pitchFamily="18" charset="0"/>
                      </a:endParaRPr>
                    </a:p>
                  </a:txBody>
                  <a:tcPr marL="38169" marR="38169" marT="0" marB="0"/>
                </a:tc>
              </a:tr>
            </a:tbl>
          </a:graphicData>
        </a:graphic>
      </p:graphicFrame>
    </p:spTree>
    <p:extLst>
      <p:ext uri="{BB962C8B-B14F-4D97-AF65-F5344CB8AC3E}">
        <p14:creationId xmlns:p14="http://schemas.microsoft.com/office/powerpoint/2010/main" val="1870912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4220811312"/>
              </p:ext>
            </p:extLst>
          </p:nvPr>
        </p:nvGraphicFramePr>
        <p:xfrm>
          <a:off x="540271" y="1196404"/>
          <a:ext cx="6552728" cy="8686800"/>
        </p:xfrm>
        <a:graphic>
          <a:graphicData uri="http://schemas.openxmlformats.org/drawingml/2006/table">
            <a:tbl>
              <a:tblPr firstRow="1" firstCol="1" bandRow="1" bandCol="1">
                <a:tableStyleId>{69012ECD-51FC-41F1-AA8D-1B2483CD663E}</a:tableStyleId>
              </a:tblPr>
              <a:tblGrid>
                <a:gridCol w="4161910"/>
                <a:gridCol w="2390818"/>
              </a:tblGrid>
              <a:tr h="384008">
                <a:tc>
                  <a:txBody>
                    <a:bodyPr/>
                    <a:lstStyle/>
                    <a:p>
                      <a:pPr>
                        <a:lnSpc>
                          <a:spcPct val="100000"/>
                        </a:lnSpc>
                        <a:spcAft>
                          <a:spcPts val="0"/>
                        </a:spcAft>
                      </a:pPr>
                      <a:r>
                        <a:rPr lang="kk-KZ" sz="1000" dirty="0">
                          <a:solidFill>
                            <a:schemeClr val="tx1"/>
                          </a:solidFill>
                          <a:effectLst/>
                          <a:latin typeface="Times New Roman" pitchFamily="18" charset="0"/>
                          <a:cs typeface="Times New Roman" pitchFamily="18" charset="0"/>
                        </a:rPr>
                        <a:t>оқу тобы 0816-18-11б</a:t>
                      </a:r>
                      <a:endParaRPr lang="ru-RU" sz="1000" dirty="0">
                        <a:solidFill>
                          <a:schemeClr val="tx1"/>
                        </a:solidFill>
                        <a:effectLst/>
                        <a:latin typeface="Times New Roman" pitchFamily="18" charset="0"/>
                        <a:cs typeface="Times New Roman" pitchFamily="18" charset="0"/>
                      </a:endParaRPr>
                    </a:p>
                    <a:p>
                      <a:pPr>
                        <a:lnSpc>
                          <a:spcPct val="100000"/>
                        </a:lnSpc>
                        <a:spcAft>
                          <a:spcPts val="0"/>
                        </a:spcAft>
                      </a:pPr>
                      <a:r>
                        <a:rPr lang="ru-RU" sz="1000" dirty="0" err="1">
                          <a:solidFill>
                            <a:schemeClr val="tx1"/>
                          </a:solidFill>
                          <a:effectLst/>
                          <a:latin typeface="Times New Roman" pitchFamily="18" charset="0"/>
                          <a:cs typeface="Times New Roman" pitchFamily="18" charset="0"/>
                        </a:rPr>
                        <a:t>Емтихан</a:t>
                      </a:r>
                      <a:r>
                        <a:rPr lang="ru-RU" sz="1000" dirty="0">
                          <a:solidFill>
                            <a:schemeClr val="tx1"/>
                          </a:solidFill>
                          <a:effectLst/>
                          <a:latin typeface="Times New Roman" pitchFamily="18" charset="0"/>
                          <a:cs typeface="Times New Roman" pitchFamily="18" charset="0"/>
                        </a:rPr>
                        <a:t> </a:t>
                      </a:r>
                      <a:r>
                        <a:rPr lang="ru-RU" sz="1000" dirty="0" err="1">
                          <a:solidFill>
                            <a:schemeClr val="tx1"/>
                          </a:solidFill>
                          <a:effectLst/>
                          <a:latin typeface="Times New Roman" pitchFamily="18" charset="0"/>
                          <a:cs typeface="Times New Roman" pitchFamily="18" charset="0"/>
                        </a:rPr>
                        <a:t>сессиясы</a:t>
                      </a:r>
                      <a:endParaRPr lang="ru-RU" sz="1000" dirty="0">
                        <a:solidFill>
                          <a:schemeClr val="tx1"/>
                        </a:solidFill>
                        <a:effectLst/>
                        <a:latin typeface="Times New Roman" pitchFamily="18" charset="0"/>
                        <a:cs typeface="Times New Roman" pitchFamily="18" charset="0"/>
                      </a:endParaRPr>
                    </a:p>
                    <a:p>
                      <a:pPr>
                        <a:lnSpc>
                          <a:spcPct val="100000"/>
                        </a:lnSpc>
                        <a:spcAft>
                          <a:spcPts val="0"/>
                        </a:spcAft>
                      </a:pPr>
                      <a:r>
                        <a:rPr lang="ru-RU" sz="1000" dirty="0" err="1">
                          <a:solidFill>
                            <a:schemeClr val="tx1"/>
                          </a:solidFill>
                          <a:effectLst/>
                          <a:latin typeface="Times New Roman" pitchFamily="18" charset="0"/>
                          <a:cs typeface="Times New Roman" pitchFamily="18" charset="0"/>
                        </a:rPr>
                        <a:t>Өндірістік</a:t>
                      </a:r>
                      <a:r>
                        <a:rPr lang="ru-RU" sz="1000" dirty="0">
                          <a:solidFill>
                            <a:schemeClr val="tx1"/>
                          </a:solidFill>
                          <a:effectLst/>
                          <a:latin typeface="Times New Roman" pitchFamily="18" charset="0"/>
                          <a:cs typeface="Times New Roman" pitchFamily="18" charset="0"/>
                        </a:rPr>
                        <a:t> </a:t>
                      </a:r>
                      <a:r>
                        <a:rPr lang="ru-RU" sz="1000" dirty="0" err="1">
                          <a:solidFill>
                            <a:schemeClr val="tx1"/>
                          </a:solidFill>
                          <a:effectLst/>
                          <a:latin typeface="Times New Roman" pitchFamily="18" charset="0"/>
                          <a:cs typeface="Times New Roman" pitchFamily="18" charset="0"/>
                        </a:rPr>
                        <a:t>іс-тәжірибе</a:t>
                      </a:r>
                      <a:endParaRPr lang="ru-RU" sz="1000" dirty="0">
                        <a:solidFill>
                          <a:schemeClr val="tx1"/>
                        </a:solidFill>
                        <a:effectLst/>
                        <a:latin typeface="Times New Roman" pitchFamily="18" charset="0"/>
                        <a:cs typeface="Times New Roman" pitchFamily="18" charset="0"/>
                      </a:endParaRPr>
                    </a:p>
                    <a:p>
                      <a:pPr>
                        <a:lnSpc>
                          <a:spcPct val="100000"/>
                        </a:lnSpc>
                        <a:spcAft>
                          <a:spcPts val="0"/>
                        </a:spcAft>
                      </a:pPr>
                      <a:r>
                        <a:rPr lang="kk-KZ" sz="1000" dirty="0">
                          <a:solidFill>
                            <a:schemeClr val="tx1"/>
                          </a:solidFill>
                          <a:effectLst/>
                          <a:latin typeface="Times New Roman" pitchFamily="18" charset="0"/>
                          <a:cs typeface="Times New Roman" pitchFamily="18" charset="0"/>
                        </a:rPr>
                        <a:t>Өтемақы апта</a:t>
                      </a:r>
                      <a:endParaRPr lang="ru-RU" sz="1000" dirty="0">
                        <a:solidFill>
                          <a:schemeClr val="tx1"/>
                        </a:solidFill>
                        <a:effectLst/>
                        <a:latin typeface="Times New Roman" pitchFamily="18" charset="0"/>
                        <a:ea typeface="Times New Roman"/>
                        <a:cs typeface="Times New Roman" pitchFamily="18" charset="0"/>
                      </a:endParaRPr>
                    </a:p>
                  </a:txBody>
                  <a:tcPr marL="34151" marR="34151" marT="0" marB="0">
                    <a:solidFill>
                      <a:schemeClr val="bg1"/>
                    </a:solidFill>
                  </a:tcPr>
                </a:tc>
                <a:tc>
                  <a:txBody>
                    <a:bodyPr/>
                    <a:lstStyle/>
                    <a:p>
                      <a:pPr>
                        <a:lnSpc>
                          <a:spcPct val="100000"/>
                        </a:lnSpc>
                        <a:spcAft>
                          <a:spcPts val="0"/>
                        </a:spcAft>
                      </a:pPr>
                      <a:r>
                        <a:rPr lang="kk-KZ" sz="1000" dirty="0">
                          <a:solidFill>
                            <a:schemeClr val="tx1"/>
                          </a:solidFill>
                          <a:effectLst/>
                          <a:latin typeface="Times New Roman" pitchFamily="18" charset="0"/>
                          <a:cs typeface="Times New Roman" pitchFamily="18" charset="0"/>
                        </a:rPr>
                        <a:t>27.01.20-11.04.20</a:t>
                      </a:r>
                      <a:endParaRPr lang="ru-RU" sz="1000" dirty="0">
                        <a:solidFill>
                          <a:schemeClr val="tx1"/>
                        </a:solidFill>
                        <a:effectLst/>
                        <a:latin typeface="Times New Roman" pitchFamily="18" charset="0"/>
                        <a:cs typeface="Times New Roman" pitchFamily="18" charset="0"/>
                      </a:endParaRPr>
                    </a:p>
                    <a:p>
                      <a:pPr>
                        <a:lnSpc>
                          <a:spcPct val="100000"/>
                        </a:lnSpc>
                        <a:spcAft>
                          <a:spcPts val="0"/>
                        </a:spcAft>
                      </a:pPr>
                      <a:r>
                        <a:rPr lang="kk-KZ" sz="1000" dirty="0">
                          <a:solidFill>
                            <a:schemeClr val="tx1"/>
                          </a:solidFill>
                          <a:effectLst/>
                          <a:latin typeface="Times New Roman" pitchFamily="18" charset="0"/>
                          <a:cs typeface="Times New Roman" pitchFamily="18" charset="0"/>
                        </a:rPr>
                        <a:t>13.04.20-25.04.20</a:t>
                      </a:r>
                      <a:endParaRPr lang="ru-RU" sz="1000" dirty="0">
                        <a:solidFill>
                          <a:schemeClr val="tx1"/>
                        </a:solidFill>
                        <a:effectLst/>
                        <a:latin typeface="Times New Roman" pitchFamily="18" charset="0"/>
                        <a:cs typeface="Times New Roman" pitchFamily="18" charset="0"/>
                      </a:endParaRPr>
                    </a:p>
                    <a:p>
                      <a:pPr>
                        <a:lnSpc>
                          <a:spcPct val="100000"/>
                        </a:lnSpc>
                        <a:spcAft>
                          <a:spcPts val="0"/>
                        </a:spcAft>
                      </a:pPr>
                      <a:r>
                        <a:rPr lang="kk-KZ" sz="1000" dirty="0">
                          <a:solidFill>
                            <a:schemeClr val="tx1"/>
                          </a:solidFill>
                          <a:effectLst/>
                          <a:latin typeface="Times New Roman" pitchFamily="18" charset="0"/>
                          <a:cs typeface="Times New Roman" pitchFamily="18" charset="0"/>
                        </a:rPr>
                        <a:t>27.04.20-20.06.20</a:t>
                      </a:r>
                      <a:endParaRPr lang="ru-RU" sz="1000" dirty="0">
                        <a:solidFill>
                          <a:schemeClr val="tx1"/>
                        </a:solidFill>
                        <a:effectLst/>
                        <a:latin typeface="Times New Roman" pitchFamily="18" charset="0"/>
                        <a:cs typeface="Times New Roman" pitchFamily="18" charset="0"/>
                      </a:endParaRPr>
                    </a:p>
                    <a:p>
                      <a:pPr>
                        <a:lnSpc>
                          <a:spcPct val="100000"/>
                        </a:lnSpc>
                        <a:spcAft>
                          <a:spcPts val="0"/>
                        </a:spcAft>
                      </a:pPr>
                      <a:r>
                        <a:rPr lang="kk-KZ" sz="1000" dirty="0">
                          <a:solidFill>
                            <a:schemeClr val="tx1"/>
                          </a:solidFill>
                          <a:effectLst/>
                          <a:latin typeface="Times New Roman" pitchFamily="18" charset="0"/>
                          <a:cs typeface="Times New Roman" pitchFamily="18" charset="0"/>
                        </a:rPr>
                        <a:t>22.06.20-27.06.20</a:t>
                      </a:r>
                      <a:endParaRPr lang="ru-RU" sz="1000" dirty="0">
                        <a:solidFill>
                          <a:schemeClr val="tx1"/>
                        </a:solidFill>
                        <a:effectLst/>
                        <a:latin typeface="Times New Roman" pitchFamily="18" charset="0"/>
                        <a:ea typeface="Times New Roman"/>
                        <a:cs typeface="Times New Roman" pitchFamily="18" charset="0"/>
                      </a:endParaRPr>
                    </a:p>
                  </a:txBody>
                  <a:tcPr marL="34151" marR="34151" marT="0" marB="0">
                    <a:solidFill>
                      <a:schemeClr val="bg1"/>
                    </a:solidFill>
                  </a:tcPr>
                </a:tc>
              </a:tr>
              <a:tr h="384008">
                <a:tc>
                  <a:txBody>
                    <a:bodyPr/>
                    <a:lstStyle/>
                    <a:p>
                      <a:pPr>
                        <a:lnSpc>
                          <a:spcPct val="100000"/>
                        </a:lnSpc>
                        <a:spcAft>
                          <a:spcPts val="0"/>
                        </a:spcAft>
                      </a:pPr>
                      <a:r>
                        <a:rPr lang="kk-KZ" sz="1000">
                          <a:solidFill>
                            <a:schemeClr val="tx1"/>
                          </a:solidFill>
                          <a:effectLst/>
                          <a:latin typeface="Times New Roman" pitchFamily="18" charset="0"/>
                          <a:cs typeface="Times New Roman" pitchFamily="18" charset="0"/>
                        </a:rPr>
                        <a:t>оқу тобы 1201-17-9б</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ru-RU" sz="1000">
                          <a:solidFill>
                            <a:schemeClr val="tx1"/>
                          </a:solidFill>
                          <a:effectLst/>
                          <a:latin typeface="Times New Roman" pitchFamily="18" charset="0"/>
                          <a:cs typeface="Times New Roman" pitchFamily="18" charset="0"/>
                        </a:rPr>
                        <a:t>Емтихан сессиясы</a:t>
                      </a:r>
                    </a:p>
                    <a:p>
                      <a:pPr>
                        <a:lnSpc>
                          <a:spcPct val="100000"/>
                        </a:lnSpc>
                        <a:spcAft>
                          <a:spcPts val="0"/>
                        </a:spcAft>
                      </a:pPr>
                      <a:r>
                        <a:rPr lang="ru-RU" sz="1000">
                          <a:solidFill>
                            <a:schemeClr val="tx1"/>
                          </a:solidFill>
                          <a:effectLst/>
                          <a:latin typeface="Times New Roman" pitchFamily="18" charset="0"/>
                          <a:cs typeface="Times New Roman" pitchFamily="18" charset="0"/>
                        </a:rPr>
                        <a:t>Өндірістік іс-тәжірибе</a:t>
                      </a:r>
                    </a:p>
                    <a:p>
                      <a:pPr>
                        <a:lnSpc>
                          <a:spcPct val="100000"/>
                        </a:lnSpc>
                        <a:spcAft>
                          <a:spcPts val="0"/>
                        </a:spcAft>
                      </a:pPr>
                      <a:r>
                        <a:rPr lang="kk-KZ" sz="1000">
                          <a:solidFill>
                            <a:schemeClr val="tx1"/>
                          </a:solidFill>
                          <a:effectLst/>
                          <a:latin typeface="Times New Roman" pitchFamily="18" charset="0"/>
                          <a:cs typeface="Times New Roman" pitchFamily="18" charset="0"/>
                        </a:rPr>
                        <a:t>Өтемақы апта</a:t>
                      </a:r>
                      <a:endParaRPr lang="ru-RU" sz="1000">
                        <a:solidFill>
                          <a:schemeClr val="tx1"/>
                        </a:solidFill>
                        <a:effectLst/>
                        <a:latin typeface="Times New Roman" pitchFamily="18" charset="0"/>
                        <a:ea typeface="Times New Roman"/>
                        <a:cs typeface="Times New Roman" pitchFamily="18" charset="0"/>
                      </a:endParaRPr>
                    </a:p>
                  </a:txBody>
                  <a:tcPr marL="34151" marR="34151" marT="0" marB="0"/>
                </a:tc>
                <a:tc>
                  <a:txBody>
                    <a:bodyPr/>
                    <a:lstStyle/>
                    <a:p>
                      <a:pPr>
                        <a:lnSpc>
                          <a:spcPct val="100000"/>
                        </a:lnSpc>
                        <a:spcAft>
                          <a:spcPts val="0"/>
                        </a:spcAft>
                      </a:pPr>
                      <a:r>
                        <a:rPr lang="kk-KZ" sz="1000">
                          <a:solidFill>
                            <a:schemeClr val="tx1"/>
                          </a:solidFill>
                          <a:effectLst/>
                          <a:latin typeface="Times New Roman" pitchFamily="18" charset="0"/>
                          <a:cs typeface="Times New Roman" pitchFamily="18" charset="0"/>
                        </a:rPr>
                        <a:t>27.01.20-28.03.20</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kk-KZ" sz="1000">
                          <a:solidFill>
                            <a:schemeClr val="tx1"/>
                          </a:solidFill>
                          <a:effectLst/>
                          <a:latin typeface="Times New Roman" pitchFamily="18" charset="0"/>
                          <a:cs typeface="Times New Roman" pitchFamily="18" charset="0"/>
                        </a:rPr>
                        <a:t>30.03.20-11.04.20</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kk-KZ" sz="1000">
                          <a:solidFill>
                            <a:schemeClr val="tx1"/>
                          </a:solidFill>
                          <a:effectLst/>
                          <a:latin typeface="Times New Roman" pitchFamily="18" charset="0"/>
                          <a:cs typeface="Times New Roman" pitchFamily="18" charset="0"/>
                        </a:rPr>
                        <a:t>13.04.20-20.06.20</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kk-KZ" sz="1000">
                          <a:solidFill>
                            <a:schemeClr val="tx1"/>
                          </a:solidFill>
                          <a:effectLst/>
                          <a:latin typeface="Times New Roman" pitchFamily="18" charset="0"/>
                          <a:cs typeface="Times New Roman" pitchFamily="18" charset="0"/>
                        </a:rPr>
                        <a:t>22.06.20-27.06.20</a:t>
                      </a:r>
                      <a:endParaRPr lang="ru-RU" sz="1000">
                        <a:solidFill>
                          <a:schemeClr val="tx1"/>
                        </a:solidFill>
                        <a:effectLst/>
                        <a:latin typeface="Times New Roman" pitchFamily="18" charset="0"/>
                        <a:ea typeface="Times New Roman"/>
                        <a:cs typeface="Times New Roman" pitchFamily="18" charset="0"/>
                      </a:endParaRPr>
                    </a:p>
                  </a:txBody>
                  <a:tcPr marL="34151" marR="34151" marT="0" marB="0"/>
                </a:tc>
              </a:tr>
              <a:tr h="384008">
                <a:tc>
                  <a:txBody>
                    <a:bodyPr/>
                    <a:lstStyle/>
                    <a:p>
                      <a:pPr>
                        <a:lnSpc>
                          <a:spcPct val="100000"/>
                        </a:lnSpc>
                        <a:spcAft>
                          <a:spcPts val="0"/>
                        </a:spcAft>
                      </a:pPr>
                      <a:r>
                        <a:rPr lang="kk-KZ" sz="1000">
                          <a:solidFill>
                            <a:schemeClr val="tx1"/>
                          </a:solidFill>
                          <a:effectLst/>
                          <a:latin typeface="Times New Roman" pitchFamily="18" charset="0"/>
                          <a:cs typeface="Times New Roman" pitchFamily="18" charset="0"/>
                        </a:rPr>
                        <a:t>оқу тобы 1305-17-9б</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ru-RU" sz="1000">
                          <a:solidFill>
                            <a:schemeClr val="tx1"/>
                          </a:solidFill>
                          <a:effectLst/>
                          <a:latin typeface="Times New Roman" pitchFamily="18" charset="0"/>
                          <a:cs typeface="Times New Roman" pitchFamily="18" charset="0"/>
                        </a:rPr>
                        <a:t>Емтихан сессиясы</a:t>
                      </a:r>
                    </a:p>
                    <a:p>
                      <a:pPr>
                        <a:lnSpc>
                          <a:spcPct val="100000"/>
                        </a:lnSpc>
                        <a:spcAft>
                          <a:spcPts val="0"/>
                        </a:spcAft>
                      </a:pPr>
                      <a:r>
                        <a:rPr lang="ru-RU" sz="1000">
                          <a:solidFill>
                            <a:schemeClr val="tx1"/>
                          </a:solidFill>
                          <a:effectLst/>
                          <a:latin typeface="Times New Roman" pitchFamily="18" charset="0"/>
                          <a:cs typeface="Times New Roman" pitchFamily="18" charset="0"/>
                        </a:rPr>
                        <a:t>Оқу іс-тәжірибе</a:t>
                      </a:r>
                    </a:p>
                    <a:p>
                      <a:pPr>
                        <a:lnSpc>
                          <a:spcPct val="100000"/>
                        </a:lnSpc>
                        <a:spcAft>
                          <a:spcPts val="0"/>
                        </a:spcAft>
                      </a:pPr>
                      <a:r>
                        <a:rPr lang="kk-KZ" sz="1000">
                          <a:solidFill>
                            <a:schemeClr val="tx1"/>
                          </a:solidFill>
                          <a:effectLst/>
                          <a:latin typeface="Times New Roman" pitchFamily="18" charset="0"/>
                          <a:cs typeface="Times New Roman" pitchFamily="18" charset="0"/>
                        </a:rPr>
                        <a:t>Өтемақы апта</a:t>
                      </a:r>
                      <a:endParaRPr lang="ru-RU" sz="1000">
                        <a:solidFill>
                          <a:schemeClr val="tx1"/>
                        </a:solidFill>
                        <a:effectLst/>
                        <a:latin typeface="Times New Roman" pitchFamily="18" charset="0"/>
                        <a:ea typeface="Times New Roman"/>
                        <a:cs typeface="Times New Roman" pitchFamily="18" charset="0"/>
                      </a:endParaRPr>
                    </a:p>
                  </a:txBody>
                  <a:tcPr marL="34151" marR="34151" marT="0" marB="0"/>
                </a:tc>
                <a:tc>
                  <a:txBody>
                    <a:bodyPr/>
                    <a:lstStyle/>
                    <a:p>
                      <a:pPr>
                        <a:lnSpc>
                          <a:spcPct val="100000"/>
                        </a:lnSpc>
                        <a:spcAft>
                          <a:spcPts val="0"/>
                        </a:spcAft>
                      </a:pPr>
                      <a:r>
                        <a:rPr lang="kk-KZ" sz="1000">
                          <a:solidFill>
                            <a:schemeClr val="tx1"/>
                          </a:solidFill>
                          <a:effectLst/>
                          <a:latin typeface="Times New Roman" pitchFamily="18" charset="0"/>
                          <a:cs typeface="Times New Roman" pitchFamily="18" charset="0"/>
                        </a:rPr>
                        <a:t>27.01.20-04.03.20</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kk-KZ" sz="1000">
                          <a:solidFill>
                            <a:schemeClr val="tx1"/>
                          </a:solidFill>
                          <a:effectLst/>
                          <a:latin typeface="Times New Roman" pitchFamily="18" charset="0"/>
                          <a:cs typeface="Times New Roman" pitchFamily="18" charset="0"/>
                        </a:rPr>
                        <a:t>06.04.20-11.04.20</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kk-KZ" sz="1000">
                          <a:solidFill>
                            <a:schemeClr val="tx1"/>
                          </a:solidFill>
                          <a:effectLst/>
                          <a:latin typeface="Times New Roman" pitchFamily="18" charset="0"/>
                          <a:cs typeface="Times New Roman" pitchFamily="18" charset="0"/>
                        </a:rPr>
                        <a:t>13.04.20-20.06.20</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kk-KZ" sz="1000">
                          <a:solidFill>
                            <a:schemeClr val="tx1"/>
                          </a:solidFill>
                          <a:effectLst/>
                          <a:latin typeface="Times New Roman" pitchFamily="18" charset="0"/>
                          <a:cs typeface="Times New Roman" pitchFamily="18" charset="0"/>
                        </a:rPr>
                        <a:t>22.06.20-27.06.20</a:t>
                      </a:r>
                      <a:endParaRPr lang="ru-RU" sz="1000">
                        <a:solidFill>
                          <a:schemeClr val="tx1"/>
                        </a:solidFill>
                        <a:effectLst/>
                        <a:latin typeface="Times New Roman" pitchFamily="18" charset="0"/>
                        <a:ea typeface="Times New Roman"/>
                        <a:cs typeface="Times New Roman" pitchFamily="18" charset="0"/>
                      </a:endParaRPr>
                    </a:p>
                  </a:txBody>
                  <a:tcPr marL="34151" marR="34151" marT="0" marB="0"/>
                </a:tc>
              </a:tr>
              <a:tr h="480010">
                <a:tc>
                  <a:txBody>
                    <a:bodyPr/>
                    <a:lstStyle/>
                    <a:p>
                      <a:pPr>
                        <a:lnSpc>
                          <a:spcPct val="100000"/>
                        </a:lnSpc>
                        <a:spcAft>
                          <a:spcPts val="0"/>
                        </a:spcAft>
                      </a:pPr>
                      <a:r>
                        <a:rPr lang="kk-KZ" sz="1000">
                          <a:solidFill>
                            <a:schemeClr val="tx1"/>
                          </a:solidFill>
                          <a:effectLst/>
                          <a:latin typeface="Times New Roman" pitchFamily="18" charset="0"/>
                          <a:cs typeface="Times New Roman" pitchFamily="18" charset="0"/>
                        </a:rPr>
                        <a:t>оқу тобы 1401-17-9б</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ru-RU" sz="1000">
                          <a:solidFill>
                            <a:schemeClr val="tx1"/>
                          </a:solidFill>
                          <a:effectLst/>
                          <a:latin typeface="Times New Roman" pitchFamily="18" charset="0"/>
                          <a:cs typeface="Times New Roman" pitchFamily="18" charset="0"/>
                        </a:rPr>
                        <a:t>Емтихан сессиясы</a:t>
                      </a:r>
                    </a:p>
                    <a:p>
                      <a:pPr>
                        <a:lnSpc>
                          <a:spcPct val="100000"/>
                        </a:lnSpc>
                        <a:spcAft>
                          <a:spcPts val="0"/>
                        </a:spcAft>
                      </a:pPr>
                      <a:r>
                        <a:rPr lang="ru-RU" sz="1000">
                          <a:solidFill>
                            <a:schemeClr val="tx1"/>
                          </a:solidFill>
                          <a:effectLst/>
                          <a:latin typeface="Times New Roman" pitchFamily="18" charset="0"/>
                          <a:cs typeface="Times New Roman" pitchFamily="18" charset="0"/>
                        </a:rPr>
                        <a:t>Өндірістік іс-тәжірибе</a:t>
                      </a:r>
                    </a:p>
                    <a:p>
                      <a:pPr>
                        <a:lnSpc>
                          <a:spcPct val="100000"/>
                        </a:lnSpc>
                        <a:spcAft>
                          <a:spcPts val="0"/>
                        </a:spcAft>
                      </a:pPr>
                      <a:r>
                        <a:rPr lang="kk-KZ" sz="1000">
                          <a:solidFill>
                            <a:schemeClr val="tx1"/>
                          </a:solidFill>
                          <a:effectLst/>
                          <a:latin typeface="Times New Roman" pitchFamily="18" charset="0"/>
                          <a:cs typeface="Times New Roman" pitchFamily="18" charset="0"/>
                        </a:rPr>
                        <a:t>Қорытынды аттестация</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kk-KZ" sz="1000">
                          <a:solidFill>
                            <a:schemeClr val="tx1"/>
                          </a:solidFill>
                          <a:effectLst/>
                          <a:latin typeface="Times New Roman" pitchFamily="18" charset="0"/>
                          <a:cs typeface="Times New Roman" pitchFamily="18" charset="0"/>
                        </a:rPr>
                        <a:t>Өтемақы апта</a:t>
                      </a:r>
                      <a:endParaRPr lang="ru-RU" sz="1000">
                        <a:solidFill>
                          <a:schemeClr val="tx1"/>
                        </a:solidFill>
                        <a:effectLst/>
                        <a:latin typeface="Times New Roman" pitchFamily="18" charset="0"/>
                        <a:ea typeface="Times New Roman"/>
                        <a:cs typeface="Times New Roman" pitchFamily="18" charset="0"/>
                      </a:endParaRPr>
                    </a:p>
                  </a:txBody>
                  <a:tcPr marL="34151" marR="34151" marT="0" marB="0"/>
                </a:tc>
                <a:tc>
                  <a:txBody>
                    <a:bodyPr/>
                    <a:lstStyle/>
                    <a:p>
                      <a:pPr>
                        <a:lnSpc>
                          <a:spcPct val="100000"/>
                        </a:lnSpc>
                        <a:spcAft>
                          <a:spcPts val="0"/>
                        </a:spcAft>
                      </a:pPr>
                      <a:r>
                        <a:rPr lang="kk-KZ" sz="1000">
                          <a:solidFill>
                            <a:schemeClr val="tx1"/>
                          </a:solidFill>
                          <a:effectLst/>
                          <a:latin typeface="Times New Roman" pitchFamily="18" charset="0"/>
                          <a:cs typeface="Times New Roman" pitchFamily="18" charset="0"/>
                        </a:rPr>
                        <a:t>27.01.20-28.03.20</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kk-KZ" sz="1000">
                          <a:solidFill>
                            <a:schemeClr val="tx1"/>
                          </a:solidFill>
                          <a:effectLst/>
                          <a:latin typeface="Times New Roman" pitchFamily="18" charset="0"/>
                          <a:cs typeface="Times New Roman" pitchFamily="18" charset="0"/>
                        </a:rPr>
                        <a:t>30.03.20-04.04.20</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kk-KZ" sz="1000">
                          <a:solidFill>
                            <a:schemeClr val="tx1"/>
                          </a:solidFill>
                          <a:effectLst/>
                          <a:latin typeface="Times New Roman" pitchFamily="18" charset="0"/>
                          <a:cs typeface="Times New Roman" pitchFamily="18" charset="0"/>
                        </a:rPr>
                        <a:t>06.04.20-13.06.20</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kk-KZ" sz="1000">
                          <a:solidFill>
                            <a:schemeClr val="tx1"/>
                          </a:solidFill>
                          <a:effectLst/>
                          <a:latin typeface="Times New Roman" pitchFamily="18" charset="0"/>
                          <a:cs typeface="Times New Roman" pitchFamily="18" charset="0"/>
                        </a:rPr>
                        <a:t>15.06.20-20.06.20</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kk-KZ" sz="1000">
                          <a:solidFill>
                            <a:schemeClr val="tx1"/>
                          </a:solidFill>
                          <a:effectLst/>
                          <a:latin typeface="Times New Roman" pitchFamily="18" charset="0"/>
                          <a:cs typeface="Times New Roman" pitchFamily="18" charset="0"/>
                        </a:rPr>
                        <a:t>22.06.20-27.06.20</a:t>
                      </a:r>
                      <a:endParaRPr lang="ru-RU" sz="1000">
                        <a:solidFill>
                          <a:schemeClr val="tx1"/>
                        </a:solidFill>
                        <a:effectLst/>
                        <a:latin typeface="Times New Roman" pitchFamily="18" charset="0"/>
                        <a:ea typeface="Times New Roman"/>
                        <a:cs typeface="Times New Roman" pitchFamily="18" charset="0"/>
                      </a:endParaRPr>
                    </a:p>
                  </a:txBody>
                  <a:tcPr marL="34151" marR="34151" marT="0" marB="0"/>
                </a:tc>
              </a:tr>
              <a:tr h="480010">
                <a:tc>
                  <a:txBody>
                    <a:bodyPr/>
                    <a:lstStyle/>
                    <a:p>
                      <a:pPr>
                        <a:lnSpc>
                          <a:spcPct val="100000"/>
                        </a:lnSpc>
                        <a:spcAft>
                          <a:spcPts val="0"/>
                        </a:spcAft>
                      </a:pPr>
                      <a:r>
                        <a:rPr lang="kk-KZ" sz="1000" dirty="0">
                          <a:solidFill>
                            <a:schemeClr val="tx1"/>
                          </a:solidFill>
                          <a:effectLst/>
                          <a:latin typeface="Times New Roman" pitchFamily="18" charset="0"/>
                          <a:cs typeface="Times New Roman" pitchFamily="18" charset="0"/>
                        </a:rPr>
                        <a:t>оқу тобы 1405-17-9б</a:t>
                      </a:r>
                      <a:endParaRPr lang="ru-RU" sz="1000" dirty="0">
                        <a:solidFill>
                          <a:schemeClr val="tx1"/>
                        </a:solidFill>
                        <a:effectLst/>
                        <a:latin typeface="Times New Roman" pitchFamily="18" charset="0"/>
                        <a:cs typeface="Times New Roman" pitchFamily="18" charset="0"/>
                      </a:endParaRPr>
                    </a:p>
                    <a:p>
                      <a:pPr>
                        <a:lnSpc>
                          <a:spcPct val="100000"/>
                        </a:lnSpc>
                        <a:spcAft>
                          <a:spcPts val="0"/>
                        </a:spcAft>
                      </a:pPr>
                      <a:r>
                        <a:rPr lang="ru-RU" sz="1000" dirty="0" err="1">
                          <a:solidFill>
                            <a:schemeClr val="tx1"/>
                          </a:solidFill>
                          <a:effectLst/>
                          <a:latin typeface="Times New Roman" pitchFamily="18" charset="0"/>
                          <a:cs typeface="Times New Roman" pitchFamily="18" charset="0"/>
                        </a:rPr>
                        <a:t>Емтихан</a:t>
                      </a:r>
                      <a:r>
                        <a:rPr lang="ru-RU" sz="1000" dirty="0">
                          <a:solidFill>
                            <a:schemeClr val="tx1"/>
                          </a:solidFill>
                          <a:effectLst/>
                          <a:latin typeface="Times New Roman" pitchFamily="18" charset="0"/>
                          <a:cs typeface="Times New Roman" pitchFamily="18" charset="0"/>
                        </a:rPr>
                        <a:t> </a:t>
                      </a:r>
                      <a:r>
                        <a:rPr lang="ru-RU" sz="1000" dirty="0" err="1">
                          <a:solidFill>
                            <a:schemeClr val="tx1"/>
                          </a:solidFill>
                          <a:effectLst/>
                          <a:latin typeface="Times New Roman" pitchFamily="18" charset="0"/>
                          <a:cs typeface="Times New Roman" pitchFamily="18" charset="0"/>
                        </a:rPr>
                        <a:t>сессиясы</a:t>
                      </a:r>
                      <a:endParaRPr lang="ru-RU" sz="1000" dirty="0">
                        <a:solidFill>
                          <a:schemeClr val="tx1"/>
                        </a:solidFill>
                        <a:effectLst/>
                        <a:latin typeface="Times New Roman" pitchFamily="18" charset="0"/>
                        <a:cs typeface="Times New Roman" pitchFamily="18" charset="0"/>
                      </a:endParaRPr>
                    </a:p>
                    <a:p>
                      <a:pPr>
                        <a:lnSpc>
                          <a:spcPct val="100000"/>
                        </a:lnSpc>
                        <a:spcAft>
                          <a:spcPts val="0"/>
                        </a:spcAft>
                      </a:pPr>
                      <a:r>
                        <a:rPr lang="ru-RU" sz="1000" dirty="0" err="1">
                          <a:solidFill>
                            <a:schemeClr val="tx1"/>
                          </a:solidFill>
                          <a:effectLst/>
                          <a:latin typeface="Times New Roman" pitchFamily="18" charset="0"/>
                          <a:cs typeface="Times New Roman" pitchFamily="18" charset="0"/>
                        </a:rPr>
                        <a:t>Өндірістік</a:t>
                      </a:r>
                      <a:r>
                        <a:rPr lang="ru-RU" sz="1000" dirty="0">
                          <a:solidFill>
                            <a:schemeClr val="tx1"/>
                          </a:solidFill>
                          <a:effectLst/>
                          <a:latin typeface="Times New Roman" pitchFamily="18" charset="0"/>
                          <a:cs typeface="Times New Roman" pitchFamily="18" charset="0"/>
                        </a:rPr>
                        <a:t> </a:t>
                      </a:r>
                      <a:r>
                        <a:rPr lang="ru-RU" sz="1000" dirty="0" err="1">
                          <a:solidFill>
                            <a:schemeClr val="tx1"/>
                          </a:solidFill>
                          <a:effectLst/>
                          <a:latin typeface="Times New Roman" pitchFamily="18" charset="0"/>
                          <a:cs typeface="Times New Roman" pitchFamily="18" charset="0"/>
                        </a:rPr>
                        <a:t>іс-тәжірибе</a:t>
                      </a:r>
                      <a:endParaRPr lang="ru-RU" sz="1000" dirty="0">
                        <a:solidFill>
                          <a:schemeClr val="tx1"/>
                        </a:solidFill>
                        <a:effectLst/>
                        <a:latin typeface="Times New Roman" pitchFamily="18" charset="0"/>
                        <a:cs typeface="Times New Roman" pitchFamily="18" charset="0"/>
                      </a:endParaRPr>
                    </a:p>
                    <a:p>
                      <a:pPr>
                        <a:lnSpc>
                          <a:spcPct val="100000"/>
                        </a:lnSpc>
                        <a:spcAft>
                          <a:spcPts val="0"/>
                        </a:spcAft>
                      </a:pPr>
                      <a:r>
                        <a:rPr lang="kk-KZ" sz="1000" dirty="0">
                          <a:solidFill>
                            <a:schemeClr val="tx1"/>
                          </a:solidFill>
                          <a:effectLst/>
                          <a:latin typeface="Times New Roman" pitchFamily="18" charset="0"/>
                          <a:cs typeface="Times New Roman" pitchFamily="18" charset="0"/>
                        </a:rPr>
                        <a:t>Қорытынды аттестация</a:t>
                      </a:r>
                      <a:endParaRPr lang="ru-RU" sz="1000" dirty="0">
                        <a:solidFill>
                          <a:schemeClr val="tx1"/>
                        </a:solidFill>
                        <a:effectLst/>
                        <a:latin typeface="Times New Roman" pitchFamily="18" charset="0"/>
                        <a:cs typeface="Times New Roman" pitchFamily="18" charset="0"/>
                      </a:endParaRPr>
                    </a:p>
                    <a:p>
                      <a:pPr>
                        <a:lnSpc>
                          <a:spcPct val="100000"/>
                        </a:lnSpc>
                        <a:spcAft>
                          <a:spcPts val="0"/>
                        </a:spcAft>
                      </a:pPr>
                      <a:r>
                        <a:rPr lang="kk-KZ" sz="1000" dirty="0">
                          <a:solidFill>
                            <a:schemeClr val="tx1"/>
                          </a:solidFill>
                          <a:effectLst/>
                          <a:latin typeface="Times New Roman" pitchFamily="18" charset="0"/>
                          <a:cs typeface="Times New Roman" pitchFamily="18" charset="0"/>
                        </a:rPr>
                        <a:t>Өтемақы апта</a:t>
                      </a:r>
                      <a:endParaRPr lang="ru-RU" sz="1000" dirty="0">
                        <a:solidFill>
                          <a:schemeClr val="tx1"/>
                        </a:solidFill>
                        <a:effectLst/>
                        <a:latin typeface="Times New Roman" pitchFamily="18" charset="0"/>
                        <a:ea typeface="Times New Roman"/>
                        <a:cs typeface="Times New Roman" pitchFamily="18" charset="0"/>
                      </a:endParaRPr>
                    </a:p>
                  </a:txBody>
                  <a:tcPr marL="34151" marR="34151" marT="0" marB="0"/>
                </a:tc>
                <a:tc>
                  <a:txBody>
                    <a:bodyPr/>
                    <a:lstStyle/>
                    <a:p>
                      <a:pPr>
                        <a:lnSpc>
                          <a:spcPct val="100000"/>
                        </a:lnSpc>
                        <a:spcAft>
                          <a:spcPts val="0"/>
                        </a:spcAft>
                      </a:pPr>
                      <a:r>
                        <a:rPr lang="kk-KZ" sz="1000">
                          <a:solidFill>
                            <a:schemeClr val="tx1"/>
                          </a:solidFill>
                          <a:effectLst/>
                          <a:latin typeface="Times New Roman" pitchFamily="18" charset="0"/>
                          <a:cs typeface="Times New Roman" pitchFamily="18" charset="0"/>
                        </a:rPr>
                        <a:t>27.01.20-04.04.20</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kk-KZ" sz="1000">
                          <a:solidFill>
                            <a:schemeClr val="tx1"/>
                          </a:solidFill>
                          <a:effectLst/>
                          <a:latin typeface="Times New Roman" pitchFamily="18" charset="0"/>
                          <a:cs typeface="Times New Roman" pitchFamily="18" charset="0"/>
                        </a:rPr>
                        <a:t>06.04.20-11.04.20</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kk-KZ" sz="1000">
                          <a:solidFill>
                            <a:schemeClr val="tx1"/>
                          </a:solidFill>
                          <a:effectLst/>
                          <a:latin typeface="Times New Roman" pitchFamily="18" charset="0"/>
                          <a:cs typeface="Times New Roman" pitchFamily="18" charset="0"/>
                        </a:rPr>
                        <a:t>13.04.20-13.06.20</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kk-KZ" sz="1000">
                          <a:solidFill>
                            <a:schemeClr val="tx1"/>
                          </a:solidFill>
                          <a:effectLst/>
                          <a:latin typeface="Times New Roman" pitchFamily="18" charset="0"/>
                          <a:cs typeface="Times New Roman" pitchFamily="18" charset="0"/>
                        </a:rPr>
                        <a:t>15.06.20-20.06.20</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kk-KZ" sz="1000">
                          <a:solidFill>
                            <a:schemeClr val="tx1"/>
                          </a:solidFill>
                          <a:effectLst/>
                          <a:latin typeface="Times New Roman" pitchFamily="18" charset="0"/>
                          <a:cs typeface="Times New Roman" pitchFamily="18" charset="0"/>
                        </a:rPr>
                        <a:t>22.06.20-27.06.20</a:t>
                      </a:r>
                      <a:endParaRPr lang="ru-RU" sz="1000">
                        <a:solidFill>
                          <a:schemeClr val="tx1"/>
                        </a:solidFill>
                        <a:effectLst/>
                        <a:latin typeface="Times New Roman" pitchFamily="18" charset="0"/>
                        <a:ea typeface="Times New Roman"/>
                        <a:cs typeface="Times New Roman" pitchFamily="18" charset="0"/>
                      </a:endParaRPr>
                    </a:p>
                  </a:txBody>
                  <a:tcPr marL="34151" marR="34151" marT="0" marB="0"/>
                </a:tc>
              </a:tr>
              <a:tr h="384008">
                <a:tc>
                  <a:txBody>
                    <a:bodyPr/>
                    <a:lstStyle/>
                    <a:p>
                      <a:pPr>
                        <a:lnSpc>
                          <a:spcPct val="100000"/>
                        </a:lnSpc>
                        <a:spcAft>
                          <a:spcPts val="0"/>
                        </a:spcAft>
                      </a:pPr>
                      <a:r>
                        <a:rPr lang="kk-KZ" sz="1000">
                          <a:solidFill>
                            <a:schemeClr val="tx1"/>
                          </a:solidFill>
                          <a:effectLst/>
                          <a:latin typeface="Times New Roman" pitchFamily="18" charset="0"/>
                          <a:cs typeface="Times New Roman" pitchFamily="18" charset="0"/>
                        </a:rPr>
                        <a:t>оқу тобы 0707-16-9</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ru-RU" sz="1000">
                          <a:solidFill>
                            <a:schemeClr val="tx1"/>
                          </a:solidFill>
                          <a:effectLst/>
                          <a:latin typeface="Times New Roman" pitchFamily="18" charset="0"/>
                          <a:cs typeface="Times New Roman" pitchFamily="18" charset="0"/>
                        </a:rPr>
                        <a:t>Өндірістік іс-тәжірибе</a:t>
                      </a:r>
                    </a:p>
                    <a:p>
                      <a:pPr>
                        <a:lnSpc>
                          <a:spcPct val="100000"/>
                        </a:lnSpc>
                        <a:spcAft>
                          <a:spcPts val="0"/>
                        </a:spcAft>
                      </a:pPr>
                      <a:r>
                        <a:rPr lang="kk-KZ" sz="1000">
                          <a:solidFill>
                            <a:schemeClr val="tx1"/>
                          </a:solidFill>
                          <a:effectLst/>
                          <a:latin typeface="Times New Roman" pitchFamily="18" charset="0"/>
                          <a:cs typeface="Times New Roman" pitchFamily="18" charset="0"/>
                        </a:rPr>
                        <a:t>Квалификационная практика</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kk-KZ" sz="1000">
                          <a:solidFill>
                            <a:schemeClr val="tx1"/>
                          </a:solidFill>
                          <a:effectLst/>
                          <a:latin typeface="Times New Roman" pitchFamily="18" charset="0"/>
                          <a:cs typeface="Times New Roman" pitchFamily="18" charset="0"/>
                        </a:rPr>
                        <a:t>Қорытынды аттестация</a:t>
                      </a:r>
                      <a:endParaRPr lang="ru-RU" sz="1000">
                        <a:solidFill>
                          <a:schemeClr val="tx1"/>
                        </a:solidFill>
                        <a:effectLst/>
                        <a:latin typeface="Times New Roman" pitchFamily="18" charset="0"/>
                        <a:ea typeface="Times New Roman"/>
                        <a:cs typeface="Times New Roman" pitchFamily="18" charset="0"/>
                      </a:endParaRPr>
                    </a:p>
                  </a:txBody>
                  <a:tcPr marL="34151" marR="34151" marT="0" marB="0"/>
                </a:tc>
                <a:tc>
                  <a:txBody>
                    <a:bodyPr/>
                    <a:lstStyle/>
                    <a:p>
                      <a:pPr>
                        <a:lnSpc>
                          <a:spcPct val="100000"/>
                        </a:lnSpc>
                        <a:spcAft>
                          <a:spcPts val="0"/>
                        </a:spcAft>
                      </a:pPr>
                      <a:r>
                        <a:rPr lang="kk-KZ" sz="1000">
                          <a:solidFill>
                            <a:schemeClr val="tx1"/>
                          </a:solidFill>
                          <a:effectLst/>
                          <a:latin typeface="Times New Roman" pitchFamily="18" charset="0"/>
                          <a:cs typeface="Times New Roman" pitchFamily="18" charset="0"/>
                        </a:rPr>
                        <a:t> </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kk-KZ" sz="1000">
                          <a:solidFill>
                            <a:schemeClr val="tx1"/>
                          </a:solidFill>
                          <a:effectLst/>
                          <a:latin typeface="Times New Roman" pitchFamily="18" charset="0"/>
                          <a:cs typeface="Times New Roman" pitchFamily="18" charset="0"/>
                        </a:rPr>
                        <a:t>23.12.19-11.04.20</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kk-KZ" sz="1000">
                          <a:solidFill>
                            <a:schemeClr val="tx1"/>
                          </a:solidFill>
                          <a:effectLst/>
                          <a:latin typeface="Times New Roman" pitchFamily="18" charset="0"/>
                          <a:cs typeface="Times New Roman" pitchFamily="18" charset="0"/>
                        </a:rPr>
                        <a:t>13.04.20-30.05.20</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kk-KZ" sz="1000">
                          <a:solidFill>
                            <a:schemeClr val="tx1"/>
                          </a:solidFill>
                          <a:effectLst/>
                          <a:latin typeface="Times New Roman" pitchFamily="18" charset="0"/>
                          <a:cs typeface="Times New Roman" pitchFamily="18" charset="0"/>
                        </a:rPr>
                        <a:t>01.06.20-20.06.20</a:t>
                      </a:r>
                      <a:endParaRPr lang="ru-RU" sz="1000">
                        <a:solidFill>
                          <a:schemeClr val="tx1"/>
                        </a:solidFill>
                        <a:effectLst/>
                        <a:latin typeface="Times New Roman" pitchFamily="18" charset="0"/>
                        <a:ea typeface="Times New Roman"/>
                        <a:cs typeface="Times New Roman" pitchFamily="18" charset="0"/>
                      </a:endParaRPr>
                    </a:p>
                  </a:txBody>
                  <a:tcPr marL="34151" marR="34151" marT="0" marB="0"/>
                </a:tc>
              </a:tr>
              <a:tr h="384008">
                <a:tc>
                  <a:txBody>
                    <a:bodyPr/>
                    <a:lstStyle/>
                    <a:p>
                      <a:pPr>
                        <a:lnSpc>
                          <a:spcPct val="100000"/>
                        </a:lnSpc>
                        <a:spcAft>
                          <a:spcPts val="0"/>
                        </a:spcAft>
                      </a:pPr>
                      <a:r>
                        <a:rPr lang="kk-KZ" sz="1000">
                          <a:solidFill>
                            <a:schemeClr val="tx1"/>
                          </a:solidFill>
                          <a:effectLst/>
                          <a:latin typeface="Times New Roman" pitchFamily="18" charset="0"/>
                          <a:cs typeface="Times New Roman" pitchFamily="18" charset="0"/>
                        </a:rPr>
                        <a:t>оқу тобы 0816-16-9б</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ru-RU" sz="1000">
                          <a:solidFill>
                            <a:schemeClr val="tx1"/>
                          </a:solidFill>
                          <a:effectLst/>
                          <a:latin typeface="Times New Roman" pitchFamily="18" charset="0"/>
                          <a:cs typeface="Times New Roman" pitchFamily="18" charset="0"/>
                        </a:rPr>
                        <a:t>Диплом алдындағы іс-тәжірибе</a:t>
                      </a:r>
                    </a:p>
                    <a:p>
                      <a:pPr>
                        <a:lnSpc>
                          <a:spcPct val="100000"/>
                        </a:lnSpc>
                        <a:spcAft>
                          <a:spcPts val="0"/>
                        </a:spcAft>
                      </a:pPr>
                      <a:r>
                        <a:rPr lang="ru-RU" sz="1000">
                          <a:solidFill>
                            <a:schemeClr val="tx1"/>
                          </a:solidFill>
                          <a:effectLst/>
                          <a:latin typeface="Times New Roman" pitchFamily="18" charset="0"/>
                          <a:cs typeface="Times New Roman" pitchFamily="18" charset="0"/>
                        </a:rPr>
                        <a:t>Диплом жобалау</a:t>
                      </a:r>
                    </a:p>
                    <a:p>
                      <a:pPr>
                        <a:lnSpc>
                          <a:spcPct val="100000"/>
                        </a:lnSpc>
                        <a:spcAft>
                          <a:spcPts val="0"/>
                        </a:spcAft>
                      </a:pPr>
                      <a:r>
                        <a:rPr lang="kk-KZ" sz="1000">
                          <a:solidFill>
                            <a:schemeClr val="tx1"/>
                          </a:solidFill>
                          <a:effectLst/>
                          <a:latin typeface="Times New Roman" pitchFamily="18" charset="0"/>
                          <a:cs typeface="Times New Roman" pitchFamily="18" charset="0"/>
                        </a:rPr>
                        <a:t>Қорытынды аттестация</a:t>
                      </a:r>
                      <a:endParaRPr lang="ru-RU" sz="1000">
                        <a:solidFill>
                          <a:schemeClr val="tx1"/>
                        </a:solidFill>
                        <a:effectLst/>
                        <a:latin typeface="Times New Roman" pitchFamily="18" charset="0"/>
                        <a:ea typeface="Times New Roman"/>
                        <a:cs typeface="Times New Roman" pitchFamily="18" charset="0"/>
                      </a:endParaRPr>
                    </a:p>
                  </a:txBody>
                  <a:tcPr marL="34151" marR="34151" marT="0" marB="0"/>
                </a:tc>
                <a:tc>
                  <a:txBody>
                    <a:bodyPr/>
                    <a:lstStyle/>
                    <a:p>
                      <a:pPr>
                        <a:lnSpc>
                          <a:spcPct val="100000"/>
                        </a:lnSpc>
                        <a:spcAft>
                          <a:spcPts val="0"/>
                        </a:spcAft>
                      </a:pPr>
                      <a:r>
                        <a:rPr lang="kk-KZ" sz="1000">
                          <a:solidFill>
                            <a:schemeClr val="tx1"/>
                          </a:solidFill>
                          <a:effectLst/>
                          <a:latin typeface="Times New Roman" pitchFamily="18" charset="0"/>
                          <a:cs typeface="Times New Roman" pitchFamily="18" charset="0"/>
                        </a:rPr>
                        <a:t> </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kk-KZ" sz="1000">
                          <a:solidFill>
                            <a:schemeClr val="tx1"/>
                          </a:solidFill>
                          <a:effectLst/>
                          <a:latin typeface="Times New Roman" pitchFamily="18" charset="0"/>
                          <a:cs typeface="Times New Roman" pitchFamily="18" charset="0"/>
                        </a:rPr>
                        <a:t>09.03.20-18.04.20</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kk-KZ" sz="1000">
                          <a:solidFill>
                            <a:schemeClr val="tx1"/>
                          </a:solidFill>
                          <a:effectLst/>
                          <a:latin typeface="Times New Roman" pitchFamily="18" charset="0"/>
                          <a:cs typeface="Times New Roman" pitchFamily="18" charset="0"/>
                        </a:rPr>
                        <a:t>20.04.20-13.06.20</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kk-KZ" sz="1000">
                          <a:solidFill>
                            <a:schemeClr val="tx1"/>
                          </a:solidFill>
                          <a:effectLst/>
                          <a:latin typeface="Times New Roman" pitchFamily="18" charset="0"/>
                          <a:cs typeface="Times New Roman" pitchFamily="18" charset="0"/>
                        </a:rPr>
                        <a:t>15.06.20-20.06.20</a:t>
                      </a:r>
                      <a:endParaRPr lang="ru-RU" sz="1000">
                        <a:solidFill>
                          <a:schemeClr val="tx1"/>
                        </a:solidFill>
                        <a:effectLst/>
                        <a:latin typeface="Times New Roman" pitchFamily="18" charset="0"/>
                        <a:ea typeface="Times New Roman"/>
                        <a:cs typeface="Times New Roman" pitchFamily="18" charset="0"/>
                      </a:endParaRPr>
                    </a:p>
                  </a:txBody>
                  <a:tcPr marL="34151" marR="34151" marT="0" marB="0"/>
                </a:tc>
              </a:tr>
              <a:tr h="384008">
                <a:tc>
                  <a:txBody>
                    <a:bodyPr/>
                    <a:lstStyle/>
                    <a:p>
                      <a:pPr>
                        <a:lnSpc>
                          <a:spcPct val="100000"/>
                        </a:lnSpc>
                        <a:spcAft>
                          <a:spcPts val="0"/>
                        </a:spcAft>
                      </a:pPr>
                      <a:r>
                        <a:rPr lang="kk-KZ" sz="1000">
                          <a:solidFill>
                            <a:schemeClr val="tx1"/>
                          </a:solidFill>
                          <a:effectLst/>
                          <a:latin typeface="Times New Roman" pitchFamily="18" charset="0"/>
                          <a:cs typeface="Times New Roman" pitchFamily="18" charset="0"/>
                        </a:rPr>
                        <a:t>оқу тобы 0902-16-9б</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ru-RU" sz="1000">
                          <a:solidFill>
                            <a:schemeClr val="tx1"/>
                          </a:solidFill>
                          <a:effectLst/>
                          <a:latin typeface="Times New Roman" pitchFamily="18" charset="0"/>
                          <a:cs typeface="Times New Roman" pitchFamily="18" charset="0"/>
                        </a:rPr>
                        <a:t>Диплом алдындағы іс-тәжірибе</a:t>
                      </a:r>
                    </a:p>
                    <a:p>
                      <a:pPr>
                        <a:lnSpc>
                          <a:spcPct val="100000"/>
                        </a:lnSpc>
                        <a:spcAft>
                          <a:spcPts val="0"/>
                        </a:spcAft>
                      </a:pPr>
                      <a:r>
                        <a:rPr lang="ru-RU" sz="1000">
                          <a:solidFill>
                            <a:schemeClr val="tx1"/>
                          </a:solidFill>
                          <a:effectLst/>
                          <a:latin typeface="Times New Roman" pitchFamily="18" charset="0"/>
                          <a:cs typeface="Times New Roman" pitchFamily="18" charset="0"/>
                        </a:rPr>
                        <a:t>Диплом жобалау</a:t>
                      </a:r>
                    </a:p>
                    <a:p>
                      <a:pPr>
                        <a:lnSpc>
                          <a:spcPct val="100000"/>
                        </a:lnSpc>
                        <a:spcAft>
                          <a:spcPts val="0"/>
                        </a:spcAft>
                      </a:pPr>
                      <a:r>
                        <a:rPr lang="kk-KZ" sz="1000">
                          <a:solidFill>
                            <a:schemeClr val="tx1"/>
                          </a:solidFill>
                          <a:effectLst/>
                          <a:latin typeface="Times New Roman" pitchFamily="18" charset="0"/>
                          <a:cs typeface="Times New Roman" pitchFamily="18" charset="0"/>
                        </a:rPr>
                        <a:t>Қорытынды аттестация</a:t>
                      </a:r>
                      <a:endParaRPr lang="ru-RU" sz="1000">
                        <a:solidFill>
                          <a:schemeClr val="tx1"/>
                        </a:solidFill>
                        <a:effectLst/>
                        <a:latin typeface="Times New Roman" pitchFamily="18" charset="0"/>
                        <a:ea typeface="Times New Roman"/>
                        <a:cs typeface="Times New Roman" pitchFamily="18" charset="0"/>
                      </a:endParaRPr>
                    </a:p>
                  </a:txBody>
                  <a:tcPr marL="34151" marR="34151" marT="0" marB="0"/>
                </a:tc>
                <a:tc>
                  <a:txBody>
                    <a:bodyPr/>
                    <a:lstStyle/>
                    <a:p>
                      <a:pPr>
                        <a:lnSpc>
                          <a:spcPct val="100000"/>
                        </a:lnSpc>
                        <a:spcAft>
                          <a:spcPts val="0"/>
                        </a:spcAft>
                      </a:pPr>
                      <a:r>
                        <a:rPr lang="kk-KZ" sz="1000">
                          <a:solidFill>
                            <a:schemeClr val="tx1"/>
                          </a:solidFill>
                          <a:effectLst/>
                          <a:latin typeface="Times New Roman" pitchFamily="18" charset="0"/>
                          <a:cs typeface="Times New Roman" pitchFamily="18" charset="0"/>
                        </a:rPr>
                        <a:t> </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kk-KZ" sz="1000">
                          <a:solidFill>
                            <a:schemeClr val="tx1"/>
                          </a:solidFill>
                          <a:effectLst/>
                          <a:latin typeface="Times New Roman" pitchFamily="18" charset="0"/>
                          <a:cs typeface="Times New Roman" pitchFamily="18" charset="0"/>
                        </a:rPr>
                        <a:t>30.03.20-25.04.20</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kk-KZ" sz="1000">
                          <a:solidFill>
                            <a:schemeClr val="tx1"/>
                          </a:solidFill>
                          <a:effectLst/>
                          <a:latin typeface="Times New Roman" pitchFamily="18" charset="0"/>
                          <a:cs typeface="Times New Roman" pitchFamily="18" charset="0"/>
                        </a:rPr>
                        <a:t>27.04.20-20.06.20</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kk-KZ" sz="1000">
                          <a:solidFill>
                            <a:schemeClr val="tx1"/>
                          </a:solidFill>
                          <a:effectLst/>
                          <a:latin typeface="Times New Roman" pitchFamily="18" charset="0"/>
                          <a:cs typeface="Times New Roman" pitchFamily="18" charset="0"/>
                        </a:rPr>
                        <a:t>22.06.20-27.06.20</a:t>
                      </a:r>
                      <a:endParaRPr lang="ru-RU" sz="1000">
                        <a:solidFill>
                          <a:schemeClr val="tx1"/>
                        </a:solidFill>
                        <a:effectLst/>
                        <a:latin typeface="Times New Roman" pitchFamily="18" charset="0"/>
                        <a:ea typeface="Times New Roman"/>
                        <a:cs typeface="Times New Roman" pitchFamily="18" charset="0"/>
                      </a:endParaRPr>
                    </a:p>
                  </a:txBody>
                  <a:tcPr marL="34151" marR="34151" marT="0" marB="0"/>
                </a:tc>
              </a:tr>
              <a:tr h="288006">
                <a:tc>
                  <a:txBody>
                    <a:bodyPr/>
                    <a:lstStyle/>
                    <a:p>
                      <a:pPr>
                        <a:lnSpc>
                          <a:spcPct val="100000"/>
                        </a:lnSpc>
                        <a:spcAft>
                          <a:spcPts val="0"/>
                        </a:spcAft>
                      </a:pPr>
                      <a:r>
                        <a:rPr lang="kk-KZ" sz="1000">
                          <a:solidFill>
                            <a:schemeClr val="tx1"/>
                          </a:solidFill>
                          <a:effectLst/>
                          <a:latin typeface="Times New Roman" pitchFamily="18" charset="0"/>
                          <a:cs typeface="Times New Roman" pitchFamily="18" charset="0"/>
                        </a:rPr>
                        <a:t>оқу тобы 1401-16-9б</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kk-KZ" sz="1000">
                          <a:solidFill>
                            <a:schemeClr val="tx1"/>
                          </a:solidFill>
                          <a:effectLst/>
                          <a:latin typeface="Times New Roman" pitchFamily="18" charset="0"/>
                          <a:cs typeface="Times New Roman" pitchFamily="18" charset="0"/>
                        </a:rPr>
                        <a:t>Дипломное проктирование</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kk-KZ" sz="1000">
                          <a:solidFill>
                            <a:schemeClr val="tx1"/>
                          </a:solidFill>
                          <a:effectLst/>
                          <a:latin typeface="Times New Roman" pitchFamily="18" charset="0"/>
                          <a:cs typeface="Times New Roman" pitchFamily="18" charset="0"/>
                        </a:rPr>
                        <a:t>Дипломдық қорғау</a:t>
                      </a:r>
                      <a:endParaRPr lang="ru-RU" sz="1000">
                        <a:solidFill>
                          <a:schemeClr val="tx1"/>
                        </a:solidFill>
                        <a:effectLst/>
                        <a:latin typeface="Times New Roman" pitchFamily="18" charset="0"/>
                        <a:ea typeface="Times New Roman"/>
                        <a:cs typeface="Times New Roman" pitchFamily="18" charset="0"/>
                      </a:endParaRPr>
                    </a:p>
                  </a:txBody>
                  <a:tcPr marL="34151" marR="34151" marT="0" marB="0"/>
                </a:tc>
                <a:tc>
                  <a:txBody>
                    <a:bodyPr/>
                    <a:lstStyle/>
                    <a:p>
                      <a:pPr>
                        <a:lnSpc>
                          <a:spcPct val="100000"/>
                        </a:lnSpc>
                        <a:spcAft>
                          <a:spcPts val="0"/>
                        </a:spcAft>
                      </a:pPr>
                      <a:r>
                        <a:rPr lang="kk-KZ" sz="1000">
                          <a:solidFill>
                            <a:schemeClr val="tx1"/>
                          </a:solidFill>
                          <a:effectLst/>
                          <a:latin typeface="Times New Roman" pitchFamily="18" charset="0"/>
                          <a:cs typeface="Times New Roman" pitchFamily="18" charset="0"/>
                        </a:rPr>
                        <a:t> </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kk-KZ" sz="1000">
                          <a:solidFill>
                            <a:schemeClr val="tx1"/>
                          </a:solidFill>
                          <a:effectLst/>
                          <a:latin typeface="Times New Roman" pitchFamily="18" charset="0"/>
                          <a:cs typeface="Times New Roman" pitchFamily="18" charset="0"/>
                        </a:rPr>
                        <a:t>06.01.20-22.02.20</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kk-KZ" sz="1000">
                          <a:solidFill>
                            <a:schemeClr val="tx1"/>
                          </a:solidFill>
                          <a:effectLst/>
                          <a:latin typeface="Times New Roman" pitchFamily="18" charset="0"/>
                          <a:cs typeface="Times New Roman" pitchFamily="18" charset="0"/>
                        </a:rPr>
                        <a:t>24.02.20-29.02.20</a:t>
                      </a:r>
                      <a:endParaRPr lang="ru-RU" sz="1000">
                        <a:solidFill>
                          <a:schemeClr val="tx1"/>
                        </a:solidFill>
                        <a:effectLst/>
                        <a:latin typeface="Times New Roman" pitchFamily="18" charset="0"/>
                        <a:ea typeface="Times New Roman"/>
                        <a:cs typeface="Times New Roman" pitchFamily="18" charset="0"/>
                      </a:endParaRPr>
                    </a:p>
                  </a:txBody>
                  <a:tcPr marL="34151" marR="34151" marT="0" marB="0"/>
                </a:tc>
              </a:tr>
              <a:tr h="384008">
                <a:tc>
                  <a:txBody>
                    <a:bodyPr/>
                    <a:lstStyle/>
                    <a:p>
                      <a:pPr>
                        <a:lnSpc>
                          <a:spcPct val="100000"/>
                        </a:lnSpc>
                        <a:spcAft>
                          <a:spcPts val="0"/>
                        </a:spcAft>
                      </a:pPr>
                      <a:r>
                        <a:rPr lang="kk-KZ" sz="1000">
                          <a:solidFill>
                            <a:schemeClr val="tx1"/>
                          </a:solidFill>
                          <a:effectLst/>
                          <a:latin typeface="Times New Roman" pitchFamily="18" charset="0"/>
                          <a:cs typeface="Times New Roman" pitchFamily="18" charset="0"/>
                        </a:rPr>
                        <a:t>оқу тобы 1403-16-9б</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ru-RU" sz="1000">
                          <a:solidFill>
                            <a:schemeClr val="tx1"/>
                          </a:solidFill>
                          <a:effectLst/>
                          <a:latin typeface="Times New Roman" pitchFamily="18" charset="0"/>
                          <a:cs typeface="Times New Roman" pitchFamily="18" charset="0"/>
                        </a:rPr>
                        <a:t>Диплом алдындағы іс-тәжірибе</a:t>
                      </a:r>
                    </a:p>
                    <a:p>
                      <a:pPr>
                        <a:lnSpc>
                          <a:spcPct val="100000"/>
                        </a:lnSpc>
                        <a:spcAft>
                          <a:spcPts val="0"/>
                        </a:spcAft>
                      </a:pPr>
                      <a:r>
                        <a:rPr lang="ru-RU" sz="1000">
                          <a:solidFill>
                            <a:schemeClr val="tx1"/>
                          </a:solidFill>
                          <a:effectLst/>
                          <a:latin typeface="Times New Roman" pitchFamily="18" charset="0"/>
                          <a:cs typeface="Times New Roman" pitchFamily="18" charset="0"/>
                        </a:rPr>
                        <a:t>Диплом жобалау</a:t>
                      </a:r>
                    </a:p>
                    <a:p>
                      <a:pPr>
                        <a:lnSpc>
                          <a:spcPct val="100000"/>
                        </a:lnSpc>
                        <a:spcAft>
                          <a:spcPts val="0"/>
                        </a:spcAft>
                      </a:pPr>
                      <a:r>
                        <a:rPr lang="kk-KZ" sz="1000">
                          <a:solidFill>
                            <a:schemeClr val="tx1"/>
                          </a:solidFill>
                          <a:effectLst/>
                          <a:latin typeface="Times New Roman" pitchFamily="18" charset="0"/>
                          <a:cs typeface="Times New Roman" pitchFamily="18" charset="0"/>
                        </a:rPr>
                        <a:t>Дипломдық қорғау</a:t>
                      </a:r>
                      <a:endParaRPr lang="ru-RU" sz="1000">
                        <a:solidFill>
                          <a:schemeClr val="tx1"/>
                        </a:solidFill>
                        <a:effectLst/>
                        <a:latin typeface="Times New Roman" pitchFamily="18" charset="0"/>
                        <a:ea typeface="Times New Roman"/>
                        <a:cs typeface="Times New Roman" pitchFamily="18" charset="0"/>
                      </a:endParaRPr>
                    </a:p>
                  </a:txBody>
                  <a:tcPr marL="34151" marR="34151" marT="0" marB="0"/>
                </a:tc>
                <a:tc>
                  <a:txBody>
                    <a:bodyPr/>
                    <a:lstStyle/>
                    <a:p>
                      <a:pPr>
                        <a:lnSpc>
                          <a:spcPct val="100000"/>
                        </a:lnSpc>
                        <a:spcAft>
                          <a:spcPts val="0"/>
                        </a:spcAft>
                      </a:pPr>
                      <a:r>
                        <a:rPr lang="kk-KZ" sz="1000">
                          <a:solidFill>
                            <a:schemeClr val="tx1"/>
                          </a:solidFill>
                          <a:effectLst/>
                          <a:latin typeface="Times New Roman" pitchFamily="18" charset="0"/>
                          <a:cs typeface="Times New Roman" pitchFamily="18" charset="0"/>
                        </a:rPr>
                        <a:t> </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kk-KZ" sz="1000">
                          <a:solidFill>
                            <a:schemeClr val="tx1"/>
                          </a:solidFill>
                          <a:effectLst/>
                          <a:latin typeface="Times New Roman" pitchFamily="18" charset="0"/>
                          <a:cs typeface="Times New Roman" pitchFamily="18" charset="0"/>
                        </a:rPr>
                        <a:t>09.12.19-04.01.20</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kk-KZ" sz="1000">
                          <a:solidFill>
                            <a:schemeClr val="tx1"/>
                          </a:solidFill>
                          <a:effectLst/>
                          <a:latin typeface="Times New Roman" pitchFamily="18" charset="0"/>
                          <a:cs typeface="Times New Roman" pitchFamily="18" charset="0"/>
                        </a:rPr>
                        <a:t>06.01.20-22.02.20</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kk-KZ" sz="1000">
                          <a:solidFill>
                            <a:schemeClr val="tx1"/>
                          </a:solidFill>
                          <a:effectLst/>
                          <a:latin typeface="Times New Roman" pitchFamily="18" charset="0"/>
                          <a:cs typeface="Times New Roman" pitchFamily="18" charset="0"/>
                        </a:rPr>
                        <a:t>24.02.20-29.02.20</a:t>
                      </a:r>
                      <a:endParaRPr lang="ru-RU" sz="1000">
                        <a:solidFill>
                          <a:schemeClr val="tx1"/>
                        </a:solidFill>
                        <a:effectLst/>
                        <a:latin typeface="Times New Roman" pitchFamily="18" charset="0"/>
                        <a:ea typeface="Times New Roman"/>
                        <a:cs typeface="Times New Roman" pitchFamily="18" charset="0"/>
                      </a:endParaRPr>
                    </a:p>
                  </a:txBody>
                  <a:tcPr marL="34151" marR="34151" marT="0" marB="0"/>
                </a:tc>
              </a:tr>
              <a:tr h="480010">
                <a:tc>
                  <a:txBody>
                    <a:bodyPr/>
                    <a:lstStyle/>
                    <a:p>
                      <a:pPr>
                        <a:lnSpc>
                          <a:spcPct val="100000"/>
                        </a:lnSpc>
                        <a:spcAft>
                          <a:spcPts val="0"/>
                        </a:spcAft>
                      </a:pPr>
                      <a:r>
                        <a:rPr lang="kk-KZ" sz="1000">
                          <a:solidFill>
                            <a:schemeClr val="tx1"/>
                          </a:solidFill>
                          <a:effectLst/>
                          <a:latin typeface="Times New Roman" pitchFamily="18" charset="0"/>
                          <a:cs typeface="Times New Roman" pitchFamily="18" charset="0"/>
                        </a:rPr>
                        <a:t>оқу тобы 1405-16-9б</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ru-RU" sz="1000">
                          <a:solidFill>
                            <a:schemeClr val="tx1"/>
                          </a:solidFill>
                          <a:effectLst/>
                          <a:latin typeface="Times New Roman" pitchFamily="18" charset="0"/>
                          <a:cs typeface="Times New Roman" pitchFamily="18" charset="0"/>
                        </a:rPr>
                        <a:t>Емтихан сессиясы</a:t>
                      </a:r>
                    </a:p>
                    <a:p>
                      <a:pPr>
                        <a:lnSpc>
                          <a:spcPct val="100000"/>
                        </a:lnSpc>
                        <a:spcAft>
                          <a:spcPts val="0"/>
                        </a:spcAft>
                      </a:pPr>
                      <a:r>
                        <a:rPr lang="ru-RU" sz="1000">
                          <a:solidFill>
                            <a:schemeClr val="tx1"/>
                          </a:solidFill>
                          <a:effectLst/>
                          <a:latin typeface="Times New Roman" pitchFamily="18" charset="0"/>
                          <a:cs typeface="Times New Roman" pitchFamily="18" charset="0"/>
                        </a:rPr>
                        <a:t>Диплом алдындағы іс-тәжірибе</a:t>
                      </a:r>
                    </a:p>
                    <a:p>
                      <a:pPr>
                        <a:lnSpc>
                          <a:spcPct val="100000"/>
                        </a:lnSpc>
                        <a:spcAft>
                          <a:spcPts val="0"/>
                        </a:spcAft>
                      </a:pPr>
                      <a:r>
                        <a:rPr lang="ru-RU" sz="1000">
                          <a:solidFill>
                            <a:schemeClr val="tx1"/>
                          </a:solidFill>
                          <a:effectLst/>
                          <a:latin typeface="Times New Roman" pitchFamily="18" charset="0"/>
                          <a:cs typeface="Times New Roman" pitchFamily="18" charset="0"/>
                        </a:rPr>
                        <a:t>Диплом жобалау</a:t>
                      </a:r>
                    </a:p>
                    <a:p>
                      <a:pPr>
                        <a:lnSpc>
                          <a:spcPct val="100000"/>
                        </a:lnSpc>
                        <a:spcAft>
                          <a:spcPts val="0"/>
                        </a:spcAft>
                      </a:pPr>
                      <a:r>
                        <a:rPr lang="kk-KZ" sz="1000">
                          <a:solidFill>
                            <a:schemeClr val="tx1"/>
                          </a:solidFill>
                          <a:effectLst/>
                          <a:latin typeface="Times New Roman" pitchFamily="18" charset="0"/>
                          <a:cs typeface="Times New Roman" pitchFamily="18" charset="0"/>
                        </a:rPr>
                        <a:t>Қорытынды аттестация</a:t>
                      </a:r>
                      <a:endParaRPr lang="ru-RU" sz="1000">
                        <a:solidFill>
                          <a:schemeClr val="tx1"/>
                        </a:solidFill>
                        <a:effectLst/>
                        <a:latin typeface="Times New Roman" pitchFamily="18" charset="0"/>
                        <a:ea typeface="Times New Roman"/>
                        <a:cs typeface="Times New Roman" pitchFamily="18" charset="0"/>
                      </a:endParaRPr>
                    </a:p>
                  </a:txBody>
                  <a:tcPr marL="34151" marR="34151" marT="0" marB="0"/>
                </a:tc>
                <a:tc>
                  <a:txBody>
                    <a:bodyPr/>
                    <a:lstStyle/>
                    <a:p>
                      <a:pPr>
                        <a:lnSpc>
                          <a:spcPct val="100000"/>
                        </a:lnSpc>
                        <a:spcAft>
                          <a:spcPts val="0"/>
                        </a:spcAft>
                      </a:pPr>
                      <a:r>
                        <a:rPr lang="kk-KZ" sz="1000">
                          <a:solidFill>
                            <a:schemeClr val="tx1"/>
                          </a:solidFill>
                          <a:effectLst/>
                          <a:latin typeface="Times New Roman" pitchFamily="18" charset="0"/>
                          <a:cs typeface="Times New Roman" pitchFamily="18" charset="0"/>
                        </a:rPr>
                        <a:t>16.12.19-07.03.20</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kk-KZ" sz="1000">
                          <a:solidFill>
                            <a:schemeClr val="tx1"/>
                          </a:solidFill>
                          <a:effectLst/>
                          <a:latin typeface="Times New Roman" pitchFamily="18" charset="0"/>
                          <a:cs typeface="Times New Roman" pitchFamily="18" charset="0"/>
                        </a:rPr>
                        <a:t>09.03.20-21.03.20</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kk-KZ" sz="1000">
                          <a:solidFill>
                            <a:schemeClr val="tx1"/>
                          </a:solidFill>
                          <a:effectLst/>
                          <a:latin typeface="Times New Roman" pitchFamily="18" charset="0"/>
                          <a:cs typeface="Times New Roman" pitchFamily="18" charset="0"/>
                        </a:rPr>
                        <a:t>23.03.20-18.04.20</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kk-KZ" sz="1000">
                          <a:solidFill>
                            <a:schemeClr val="tx1"/>
                          </a:solidFill>
                          <a:effectLst/>
                          <a:latin typeface="Times New Roman" pitchFamily="18" charset="0"/>
                          <a:cs typeface="Times New Roman" pitchFamily="18" charset="0"/>
                        </a:rPr>
                        <a:t>20.04.20-13.06.20</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kk-KZ" sz="1000">
                          <a:solidFill>
                            <a:schemeClr val="tx1"/>
                          </a:solidFill>
                          <a:effectLst/>
                          <a:latin typeface="Times New Roman" pitchFamily="18" charset="0"/>
                          <a:cs typeface="Times New Roman" pitchFamily="18" charset="0"/>
                        </a:rPr>
                        <a:t>15.06.20-27.06.20</a:t>
                      </a:r>
                      <a:endParaRPr lang="ru-RU" sz="1000">
                        <a:solidFill>
                          <a:schemeClr val="tx1"/>
                        </a:solidFill>
                        <a:effectLst/>
                        <a:latin typeface="Times New Roman" pitchFamily="18" charset="0"/>
                        <a:ea typeface="Times New Roman"/>
                        <a:cs typeface="Times New Roman" pitchFamily="18" charset="0"/>
                      </a:endParaRPr>
                    </a:p>
                  </a:txBody>
                  <a:tcPr marL="34151" marR="34151" marT="0" marB="0"/>
                </a:tc>
              </a:tr>
              <a:tr h="384008">
                <a:tc>
                  <a:txBody>
                    <a:bodyPr/>
                    <a:lstStyle/>
                    <a:p>
                      <a:pPr>
                        <a:lnSpc>
                          <a:spcPct val="100000"/>
                        </a:lnSpc>
                        <a:spcAft>
                          <a:spcPts val="0"/>
                        </a:spcAft>
                      </a:pPr>
                      <a:r>
                        <a:rPr lang="kk-KZ" sz="1000">
                          <a:solidFill>
                            <a:schemeClr val="tx1"/>
                          </a:solidFill>
                          <a:effectLst/>
                          <a:latin typeface="Times New Roman" pitchFamily="18" charset="0"/>
                          <a:cs typeface="Times New Roman" pitchFamily="18" charset="0"/>
                        </a:rPr>
                        <a:t>оқу тобы 1410-16-9б</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ru-RU" sz="1000">
                          <a:solidFill>
                            <a:schemeClr val="tx1"/>
                          </a:solidFill>
                          <a:effectLst/>
                          <a:latin typeface="Times New Roman" pitchFamily="18" charset="0"/>
                          <a:cs typeface="Times New Roman" pitchFamily="18" charset="0"/>
                        </a:rPr>
                        <a:t>Диплом алдындағы іс-тәжірибе</a:t>
                      </a:r>
                    </a:p>
                    <a:p>
                      <a:pPr>
                        <a:lnSpc>
                          <a:spcPct val="100000"/>
                        </a:lnSpc>
                        <a:spcAft>
                          <a:spcPts val="0"/>
                        </a:spcAft>
                      </a:pPr>
                      <a:r>
                        <a:rPr lang="ru-RU" sz="1000">
                          <a:solidFill>
                            <a:schemeClr val="tx1"/>
                          </a:solidFill>
                          <a:effectLst/>
                          <a:latin typeface="Times New Roman" pitchFamily="18" charset="0"/>
                          <a:cs typeface="Times New Roman" pitchFamily="18" charset="0"/>
                        </a:rPr>
                        <a:t>Диплом жобалау</a:t>
                      </a:r>
                    </a:p>
                    <a:p>
                      <a:pPr>
                        <a:lnSpc>
                          <a:spcPct val="100000"/>
                        </a:lnSpc>
                        <a:spcAft>
                          <a:spcPts val="0"/>
                        </a:spcAft>
                      </a:pPr>
                      <a:r>
                        <a:rPr lang="kk-KZ" sz="1000">
                          <a:solidFill>
                            <a:schemeClr val="tx1"/>
                          </a:solidFill>
                          <a:effectLst/>
                          <a:latin typeface="Times New Roman" pitchFamily="18" charset="0"/>
                          <a:cs typeface="Times New Roman" pitchFamily="18" charset="0"/>
                        </a:rPr>
                        <a:t>Дипломдық қорғау</a:t>
                      </a:r>
                      <a:endParaRPr lang="ru-RU" sz="1000">
                        <a:solidFill>
                          <a:schemeClr val="tx1"/>
                        </a:solidFill>
                        <a:effectLst/>
                        <a:latin typeface="Times New Roman" pitchFamily="18" charset="0"/>
                        <a:ea typeface="Times New Roman"/>
                        <a:cs typeface="Times New Roman" pitchFamily="18" charset="0"/>
                      </a:endParaRPr>
                    </a:p>
                  </a:txBody>
                  <a:tcPr marL="34151" marR="34151" marT="0" marB="0"/>
                </a:tc>
                <a:tc>
                  <a:txBody>
                    <a:bodyPr/>
                    <a:lstStyle/>
                    <a:p>
                      <a:pPr>
                        <a:lnSpc>
                          <a:spcPct val="100000"/>
                        </a:lnSpc>
                        <a:spcAft>
                          <a:spcPts val="0"/>
                        </a:spcAft>
                      </a:pPr>
                      <a:r>
                        <a:rPr lang="kk-KZ" sz="1000">
                          <a:solidFill>
                            <a:schemeClr val="tx1"/>
                          </a:solidFill>
                          <a:effectLst/>
                          <a:latin typeface="Times New Roman" pitchFamily="18" charset="0"/>
                          <a:cs typeface="Times New Roman" pitchFamily="18" charset="0"/>
                        </a:rPr>
                        <a:t> </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kk-KZ" sz="1000">
                          <a:solidFill>
                            <a:schemeClr val="tx1"/>
                          </a:solidFill>
                          <a:effectLst/>
                          <a:latin typeface="Times New Roman" pitchFamily="18" charset="0"/>
                          <a:cs typeface="Times New Roman" pitchFamily="18" charset="0"/>
                        </a:rPr>
                        <a:t>25.11.19-28.12.19</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kk-KZ" sz="1000">
                          <a:solidFill>
                            <a:schemeClr val="tx1"/>
                          </a:solidFill>
                          <a:effectLst/>
                          <a:latin typeface="Times New Roman" pitchFamily="18" charset="0"/>
                          <a:cs typeface="Times New Roman" pitchFamily="18" charset="0"/>
                        </a:rPr>
                        <a:t>30.12.19-22.02.20</a:t>
                      </a:r>
                      <a:endParaRPr lang="ru-RU" sz="1000">
                        <a:solidFill>
                          <a:schemeClr val="tx1"/>
                        </a:solidFill>
                        <a:effectLst/>
                        <a:latin typeface="Times New Roman" pitchFamily="18" charset="0"/>
                        <a:cs typeface="Times New Roman" pitchFamily="18" charset="0"/>
                      </a:endParaRPr>
                    </a:p>
                    <a:p>
                      <a:pPr>
                        <a:lnSpc>
                          <a:spcPct val="100000"/>
                        </a:lnSpc>
                        <a:spcAft>
                          <a:spcPts val="0"/>
                        </a:spcAft>
                      </a:pPr>
                      <a:r>
                        <a:rPr lang="kk-KZ" sz="1000">
                          <a:solidFill>
                            <a:schemeClr val="tx1"/>
                          </a:solidFill>
                          <a:effectLst/>
                          <a:latin typeface="Times New Roman" pitchFamily="18" charset="0"/>
                          <a:cs typeface="Times New Roman" pitchFamily="18" charset="0"/>
                        </a:rPr>
                        <a:t>24.02.20-29.02.20</a:t>
                      </a:r>
                      <a:endParaRPr lang="ru-RU" sz="1000">
                        <a:solidFill>
                          <a:schemeClr val="tx1"/>
                        </a:solidFill>
                        <a:effectLst/>
                        <a:latin typeface="Times New Roman" pitchFamily="18" charset="0"/>
                        <a:ea typeface="Times New Roman"/>
                        <a:cs typeface="Times New Roman" pitchFamily="18" charset="0"/>
                      </a:endParaRPr>
                    </a:p>
                  </a:txBody>
                  <a:tcPr marL="34151" marR="34151" marT="0" marB="0"/>
                </a:tc>
              </a:tr>
              <a:tr h="96002">
                <a:tc>
                  <a:txBody>
                    <a:bodyPr/>
                    <a:lstStyle/>
                    <a:p>
                      <a:pPr algn="ctr">
                        <a:lnSpc>
                          <a:spcPct val="100000"/>
                        </a:lnSpc>
                        <a:spcAft>
                          <a:spcPts val="0"/>
                        </a:spcAft>
                      </a:pPr>
                      <a:r>
                        <a:rPr lang="kk-KZ" sz="1000">
                          <a:solidFill>
                            <a:schemeClr val="tx1"/>
                          </a:solidFill>
                          <a:effectLst/>
                          <a:latin typeface="Times New Roman" pitchFamily="18" charset="0"/>
                          <a:cs typeface="Times New Roman" pitchFamily="18" charset="0"/>
                        </a:rPr>
                        <a:t>Мереке күндер</a:t>
                      </a:r>
                      <a:endParaRPr lang="ru-RU" sz="1000">
                        <a:solidFill>
                          <a:schemeClr val="tx1"/>
                        </a:solidFill>
                        <a:effectLst/>
                        <a:latin typeface="Times New Roman" pitchFamily="18" charset="0"/>
                        <a:ea typeface="Times New Roman"/>
                        <a:cs typeface="Times New Roman" pitchFamily="18" charset="0"/>
                      </a:endParaRPr>
                    </a:p>
                  </a:txBody>
                  <a:tcPr marL="34151" marR="34151" marT="0" marB="0"/>
                </a:tc>
                <a:tc>
                  <a:txBody>
                    <a:bodyPr/>
                    <a:lstStyle/>
                    <a:p>
                      <a:pPr>
                        <a:lnSpc>
                          <a:spcPct val="100000"/>
                        </a:lnSpc>
                        <a:spcAft>
                          <a:spcPts val="0"/>
                        </a:spcAft>
                      </a:pPr>
                      <a:r>
                        <a:rPr lang="ru-RU" sz="1000">
                          <a:solidFill>
                            <a:schemeClr val="tx1"/>
                          </a:solidFill>
                          <a:effectLst/>
                          <a:latin typeface="Times New Roman" pitchFamily="18" charset="0"/>
                          <a:cs typeface="Times New Roman" pitchFamily="18" charset="0"/>
                        </a:rPr>
                        <a:t> </a:t>
                      </a:r>
                      <a:endParaRPr lang="ru-RU" sz="1000">
                        <a:solidFill>
                          <a:schemeClr val="tx1"/>
                        </a:solidFill>
                        <a:effectLst/>
                        <a:latin typeface="Times New Roman" pitchFamily="18" charset="0"/>
                        <a:ea typeface="Times New Roman"/>
                        <a:cs typeface="Times New Roman" pitchFamily="18" charset="0"/>
                      </a:endParaRPr>
                    </a:p>
                  </a:txBody>
                  <a:tcPr marL="34151" marR="34151" marT="0" marB="0"/>
                </a:tc>
              </a:tr>
              <a:tr h="96002">
                <a:tc>
                  <a:txBody>
                    <a:bodyPr/>
                    <a:lstStyle/>
                    <a:p>
                      <a:pPr>
                        <a:lnSpc>
                          <a:spcPct val="100000"/>
                        </a:lnSpc>
                        <a:spcAft>
                          <a:spcPts val="0"/>
                        </a:spcAft>
                      </a:pPr>
                      <a:r>
                        <a:rPr lang="kk-KZ" sz="1000">
                          <a:solidFill>
                            <a:schemeClr val="tx1"/>
                          </a:solidFill>
                          <a:effectLst/>
                          <a:latin typeface="Times New Roman" pitchFamily="18" charset="0"/>
                          <a:cs typeface="Times New Roman" pitchFamily="18" charset="0"/>
                        </a:rPr>
                        <a:t>Халықаралық әйелдер күні</a:t>
                      </a:r>
                      <a:endParaRPr lang="ru-RU" sz="1000">
                        <a:solidFill>
                          <a:schemeClr val="tx1"/>
                        </a:solidFill>
                        <a:effectLst/>
                        <a:latin typeface="Times New Roman" pitchFamily="18" charset="0"/>
                        <a:ea typeface="Times New Roman"/>
                        <a:cs typeface="Times New Roman" pitchFamily="18" charset="0"/>
                      </a:endParaRPr>
                    </a:p>
                  </a:txBody>
                  <a:tcPr marL="34151" marR="34151" marT="0" marB="0"/>
                </a:tc>
                <a:tc>
                  <a:txBody>
                    <a:bodyPr/>
                    <a:lstStyle/>
                    <a:p>
                      <a:pPr>
                        <a:lnSpc>
                          <a:spcPct val="100000"/>
                        </a:lnSpc>
                        <a:spcAft>
                          <a:spcPts val="0"/>
                        </a:spcAft>
                      </a:pPr>
                      <a:r>
                        <a:rPr lang="ru-RU" sz="1000">
                          <a:solidFill>
                            <a:schemeClr val="tx1"/>
                          </a:solidFill>
                          <a:effectLst/>
                          <a:latin typeface="Times New Roman" pitchFamily="18" charset="0"/>
                          <a:cs typeface="Times New Roman" pitchFamily="18" charset="0"/>
                        </a:rPr>
                        <a:t>8 </a:t>
                      </a:r>
                      <a:r>
                        <a:rPr lang="kk-KZ" sz="1000">
                          <a:solidFill>
                            <a:schemeClr val="tx1"/>
                          </a:solidFill>
                          <a:effectLst/>
                          <a:latin typeface="Times New Roman" pitchFamily="18" charset="0"/>
                          <a:cs typeface="Times New Roman" pitchFamily="18" charset="0"/>
                        </a:rPr>
                        <a:t>наурыз</a:t>
                      </a:r>
                      <a:endParaRPr lang="ru-RU" sz="1000">
                        <a:solidFill>
                          <a:schemeClr val="tx1"/>
                        </a:solidFill>
                        <a:effectLst/>
                        <a:latin typeface="Times New Roman" pitchFamily="18" charset="0"/>
                        <a:ea typeface="Times New Roman"/>
                        <a:cs typeface="Times New Roman" pitchFamily="18" charset="0"/>
                      </a:endParaRPr>
                    </a:p>
                  </a:txBody>
                  <a:tcPr marL="34151" marR="34151" marT="0" marB="0"/>
                </a:tc>
              </a:tr>
              <a:tr h="96002">
                <a:tc>
                  <a:txBody>
                    <a:bodyPr/>
                    <a:lstStyle/>
                    <a:p>
                      <a:pPr>
                        <a:lnSpc>
                          <a:spcPct val="100000"/>
                        </a:lnSpc>
                        <a:spcAft>
                          <a:spcPts val="0"/>
                        </a:spcAft>
                      </a:pPr>
                      <a:r>
                        <a:rPr lang="ru-RU" sz="1000">
                          <a:solidFill>
                            <a:schemeClr val="tx1"/>
                          </a:solidFill>
                          <a:effectLst/>
                          <a:latin typeface="Times New Roman" pitchFamily="18" charset="0"/>
                          <a:cs typeface="Times New Roman" pitchFamily="18" charset="0"/>
                        </a:rPr>
                        <a:t>«Наурыз мейрамы»</a:t>
                      </a:r>
                      <a:endParaRPr lang="ru-RU" sz="1000">
                        <a:solidFill>
                          <a:schemeClr val="tx1"/>
                        </a:solidFill>
                        <a:effectLst/>
                        <a:latin typeface="Times New Roman" pitchFamily="18" charset="0"/>
                        <a:ea typeface="Times New Roman"/>
                        <a:cs typeface="Times New Roman" pitchFamily="18" charset="0"/>
                      </a:endParaRPr>
                    </a:p>
                  </a:txBody>
                  <a:tcPr marL="34151" marR="34151" marT="0" marB="0"/>
                </a:tc>
                <a:tc>
                  <a:txBody>
                    <a:bodyPr/>
                    <a:lstStyle/>
                    <a:p>
                      <a:pPr>
                        <a:lnSpc>
                          <a:spcPct val="100000"/>
                        </a:lnSpc>
                        <a:spcAft>
                          <a:spcPts val="0"/>
                        </a:spcAft>
                      </a:pPr>
                      <a:r>
                        <a:rPr lang="ru-RU" sz="1000">
                          <a:solidFill>
                            <a:schemeClr val="tx1"/>
                          </a:solidFill>
                          <a:effectLst/>
                          <a:latin typeface="Times New Roman" pitchFamily="18" charset="0"/>
                          <a:cs typeface="Times New Roman" pitchFamily="18" charset="0"/>
                        </a:rPr>
                        <a:t>21,22,23 </a:t>
                      </a:r>
                      <a:r>
                        <a:rPr lang="kk-KZ" sz="1000">
                          <a:solidFill>
                            <a:schemeClr val="tx1"/>
                          </a:solidFill>
                          <a:effectLst/>
                          <a:latin typeface="Times New Roman" pitchFamily="18" charset="0"/>
                          <a:cs typeface="Times New Roman" pitchFamily="18" charset="0"/>
                        </a:rPr>
                        <a:t>наурыз</a:t>
                      </a:r>
                      <a:endParaRPr lang="ru-RU" sz="1000">
                        <a:solidFill>
                          <a:schemeClr val="tx1"/>
                        </a:solidFill>
                        <a:effectLst/>
                        <a:latin typeface="Times New Roman" pitchFamily="18" charset="0"/>
                        <a:ea typeface="Times New Roman"/>
                        <a:cs typeface="Times New Roman" pitchFamily="18" charset="0"/>
                      </a:endParaRPr>
                    </a:p>
                  </a:txBody>
                  <a:tcPr marL="34151" marR="34151" marT="0" marB="0"/>
                </a:tc>
              </a:tr>
              <a:tr h="96002">
                <a:tc>
                  <a:txBody>
                    <a:bodyPr/>
                    <a:lstStyle/>
                    <a:p>
                      <a:pPr>
                        <a:lnSpc>
                          <a:spcPct val="100000"/>
                        </a:lnSpc>
                        <a:spcAft>
                          <a:spcPts val="0"/>
                        </a:spcAft>
                      </a:pPr>
                      <a:r>
                        <a:rPr lang="kk-KZ" sz="1000">
                          <a:solidFill>
                            <a:schemeClr val="tx1"/>
                          </a:solidFill>
                          <a:effectLst/>
                          <a:latin typeface="Times New Roman" pitchFamily="18" charset="0"/>
                          <a:cs typeface="Times New Roman" pitchFamily="18" charset="0"/>
                        </a:rPr>
                        <a:t>Қазақстан халқының бірлігі күні</a:t>
                      </a:r>
                      <a:endParaRPr lang="ru-RU" sz="1000">
                        <a:solidFill>
                          <a:schemeClr val="tx1"/>
                        </a:solidFill>
                        <a:effectLst/>
                        <a:latin typeface="Times New Roman" pitchFamily="18" charset="0"/>
                        <a:ea typeface="Times New Roman"/>
                        <a:cs typeface="Times New Roman" pitchFamily="18" charset="0"/>
                      </a:endParaRPr>
                    </a:p>
                  </a:txBody>
                  <a:tcPr marL="34151" marR="34151" marT="0" marB="0"/>
                </a:tc>
                <a:tc>
                  <a:txBody>
                    <a:bodyPr/>
                    <a:lstStyle/>
                    <a:p>
                      <a:pPr>
                        <a:lnSpc>
                          <a:spcPct val="100000"/>
                        </a:lnSpc>
                        <a:spcAft>
                          <a:spcPts val="0"/>
                        </a:spcAft>
                      </a:pPr>
                      <a:r>
                        <a:rPr lang="ru-RU" sz="1000">
                          <a:solidFill>
                            <a:schemeClr val="tx1"/>
                          </a:solidFill>
                          <a:effectLst/>
                          <a:latin typeface="Times New Roman" pitchFamily="18" charset="0"/>
                          <a:cs typeface="Times New Roman" pitchFamily="18" charset="0"/>
                        </a:rPr>
                        <a:t>1 ма</a:t>
                      </a:r>
                      <a:r>
                        <a:rPr lang="kk-KZ" sz="1000">
                          <a:solidFill>
                            <a:schemeClr val="tx1"/>
                          </a:solidFill>
                          <a:effectLst/>
                          <a:latin typeface="Times New Roman" pitchFamily="18" charset="0"/>
                          <a:cs typeface="Times New Roman" pitchFamily="18" charset="0"/>
                        </a:rPr>
                        <a:t>мыр</a:t>
                      </a:r>
                      <a:endParaRPr lang="ru-RU" sz="1000">
                        <a:solidFill>
                          <a:schemeClr val="tx1"/>
                        </a:solidFill>
                        <a:effectLst/>
                        <a:latin typeface="Times New Roman" pitchFamily="18" charset="0"/>
                        <a:ea typeface="Times New Roman"/>
                        <a:cs typeface="Times New Roman" pitchFamily="18" charset="0"/>
                      </a:endParaRPr>
                    </a:p>
                  </a:txBody>
                  <a:tcPr marL="34151" marR="34151" marT="0" marB="0"/>
                </a:tc>
              </a:tr>
              <a:tr h="96002">
                <a:tc>
                  <a:txBody>
                    <a:bodyPr/>
                    <a:lstStyle/>
                    <a:p>
                      <a:pPr>
                        <a:lnSpc>
                          <a:spcPct val="100000"/>
                        </a:lnSpc>
                        <a:spcAft>
                          <a:spcPts val="0"/>
                        </a:spcAft>
                      </a:pPr>
                      <a:r>
                        <a:rPr lang="kk-KZ" sz="1000">
                          <a:solidFill>
                            <a:schemeClr val="tx1"/>
                          </a:solidFill>
                          <a:effectLst/>
                          <a:latin typeface="Times New Roman" pitchFamily="18" charset="0"/>
                          <a:cs typeface="Times New Roman" pitchFamily="18" charset="0"/>
                        </a:rPr>
                        <a:t>Отан қорғаушылар күні</a:t>
                      </a:r>
                      <a:endParaRPr lang="ru-RU" sz="1000">
                        <a:solidFill>
                          <a:schemeClr val="tx1"/>
                        </a:solidFill>
                        <a:effectLst/>
                        <a:latin typeface="Times New Roman" pitchFamily="18" charset="0"/>
                        <a:ea typeface="Times New Roman"/>
                        <a:cs typeface="Times New Roman" pitchFamily="18" charset="0"/>
                      </a:endParaRPr>
                    </a:p>
                  </a:txBody>
                  <a:tcPr marL="34151" marR="34151" marT="0" marB="0"/>
                </a:tc>
                <a:tc>
                  <a:txBody>
                    <a:bodyPr/>
                    <a:lstStyle/>
                    <a:p>
                      <a:pPr>
                        <a:lnSpc>
                          <a:spcPct val="100000"/>
                        </a:lnSpc>
                        <a:spcAft>
                          <a:spcPts val="0"/>
                        </a:spcAft>
                      </a:pPr>
                      <a:r>
                        <a:rPr lang="ru-RU" sz="1000">
                          <a:solidFill>
                            <a:schemeClr val="tx1"/>
                          </a:solidFill>
                          <a:effectLst/>
                          <a:latin typeface="Times New Roman" pitchFamily="18" charset="0"/>
                          <a:cs typeface="Times New Roman" pitchFamily="18" charset="0"/>
                        </a:rPr>
                        <a:t>7 ма</a:t>
                      </a:r>
                      <a:r>
                        <a:rPr lang="kk-KZ" sz="1000">
                          <a:solidFill>
                            <a:schemeClr val="tx1"/>
                          </a:solidFill>
                          <a:effectLst/>
                          <a:latin typeface="Times New Roman" pitchFamily="18" charset="0"/>
                          <a:cs typeface="Times New Roman" pitchFamily="18" charset="0"/>
                        </a:rPr>
                        <a:t>мыр</a:t>
                      </a:r>
                      <a:endParaRPr lang="ru-RU" sz="1000">
                        <a:solidFill>
                          <a:schemeClr val="tx1"/>
                        </a:solidFill>
                        <a:effectLst/>
                        <a:latin typeface="Times New Roman" pitchFamily="18" charset="0"/>
                        <a:ea typeface="Times New Roman"/>
                        <a:cs typeface="Times New Roman" pitchFamily="18" charset="0"/>
                      </a:endParaRPr>
                    </a:p>
                  </a:txBody>
                  <a:tcPr marL="34151" marR="34151" marT="0" marB="0"/>
                </a:tc>
              </a:tr>
              <a:tr h="96002">
                <a:tc>
                  <a:txBody>
                    <a:bodyPr/>
                    <a:lstStyle/>
                    <a:p>
                      <a:pPr>
                        <a:lnSpc>
                          <a:spcPct val="100000"/>
                        </a:lnSpc>
                        <a:spcAft>
                          <a:spcPts val="0"/>
                        </a:spcAft>
                      </a:pPr>
                      <a:r>
                        <a:rPr lang="kk-KZ" sz="1000">
                          <a:solidFill>
                            <a:schemeClr val="tx1"/>
                          </a:solidFill>
                          <a:effectLst/>
                          <a:latin typeface="Times New Roman" pitchFamily="18" charset="0"/>
                          <a:cs typeface="Times New Roman" pitchFamily="18" charset="0"/>
                        </a:rPr>
                        <a:t>Жеңіс күні</a:t>
                      </a:r>
                      <a:endParaRPr lang="ru-RU" sz="1000">
                        <a:solidFill>
                          <a:schemeClr val="tx1"/>
                        </a:solidFill>
                        <a:effectLst/>
                        <a:latin typeface="Times New Roman" pitchFamily="18" charset="0"/>
                        <a:ea typeface="Times New Roman"/>
                        <a:cs typeface="Times New Roman" pitchFamily="18" charset="0"/>
                      </a:endParaRPr>
                    </a:p>
                  </a:txBody>
                  <a:tcPr marL="34151" marR="34151" marT="0" marB="0"/>
                </a:tc>
                <a:tc>
                  <a:txBody>
                    <a:bodyPr/>
                    <a:lstStyle/>
                    <a:p>
                      <a:pPr>
                        <a:lnSpc>
                          <a:spcPct val="100000"/>
                        </a:lnSpc>
                        <a:spcAft>
                          <a:spcPts val="0"/>
                        </a:spcAft>
                      </a:pPr>
                      <a:r>
                        <a:rPr lang="ru-RU" sz="1000">
                          <a:solidFill>
                            <a:schemeClr val="tx1"/>
                          </a:solidFill>
                          <a:effectLst/>
                          <a:latin typeface="Times New Roman" pitchFamily="18" charset="0"/>
                          <a:cs typeface="Times New Roman" pitchFamily="18" charset="0"/>
                        </a:rPr>
                        <a:t>9 ма</a:t>
                      </a:r>
                      <a:r>
                        <a:rPr lang="kk-KZ" sz="1000">
                          <a:solidFill>
                            <a:schemeClr val="tx1"/>
                          </a:solidFill>
                          <a:effectLst/>
                          <a:latin typeface="Times New Roman" pitchFamily="18" charset="0"/>
                          <a:cs typeface="Times New Roman" pitchFamily="18" charset="0"/>
                        </a:rPr>
                        <a:t>мыр</a:t>
                      </a:r>
                      <a:endParaRPr lang="ru-RU" sz="1000">
                        <a:solidFill>
                          <a:schemeClr val="tx1"/>
                        </a:solidFill>
                        <a:effectLst/>
                        <a:latin typeface="Times New Roman" pitchFamily="18" charset="0"/>
                        <a:ea typeface="Times New Roman"/>
                        <a:cs typeface="Times New Roman" pitchFamily="18" charset="0"/>
                      </a:endParaRPr>
                    </a:p>
                  </a:txBody>
                  <a:tcPr marL="34151" marR="34151" marT="0" marB="0"/>
                </a:tc>
              </a:tr>
              <a:tr h="96002">
                <a:tc>
                  <a:txBody>
                    <a:bodyPr/>
                    <a:lstStyle/>
                    <a:p>
                      <a:pPr>
                        <a:lnSpc>
                          <a:spcPct val="100000"/>
                        </a:lnSpc>
                        <a:spcAft>
                          <a:spcPts val="0"/>
                        </a:spcAft>
                      </a:pPr>
                      <a:r>
                        <a:rPr lang="kk-KZ" sz="1000">
                          <a:solidFill>
                            <a:schemeClr val="tx1"/>
                          </a:solidFill>
                          <a:effectLst/>
                          <a:latin typeface="Times New Roman" pitchFamily="18" charset="0"/>
                          <a:cs typeface="Times New Roman" pitchFamily="18" charset="0"/>
                        </a:rPr>
                        <a:t>Астана күні</a:t>
                      </a:r>
                      <a:endParaRPr lang="ru-RU" sz="1000">
                        <a:solidFill>
                          <a:schemeClr val="tx1"/>
                        </a:solidFill>
                        <a:effectLst/>
                        <a:latin typeface="Times New Roman" pitchFamily="18" charset="0"/>
                        <a:ea typeface="Times New Roman"/>
                        <a:cs typeface="Times New Roman" pitchFamily="18" charset="0"/>
                      </a:endParaRPr>
                    </a:p>
                  </a:txBody>
                  <a:tcPr marL="34151" marR="34151" marT="0" marB="0"/>
                </a:tc>
                <a:tc>
                  <a:txBody>
                    <a:bodyPr/>
                    <a:lstStyle/>
                    <a:p>
                      <a:pPr>
                        <a:lnSpc>
                          <a:spcPct val="100000"/>
                        </a:lnSpc>
                        <a:spcAft>
                          <a:spcPts val="0"/>
                        </a:spcAft>
                      </a:pPr>
                      <a:r>
                        <a:rPr lang="ru-RU" sz="1000" dirty="0">
                          <a:solidFill>
                            <a:schemeClr val="tx1"/>
                          </a:solidFill>
                          <a:effectLst/>
                          <a:latin typeface="Times New Roman" pitchFamily="18" charset="0"/>
                          <a:cs typeface="Times New Roman" pitchFamily="18" charset="0"/>
                        </a:rPr>
                        <a:t>6 </a:t>
                      </a:r>
                      <a:r>
                        <a:rPr lang="kk-KZ" sz="1000" dirty="0">
                          <a:solidFill>
                            <a:schemeClr val="tx1"/>
                          </a:solidFill>
                          <a:effectLst/>
                          <a:latin typeface="Times New Roman" pitchFamily="18" charset="0"/>
                          <a:cs typeface="Times New Roman" pitchFamily="18" charset="0"/>
                        </a:rPr>
                        <a:t>шілде</a:t>
                      </a:r>
                      <a:endParaRPr lang="ru-RU" sz="1000" dirty="0">
                        <a:solidFill>
                          <a:schemeClr val="tx1"/>
                        </a:solidFill>
                        <a:effectLst/>
                        <a:latin typeface="Times New Roman" pitchFamily="18" charset="0"/>
                        <a:ea typeface="Times New Roman"/>
                        <a:cs typeface="Times New Roman" pitchFamily="18" charset="0"/>
                      </a:endParaRPr>
                    </a:p>
                  </a:txBody>
                  <a:tcPr marL="34151" marR="34151" marT="0" marB="0"/>
                </a:tc>
              </a:tr>
            </a:tbl>
          </a:graphicData>
        </a:graphic>
      </p:graphicFrame>
    </p:spTree>
    <p:extLst>
      <p:ext uri="{BB962C8B-B14F-4D97-AF65-F5344CB8AC3E}">
        <p14:creationId xmlns:p14="http://schemas.microsoft.com/office/powerpoint/2010/main" val="277218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60024" y="91303"/>
            <a:ext cx="2858118" cy="690102"/>
          </a:xfrm>
          <a:prstGeom prst="rect">
            <a:avLst/>
          </a:prstGeom>
        </p:spPr>
        <p:txBody>
          <a:bodyPr wrap="square" lIns="104309" tIns="52154" rIns="104309" bIns="52154">
            <a:spAutoFit/>
          </a:bodyPr>
          <a:lstStyle/>
          <a:p>
            <a:pPr algn="ctr"/>
            <a:r>
              <a:rPr lang="ru-RU" sz="1900" b="1" dirty="0">
                <a:solidFill>
                  <a:srgbClr val="FFFF00"/>
                </a:solidFill>
                <a:latin typeface="Times New Roman" pitchFamily="18" charset="0"/>
                <a:cs typeface="Times New Roman" pitchFamily="18" charset="0"/>
              </a:rPr>
              <a:t>10. Б</a:t>
            </a:r>
            <a:r>
              <a:rPr lang="kk-KZ" sz="1900" b="1" dirty="0">
                <a:solidFill>
                  <a:srgbClr val="FFFF00"/>
                </a:solidFill>
                <a:latin typeface="Times New Roman" pitchFamily="18" charset="0"/>
                <a:cs typeface="Times New Roman" pitchFamily="18" charset="0"/>
              </a:rPr>
              <a:t>ілімгердің ішкі тәртіп ережесі</a:t>
            </a:r>
            <a:endParaRPr lang="ru-RU" sz="1900" b="1" dirty="0">
              <a:solidFill>
                <a:srgbClr val="FFFF00"/>
              </a:solidFill>
              <a:latin typeface="Times New Roman" pitchFamily="18" charset="0"/>
              <a:cs typeface="Times New Roman" pitchFamily="18" charset="0"/>
            </a:endParaRPr>
          </a:p>
        </p:txBody>
      </p:sp>
      <p:sp>
        <p:nvSpPr>
          <p:cNvPr id="3" name="Прямоугольник 2"/>
          <p:cNvSpPr/>
          <p:nvPr/>
        </p:nvSpPr>
        <p:spPr>
          <a:xfrm>
            <a:off x="409719" y="1136233"/>
            <a:ext cx="6625991" cy="8676230"/>
          </a:xfrm>
          <a:prstGeom prst="rect">
            <a:avLst/>
          </a:prstGeom>
        </p:spPr>
        <p:txBody>
          <a:bodyPr wrap="square" lIns="104309" tIns="52154" rIns="104309" bIns="52154">
            <a:spAutoFit/>
          </a:bodyPr>
          <a:lstStyle/>
          <a:p>
            <a:pPr algn="ctr"/>
            <a:r>
              <a:rPr lang="ru-RU" sz="1300" b="1" dirty="0">
                <a:latin typeface="Times New Roman" pitchFamily="18" charset="0"/>
                <a:cs typeface="Times New Roman" pitchFamily="18" charset="0"/>
              </a:rPr>
              <a:t> </a:t>
            </a:r>
            <a:r>
              <a:rPr lang="kk-KZ" sz="1300" b="1" dirty="0">
                <a:latin typeface="Times New Roman" pitchFamily="18" charset="0"/>
                <a:cs typeface="Times New Roman" pitchFamily="18" charset="0"/>
              </a:rPr>
              <a:t>I. Жалпы ережелер</a:t>
            </a:r>
          </a:p>
          <a:p>
            <a:pPr algn="ct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1. Колледж білімгерлері үшін ішкі тәртіп ережесінің мақсаты: оқу жылы барысында ішкі тәртіпті сақтау, білімгерлердің сабаққа толық қатысуын қамтамасыз ету, оқу сапасын арттыру.</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2. Ішкі тәртіп ережелері колледж білімгерлерінің барлығына міндетті.</a:t>
            </a:r>
          </a:p>
          <a:p>
            <a:pPr algn="just"/>
            <a:endParaRPr lang="ru-RU" sz="1300" dirty="0">
              <a:latin typeface="Times New Roman" pitchFamily="18" charset="0"/>
              <a:cs typeface="Times New Roman" pitchFamily="18" charset="0"/>
            </a:endParaRPr>
          </a:p>
          <a:p>
            <a:pPr algn="ctr"/>
            <a:r>
              <a:rPr lang="en-US" sz="1300" b="1" dirty="0">
                <a:latin typeface="Times New Roman" pitchFamily="18" charset="0"/>
                <a:cs typeface="Times New Roman" pitchFamily="18" charset="0"/>
              </a:rPr>
              <a:t>II. </a:t>
            </a:r>
            <a:r>
              <a:rPr lang="kk-KZ" sz="1300" b="1" dirty="0">
                <a:latin typeface="Times New Roman" pitchFamily="18" charset="0"/>
                <a:cs typeface="Times New Roman" pitchFamily="18" charset="0"/>
              </a:rPr>
              <a:t>Оқу тәртібі</a:t>
            </a:r>
          </a:p>
          <a:p>
            <a:pPr algn="just"/>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1. Оқу үрдісінің кестесі мен сабақ кестесіне сәйкес оқу сабақтары ұйымдастырылып жүргізіледі. Сабақ таңертең 8.30 басталады.</a:t>
            </a:r>
            <a:endParaRPr lang="ru-RU" sz="1300" dirty="0">
              <a:latin typeface="Times New Roman" pitchFamily="18" charset="0"/>
              <a:cs typeface="Times New Roman" pitchFamily="18" charset="0"/>
            </a:endParaRPr>
          </a:p>
          <a:p>
            <a:pPr indent="390670" algn="just"/>
            <a:r>
              <a:rPr lang="ru-RU" sz="1300" dirty="0">
                <a:latin typeface="Times New Roman" pitchFamily="18" charset="0"/>
                <a:cs typeface="Times New Roman" pitchFamily="18" charset="0"/>
              </a:rPr>
              <a:t>2. </a:t>
            </a:r>
            <a:r>
              <a:rPr lang="ru-RU" sz="1300" dirty="0" err="1">
                <a:latin typeface="Times New Roman" pitchFamily="18" charset="0"/>
                <a:cs typeface="Times New Roman" pitchFamily="18" charset="0"/>
              </a:rPr>
              <a:t>Оқу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кестесін</a:t>
            </a:r>
            <a:r>
              <a:rPr lang="ru-RU" sz="1300" dirty="0">
                <a:latin typeface="Times New Roman" pitchFamily="18" charset="0"/>
                <a:cs typeface="Times New Roman" pitchFamily="18" charset="0"/>
              </a:rPr>
              <a:t> директор </a:t>
            </a:r>
            <a:r>
              <a:rPr lang="ru-RU" sz="1300" dirty="0" err="1">
                <a:latin typeface="Times New Roman" pitchFamily="18" charset="0"/>
                <a:cs typeface="Times New Roman" pitchFamily="18" charset="0"/>
              </a:rPr>
              <a:t>бекітіп</a:t>
            </a:r>
            <a:r>
              <a:rPr lang="en-US"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сабақ</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басталуына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бір</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апта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қалғанда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колледждің</a:t>
            </a:r>
            <a:r>
              <a:rPr lang="ru-RU" sz="1300" dirty="0">
                <a:latin typeface="Times New Roman" pitchFamily="18" charset="0"/>
                <a:cs typeface="Times New Roman" pitchFamily="18" charset="0"/>
              </a:rPr>
              <a:t> </a:t>
            </a:r>
            <a:r>
              <a:rPr lang="kk-KZ" sz="1300" dirty="0">
                <a:latin typeface="Times New Roman" pitchFamily="18" charset="0"/>
                <a:cs typeface="Times New Roman" pitchFamily="18" charset="0"/>
              </a:rPr>
              <a:t>арнаулы </a:t>
            </a:r>
            <a:r>
              <a:rPr lang="ru-RU" sz="1300" dirty="0" err="1">
                <a:latin typeface="Times New Roman" pitchFamily="18" charset="0"/>
                <a:cs typeface="Times New Roman" pitchFamily="18" charset="0"/>
              </a:rPr>
              <a:t>көрінетін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жерінде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ілінеді</a:t>
            </a:r>
            <a:r>
              <a:rPr lang="en-US" sz="1300" dirty="0">
                <a:latin typeface="Times New Roman" pitchFamily="18" charset="0"/>
                <a:cs typeface="Times New Roman" pitchFamily="18" charset="0"/>
              </a:rPr>
              <a:t>.</a:t>
            </a:r>
            <a:endParaRPr lang="ru-RU" sz="1300" dirty="0">
              <a:latin typeface="Times New Roman" pitchFamily="18" charset="0"/>
              <a:cs typeface="Times New Roman" pitchFamily="18" charset="0"/>
            </a:endParaRPr>
          </a:p>
          <a:p>
            <a:pPr indent="390670" algn="just"/>
            <a:r>
              <a:rPr lang="ru-RU" sz="1300" dirty="0">
                <a:latin typeface="Times New Roman" pitchFamily="18" charset="0"/>
                <a:cs typeface="Times New Roman" pitchFamily="18" charset="0"/>
              </a:rPr>
              <a:t>3. </a:t>
            </a:r>
            <a:r>
              <a:rPr lang="ru-RU" sz="1300" dirty="0" err="1">
                <a:latin typeface="Times New Roman" pitchFamily="18" charset="0"/>
                <a:cs typeface="Times New Roman" pitchFamily="18" charset="0"/>
              </a:rPr>
              <a:t>Факультативтік</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сабақтарды</a:t>
            </a:r>
            <a:r>
              <a:rPr lang="kk-KZ" sz="1300" dirty="0">
                <a:latin typeface="Times New Roman" pitchFamily="18" charset="0"/>
                <a:cs typeface="Times New Roman" pitchFamily="18" charset="0"/>
              </a:rPr>
              <a:t>ң </a:t>
            </a:r>
            <a:r>
              <a:rPr lang="ru-RU" sz="1300" dirty="0" err="1">
                <a:latin typeface="Times New Roman" pitchFamily="18" charset="0"/>
                <a:cs typeface="Times New Roman" pitchFamily="18" charset="0"/>
              </a:rPr>
              <a:t>жеке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кесте</a:t>
            </a:r>
            <a:r>
              <a:rPr lang="kk-KZ" sz="1300" dirty="0">
                <a:latin typeface="Times New Roman" pitchFamily="18" charset="0"/>
                <a:cs typeface="Times New Roman" pitchFamily="18" charset="0"/>
              </a:rPr>
              <a:t>сі </a:t>
            </a:r>
            <a:r>
              <a:rPr lang="ru-RU" sz="1300" dirty="0" err="1">
                <a:latin typeface="Times New Roman" pitchFamily="18" charset="0"/>
                <a:cs typeface="Times New Roman" pitchFamily="18" charset="0"/>
              </a:rPr>
              <a:t>құрастырылады</a:t>
            </a:r>
            <a:r>
              <a:rPr lang="en-US" sz="1300" dirty="0">
                <a:latin typeface="Times New Roman" pitchFamily="18" charset="0"/>
                <a:cs typeface="Times New Roman" pitchFamily="18" charset="0"/>
              </a:rPr>
              <a:t>.</a:t>
            </a:r>
            <a:endParaRPr lang="ru-RU" sz="1300" dirty="0">
              <a:latin typeface="Times New Roman" pitchFamily="18" charset="0"/>
              <a:cs typeface="Times New Roman" pitchFamily="18" charset="0"/>
            </a:endParaRPr>
          </a:p>
          <a:p>
            <a:pPr indent="390670" algn="just"/>
            <a:r>
              <a:rPr lang="ru-RU" sz="1300" dirty="0">
                <a:latin typeface="Times New Roman" pitchFamily="18" charset="0"/>
                <a:cs typeface="Times New Roman" pitchFamily="18" charset="0"/>
              </a:rPr>
              <a:t>4. </a:t>
            </a:r>
            <a:r>
              <a:rPr lang="ru-RU" sz="1300" dirty="0" err="1">
                <a:latin typeface="Times New Roman" pitchFamily="18" charset="0"/>
                <a:cs typeface="Times New Roman" pitchFamily="18" charset="0"/>
              </a:rPr>
              <a:t>Оқу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жоспарымен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бекітілген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демалыс</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күндерінің</a:t>
            </a:r>
            <a:r>
              <a:rPr lang="ru-RU" sz="1300" dirty="0">
                <a:latin typeface="Times New Roman" pitchFamily="18" charset="0"/>
                <a:cs typeface="Times New Roman" pitchFamily="18" charset="0"/>
              </a:rPr>
              <a:t> </a:t>
            </a:r>
            <a:r>
              <a:rPr lang="kk-KZ" sz="1300" dirty="0">
                <a:latin typeface="Times New Roman" pitchFamily="18" charset="0"/>
                <a:cs typeface="Times New Roman" pitchFamily="18" charset="0"/>
              </a:rPr>
              <a:t>ұзақтығын </a:t>
            </a:r>
            <a:r>
              <a:rPr lang="ru-RU" sz="1300" dirty="0" err="1">
                <a:latin typeface="Times New Roman" pitchFamily="18" charset="0"/>
                <a:cs typeface="Times New Roman" pitchFamily="18" charset="0"/>
              </a:rPr>
              <a:t>қысқартуға</a:t>
            </a:r>
            <a:r>
              <a:rPr lang="ru-RU" sz="1300" dirty="0">
                <a:latin typeface="Times New Roman" pitchFamily="18" charset="0"/>
                <a:cs typeface="Times New Roman" pitchFamily="18" charset="0"/>
              </a:rPr>
              <a:t> р</a:t>
            </a:r>
            <a:r>
              <a:rPr lang="kk-KZ" sz="1300" dirty="0">
                <a:latin typeface="Times New Roman" pitchFamily="18" charset="0"/>
                <a:cs typeface="Times New Roman" pitchFamily="18" charset="0"/>
              </a:rPr>
              <a:t>ұ</a:t>
            </a:r>
            <a:r>
              <a:rPr lang="ru-RU" sz="1300" dirty="0" err="1">
                <a:latin typeface="Times New Roman" pitchFamily="18" charset="0"/>
                <a:cs typeface="Times New Roman" pitchFamily="18" charset="0"/>
              </a:rPr>
              <a:t>қсат</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етілмейді</a:t>
            </a:r>
            <a:r>
              <a:rPr lang="en-US" sz="1300" dirty="0">
                <a:latin typeface="Times New Roman" pitchFamily="18" charset="0"/>
                <a:cs typeface="Times New Roman" pitchFamily="18" charset="0"/>
              </a:rPr>
              <a:t>.</a:t>
            </a:r>
            <a:endParaRPr lang="ru-RU" sz="1300" dirty="0">
              <a:latin typeface="Times New Roman" pitchFamily="18" charset="0"/>
              <a:cs typeface="Times New Roman" pitchFamily="18" charset="0"/>
            </a:endParaRPr>
          </a:p>
          <a:p>
            <a:pPr indent="390670" algn="just"/>
            <a:r>
              <a:rPr lang="ru-RU" sz="1300" dirty="0">
                <a:latin typeface="Times New Roman" pitchFamily="18" charset="0"/>
                <a:cs typeface="Times New Roman" pitchFamily="18" charset="0"/>
              </a:rPr>
              <a:t>5. </a:t>
            </a:r>
            <a:r>
              <a:rPr lang="ru-RU" sz="1300" dirty="0" err="1">
                <a:latin typeface="Times New Roman" pitchFamily="18" charset="0"/>
                <a:cs typeface="Times New Roman" pitchFamily="18" charset="0"/>
              </a:rPr>
              <a:t>Сабақтардың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басталуы</a:t>
            </a:r>
            <a:r>
              <a:rPr lang="ru-RU" sz="1300" dirty="0">
                <a:latin typeface="Times New Roman" pitchFamily="18" charset="0"/>
                <a:cs typeface="Times New Roman" pitchFamily="18" charset="0"/>
              </a:rPr>
              <a:t> мен </a:t>
            </a:r>
            <a:r>
              <a:rPr lang="ru-RU" sz="1300" dirty="0" err="1">
                <a:latin typeface="Times New Roman" pitchFamily="18" charset="0"/>
                <a:cs typeface="Times New Roman" pitchFamily="18" charset="0"/>
              </a:rPr>
              <a:t>аяқталуы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қоңыраумен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хабарланады</a:t>
            </a:r>
            <a:r>
              <a:rPr lang="en-US" sz="1300" dirty="0">
                <a:latin typeface="Times New Roman" pitchFamily="18" charset="0"/>
                <a:cs typeface="Times New Roman" pitchFamily="18" charset="0"/>
              </a:rPr>
              <a:t>.</a:t>
            </a:r>
            <a:endParaRPr lang="ru-RU" sz="1300" dirty="0">
              <a:latin typeface="Times New Roman" pitchFamily="18" charset="0"/>
              <a:cs typeface="Times New Roman" pitchFamily="18" charset="0"/>
            </a:endParaRPr>
          </a:p>
          <a:p>
            <a:pPr indent="390670" algn="just"/>
            <a:r>
              <a:rPr lang="ru-RU" sz="1300" dirty="0">
                <a:latin typeface="Times New Roman" pitchFamily="18" charset="0"/>
                <a:cs typeface="Times New Roman" pitchFamily="18" charset="0"/>
              </a:rPr>
              <a:t>6. </a:t>
            </a:r>
            <a:r>
              <a:rPr lang="ru-RU" sz="1300" dirty="0" err="1">
                <a:latin typeface="Times New Roman" pitchFamily="18" charset="0"/>
                <a:cs typeface="Times New Roman" pitchFamily="18" charset="0"/>
              </a:rPr>
              <a:t>Колледждегі</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оқу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са</a:t>
            </a:r>
            <a:r>
              <a:rPr lang="kk-KZ" sz="1300" dirty="0">
                <a:latin typeface="Times New Roman" pitchFamily="18" charset="0"/>
                <a:cs typeface="Times New Roman" pitchFamily="18" charset="0"/>
              </a:rPr>
              <a:t>бағы</a:t>
            </a:r>
            <a:r>
              <a:rPr lang="ru-RU" sz="1300" dirty="0" err="1">
                <a:latin typeface="Times New Roman" pitchFamily="18" charset="0"/>
                <a:cs typeface="Times New Roman" pitchFamily="18" charset="0"/>
              </a:rPr>
              <a:t>ның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ұзақтығы</a:t>
            </a:r>
            <a:r>
              <a:rPr lang="en-US" sz="1300" dirty="0">
                <a:latin typeface="Times New Roman" pitchFamily="18" charset="0"/>
                <a:cs typeface="Times New Roman" pitchFamily="18" charset="0"/>
              </a:rPr>
              <a:t> - </a:t>
            </a:r>
            <a:r>
              <a:rPr lang="kk-KZ" sz="1300" dirty="0" smtClean="0">
                <a:latin typeface="Times New Roman" pitchFamily="18" charset="0"/>
                <a:cs typeface="Times New Roman" pitchFamily="18" charset="0"/>
              </a:rPr>
              <a:t>90</a:t>
            </a:r>
            <a:r>
              <a:rPr lang="en-US" sz="1300" dirty="0" smtClean="0">
                <a:latin typeface="Times New Roman" pitchFamily="18" charset="0"/>
                <a:cs typeface="Times New Roman" pitchFamily="18" charset="0"/>
              </a:rPr>
              <a:t> </a:t>
            </a:r>
            <a:r>
              <a:rPr lang="ru-RU" sz="1300" dirty="0">
                <a:latin typeface="Times New Roman" pitchFamily="18" charset="0"/>
                <a:cs typeface="Times New Roman" pitchFamily="18" charset="0"/>
              </a:rPr>
              <a:t>минут</a:t>
            </a:r>
            <a:r>
              <a:rPr lang="en-US"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Сабақтар</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арасындағы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үзіліс</a:t>
            </a:r>
            <a:r>
              <a:rPr lang="ru-RU" sz="1300" dirty="0">
                <a:latin typeface="Times New Roman" pitchFamily="18" charset="0"/>
                <a:cs typeface="Times New Roman" pitchFamily="18" charset="0"/>
              </a:rPr>
              <a:t> </a:t>
            </a:r>
            <a:r>
              <a:rPr lang="kk-KZ" sz="1300" dirty="0" smtClean="0">
                <a:latin typeface="Times New Roman" pitchFamily="18" charset="0"/>
                <a:cs typeface="Times New Roman" pitchFamily="18" charset="0"/>
              </a:rPr>
              <a:t>10</a:t>
            </a:r>
            <a:r>
              <a:rPr lang="en-US" sz="1300" dirty="0" smtClean="0">
                <a:latin typeface="Times New Roman" pitchFamily="18" charset="0"/>
                <a:cs typeface="Times New Roman" pitchFamily="18" charset="0"/>
              </a:rPr>
              <a:t>-20 </a:t>
            </a:r>
            <a:r>
              <a:rPr lang="ru-RU" sz="1300" dirty="0">
                <a:latin typeface="Times New Roman" pitchFamily="18" charset="0"/>
                <a:cs typeface="Times New Roman" pitchFamily="18" charset="0"/>
              </a:rPr>
              <a:t>минут </a:t>
            </a:r>
            <a:r>
              <a:rPr lang="ru-RU" sz="1300" dirty="0" err="1">
                <a:latin typeface="Times New Roman" pitchFamily="18" charset="0"/>
                <a:cs typeface="Times New Roman" pitchFamily="18" charset="0"/>
              </a:rPr>
              <a:t>аралығында</a:t>
            </a:r>
            <a:r>
              <a:rPr lang="en-US" sz="1300" dirty="0">
                <a:latin typeface="Times New Roman" pitchFamily="18" charset="0"/>
                <a:cs typeface="Times New Roman" pitchFamily="18" charset="0"/>
              </a:rPr>
              <a:t>. </a:t>
            </a:r>
            <a:endParaRPr lang="ru-RU" sz="1300" dirty="0">
              <a:latin typeface="Times New Roman" pitchFamily="18" charset="0"/>
              <a:cs typeface="Times New Roman" pitchFamily="18" charset="0"/>
            </a:endParaRPr>
          </a:p>
          <a:p>
            <a:pPr indent="390670" algn="just"/>
            <a:r>
              <a:rPr lang="ru-RU" sz="1300" dirty="0">
                <a:latin typeface="Times New Roman" pitchFamily="18" charset="0"/>
                <a:cs typeface="Times New Roman" pitchFamily="18" charset="0"/>
              </a:rPr>
              <a:t>7. </a:t>
            </a:r>
            <a:r>
              <a:rPr lang="ru-RU" sz="1300" dirty="0" err="1">
                <a:latin typeface="Times New Roman" pitchFamily="18" charset="0"/>
                <a:cs typeface="Times New Roman" pitchFamily="18" charset="0"/>
              </a:rPr>
              <a:t>Барлық</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оқу</a:t>
            </a:r>
            <a:r>
              <a:rPr lang="ru-RU" sz="1300" dirty="0">
                <a:latin typeface="Times New Roman" pitchFamily="18" charset="0"/>
                <a:cs typeface="Times New Roman" pitchFamily="18" charset="0"/>
              </a:rPr>
              <a:t> ж</a:t>
            </a:r>
            <a:r>
              <a:rPr lang="kk-KZ" sz="1300" dirty="0">
                <a:latin typeface="Times New Roman" pitchFamily="18" charset="0"/>
                <a:cs typeface="Times New Roman" pitchFamily="18" charset="0"/>
              </a:rPr>
              <a:t>ә</a:t>
            </a:r>
            <a:r>
              <a:rPr lang="ru-RU" sz="1300" dirty="0">
                <a:latin typeface="Times New Roman" pitchFamily="18" charset="0"/>
                <a:cs typeface="Times New Roman" pitchFamily="18" charset="0"/>
              </a:rPr>
              <a:t>не </a:t>
            </a:r>
            <a:r>
              <a:rPr lang="ru-RU" sz="1300" dirty="0" err="1">
                <a:latin typeface="Times New Roman" pitchFamily="18" charset="0"/>
                <a:cs typeface="Times New Roman" pitchFamily="18" charset="0"/>
              </a:rPr>
              <a:t>оқу</a:t>
            </a:r>
            <a:r>
              <a:rPr lang="en-US" sz="1300" dirty="0">
                <a:latin typeface="Times New Roman" pitchFamily="18" charset="0"/>
                <a:cs typeface="Times New Roman" pitchFamily="18" charset="0"/>
              </a:rPr>
              <a:t>-</a:t>
            </a:r>
            <a:r>
              <a:rPr lang="ru-RU" sz="1300" dirty="0" err="1">
                <a:latin typeface="Times New Roman" pitchFamily="18" charset="0"/>
                <a:cs typeface="Times New Roman" pitchFamily="18" charset="0"/>
              </a:rPr>
              <a:t>өндірістік</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кабинеттерінің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тазалығы</a:t>
            </a:r>
            <a:r>
              <a:rPr lang="ru-RU" sz="1300" dirty="0">
                <a:latin typeface="Times New Roman" pitchFamily="18" charset="0"/>
                <a:cs typeface="Times New Roman" pitchFamily="18" charset="0"/>
              </a:rPr>
              <a:t> мен т</a:t>
            </a:r>
            <a:r>
              <a:rPr lang="kk-KZ" sz="1300" dirty="0">
                <a:latin typeface="Times New Roman" pitchFamily="18" charset="0"/>
                <a:cs typeface="Times New Roman" pitchFamily="18" charset="0"/>
              </a:rPr>
              <a:t>ә</a:t>
            </a:r>
            <a:r>
              <a:rPr lang="ru-RU" sz="1300" dirty="0" err="1">
                <a:latin typeface="Times New Roman" pitchFamily="18" charset="0"/>
                <a:cs typeface="Times New Roman" pitchFamily="18" charset="0"/>
              </a:rPr>
              <a:t>ртібін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техникалық</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қызметкерлер</a:t>
            </a:r>
            <a:r>
              <a:rPr lang="ru-RU" sz="1300" dirty="0">
                <a:latin typeface="Times New Roman" pitchFamily="18" charset="0"/>
                <a:cs typeface="Times New Roman" pitchFamily="18" charset="0"/>
              </a:rPr>
              <a:t> ж</a:t>
            </a:r>
            <a:r>
              <a:rPr lang="kk-KZ" sz="1300" dirty="0">
                <a:latin typeface="Times New Roman" pitchFamily="18" charset="0"/>
                <a:cs typeface="Times New Roman" pitchFamily="18" charset="0"/>
              </a:rPr>
              <a:t>ә</a:t>
            </a:r>
            <a:r>
              <a:rPr lang="ru-RU" sz="1300" dirty="0">
                <a:latin typeface="Times New Roman" pitchFamily="18" charset="0"/>
                <a:cs typeface="Times New Roman" pitchFamily="18" charset="0"/>
              </a:rPr>
              <a:t>не </a:t>
            </a:r>
            <a:r>
              <a:rPr lang="ru-RU" sz="1300" dirty="0" err="1">
                <a:latin typeface="Times New Roman" pitchFamily="18" charset="0"/>
                <a:cs typeface="Times New Roman" pitchFamily="18" charset="0"/>
              </a:rPr>
              <a:t>өз</a:t>
            </a:r>
            <a:r>
              <a:rPr lang="en-US" sz="1300" dirty="0">
                <a:latin typeface="Times New Roman" pitchFamily="18" charset="0"/>
                <a:cs typeface="Times New Roman" pitchFamily="18" charset="0"/>
              </a:rPr>
              <a:t>-</a:t>
            </a:r>
            <a:r>
              <a:rPr lang="ru-RU" sz="1300" dirty="0" err="1">
                <a:latin typeface="Times New Roman" pitchFamily="18" charset="0"/>
                <a:cs typeface="Times New Roman" pitchFamily="18" charset="0"/>
              </a:rPr>
              <a:t>өзіне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қызмет</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көрсету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бастамаларындағы</a:t>
            </a:r>
            <a:r>
              <a:rPr lang="ru-RU" sz="1300" dirty="0">
                <a:latin typeface="Times New Roman" pitchFamily="18" charset="0"/>
                <a:cs typeface="Times New Roman" pitchFamily="18" charset="0"/>
              </a:rPr>
              <a:t> </a:t>
            </a:r>
            <a:r>
              <a:rPr lang="kk-KZ" sz="1300" dirty="0">
                <a:latin typeface="Times New Roman" pitchFamily="18" charset="0"/>
                <a:cs typeface="Times New Roman" pitchFamily="18" charset="0"/>
              </a:rPr>
              <a:t>білімгерлер </a:t>
            </a:r>
            <a:r>
              <a:rPr lang="ru-RU" sz="1300" dirty="0" err="1">
                <a:latin typeface="Times New Roman" pitchFamily="18" charset="0"/>
                <a:cs typeface="Times New Roman" pitchFamily="18" charset="0"/>
              </a:rPr>
              <a:t>қамтамасыз</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етеді</a:t>
            </a:r>
            <a:r>
              <a:rPr lang="en-US" sz="1300" dirty="0">
                <a:latin typeface="Times New Roman" pitchFamily="18" charset="0"/>
                <a:cs typeface="Times New Roman" pitchFamily="18" charset="0"/>
              </a:rPr>
              <a:t>.</a:t>
            </a:r>
            <a:endParaRPr lang="ru-RU" sz="1300" dirty="0">
              <a:latin typeface="Times New Roman" pitchFamily="18" charset="0"/>
              <a:cs typeface="Times New Roman" pitchFamily="18" charset="0"/>
            </a:endParaRPr>
          </a:p>
          <a:p>
            <a:pPr indent="390670" algn="just"/>
            <a:r>
              <a:rPr lang="ru-RU" sz="1300" dirty="0">
                <a:latin typeface="Times New Roman" pitchFamily="18" charset="0"/>
                <a:cs typeface="Times New Roman" pitchFamily="18" charset="0"/>
              </a:rPr>
              <a:t>8. </a:t>
            </a:r>
            <a:r>
              <a:rPr lang="ru-RU" sz="1300" dirty="0" err="1">
                <a:latin typeface="Times New Roman" pitchFamily="18" charset="0"/>
                <a:cs typeface="Times New Roman" pitchFamily="18" charset="0"/>
              </a:rPr>
              <a:t>Сабақ</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басталғаннан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кейін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барлық</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оқу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кабинеттері</a:t>
            </a:r>
            <a:r>
              <a:rPr lang="ru-RU" sz="1300" dirty="0">
                <a:latin typeface="Times New Roman" pitchFamily="18" charset="0"/>
                <a:cs typeface="Times New Roman" pitchFamily="18" charset="0"/>
              </a:rPr>
              <a:t> мен </a:t>
            </a:r>
            <a:r>
              <a:rPr lang="ru-RU" sz="1300" dirty="0" err="1">
                <a:latin typeface="Times New Roman" pitchFamily="18" charset="0"/>
                <a:cs typeface="Times New Roman" pitchFamily="18" charset="0"/>
              </a:rPr>
              <a:t>оларға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жататын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ғимараттарында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қалыпты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сабақтар</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барысы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үшін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қажетті</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тыныштық</a:t>
            </a:r>
            <a:r>
              <a:rPr lang="ru-RU" sz="1300" dirty="0">
                <a:latin typeface="Times New Roman" pitchFamily="18" charset="0"/>
                <a:cs typeface="Times New Roman" pitchFamily="18" charset="0"/>
              </a:rPr>
              <a:t> пен т</a:t>
            </a:r>
            <a:r>
              <a:rPr lang="kk-KZ" sz="1300" dirty="0">
                <a:latin typeface="Times New Roman" pitchFamily="18" charset="0"/>
                <a:cs typeface="Times New Roman" pitchFamily="18" charset="0"/>
              </a:rPr>
              <a:t>ә</a:t>
            </a:r>
            <a:r>
              <a:rPr lang="ru-RU" sz="1300" dirty="0" err="1">
                <a:latin typeface="Times New Roman" pitchFamily="18" charset="0"/>
                <a:cs typeface="Times New Roman" pitchFamily="18" charset="0"/>
              </a:rPr>
              <a:t>ртіп</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қамтамасыз</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етілуі</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тиіс</a:t>
            </a:r>
            <a:r>
              <a:rPr lang="en-US" sz="1300" dirty="0">
                <a:latin typeface="Times New Roman" pitchFamily="18" charset="0"/>
                <a:cs typeface="Times New Roman" pitchFamily="18" charset="0"/>
              </a:rPr>
              <a:t>.</a:t>
            </a:r>
            <a:endParaRPr lang="ru-RU" sz="1300" dirty="0">
              <a:latin typeface="Times New Roman" pitchFamily="18" charset="0"/>
              <a:cs typeface="Times New Roman" pitchFamily="18" charset="0"/>
            </a:endParaRPr>
          </a:p>
          <a:p>
            <a:pPr indent="390670" algn="just"/>
            <a:r>
              <a:rPr lang="en-US" sz="1300" dirty="0">
                <a:latin typeface="Times New Roman" pitchFamily="18" charset="0"/>
                <a:cs typeface="Times New Roman" pitchFamily="18" charset="0"/>
              </a:rPr>
              <a:t> </a:t>
            </a:r>
            <a:r>
              <a:rPr lang="kk-KZ" sz="1300" dirty="0">
                <a:latin typeface="Times New Roman" pitchFamily="18" charset="0"/>
                <a:cs typeface="Times New Roman" pitchFamily="18" charset="0"/>
              </a:rPr>
              <a:t>9. </a:t>
            </a:r>
            <a:r>
              <a:rPr lang="ru-RU" sz="1300" dirty="0" err="1">
                <a:latin typeface="Times New Roman" pitchFamily="18" charset="0"/>
                <a:cs typeface="Times New Roman" pitchFamily="18" charset="0"/>
              </a:rPr>
              <a:t>Оқу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сабақтарын</a:t>
            </a:r>
            <a:r>
              <a:rPr lang="ru-RU" sz="1300" dirty="0">
                <a:latin typeface="Times New Roman" pitchFamily="18" charset="0"/>
                <a:cs typeface="Times New Roman" pitchFamily="18" charset="0"/>
              </a:rPr>
              <a:t> б</a:t>
            </a:r>
            <a:r>
              <a:rPr lang="kk-KZ" sz="1300" dirty="0">
                <a:latin typeface="Times New Roman" pitchFamily="18" charset="0"/>
                <a:cs typeface="Times New Roman" pitchFamily="18" charset="0"/>
              </a:rPr>
              <a:t>ұ</a:t>
            </a:r>
            <a:r>
              <a:rPr lang="ru-RU" sz="1300" dirty="0" err="1">
                <a:latin typeface="Times New Roman" pitchFamily="18" charset="0"/>
                <a:cs typeface="Times New Roman" pitchFamily="18" charset="0"/>
              </a:rPr>
              <a:t>зуға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болмайды</a:t>
            </a:r>
            <a:r>
              <a:rPr lang="en-US"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Сабаққа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қоңыраудан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кейін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кіруге</a:t>
            </a:r>
            <a:r>
              <a:rPr lang="ru-RU" sz="1300" dirty="0">
                <a:latin typeface="Times New Roman" pitchFamily="18" charset="0"/>
                <a:cs typeface="Times New Roman" pitchFamily="18" charset="0"/>
              </a:rPr>
              <a:t> тек </a:t>
            </a:r>
            <a:r>
              <a:rPr lang="ru-RU" sz="1300" dirty="0" err="1">
                <a:latin typeface="Times New Roman" pitchFamily="18" charset="0"/>
                <a:cs typeface="Times New Roman" pitchFamily="18" charset="0"/>
              </a:rPr>
              <a:t>қана</a:t>
            </a:r>
            <a:r>
              <a:rPr lang="ru-RU" sz="1300" dirty="0">
                <a:latin typeface="Times New Roman" pitchFamily="18" charset="0"/>
                <a:cs typeface="Times New Roman" pitchFamily="18" charset="0"/>
              </a:rPr>
              <a:t> колледж директоры </a:t>
            </a:r>
            <a:r>
              <a:rPr lang="ru-RU" sz="1300" dirty="0" err="1">
                <a:latin typeface="Times New Roman" pitchFamily="18" charset="0"/>
                <a:cs typeface="Times New Roman" pitchFamily="18" charset="0"/>
              </a:rPr>
              <a:t>немесе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оның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орынбасарларына</a:t>
            </a:r>
            <a:r>
              <a:rPr lang="en-US"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бөлім</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меңгерушілеріне</a:t>
            </a:r>
            <a:r>
              <a:rPr lang="ru-RU" sz="1300" dirty="0">
                <a:latin typeface="Times New Roman" pitchFamily="18" charset="0"/>
                <a:cs typeface="Times New Roman" pitchFamily="18" charset="0"/>
              </a:rPr>
              <a:t> р</a:t>
            </a:r>
            <a:r>
              <a:rPr lang="kk-KZ" sz="1300" dirty="0">
                <a:latin typeface="Times New Roman" pitchFamily="18" charset="0"/>
                <a:cs typeface="Times New Roman" pitchFamily="18" charset="0"/>
              </a:rPr>
              <a:t>ұ</a:t>
            </a:r>
            <a:r>
              <a:rPr lang="ru-RU" sz="1300" dirty="0" err="1">
                <a:latin typeface="Times New Roman" pitchFamily="18" charset="0"/>
                <a:cs typeface="Times New Roman" pitchFamily="18" charset="0"/>
              </a:rPr>
              <a:t>қсат</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етіледі</a:t>
            </a:r>
            <a:r>
              <a:rPr lang="en-US" sz="1300" dirty="0">
                <a:latin typeface="Times New Roman" pitchFamily="18" charset="0"/>
                <a:cs typeface="Times New Roman" pitchFamily="18" charset="0"/>
              </a:rPr>
              <a:t>.</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10. Оқу </a:t>
            </a:r>
            <a:r>
              <a:rPr lang="ru-RU" sz="1300" dirty="0" err="1">
                <a:latin typeface="Times New Roman" pitchFamily="18" charset="0"/>
                <a:cs typeface="Times New Roman" pitchFamily="18" charset="0"/>
              </a:rPr>
              <a:t>тобының</a:t>
            </a:r>
            <a:r>
              <a:rPr lang="ru-RU" sz="1300" dirty="0">
                <a:latin typeface="Times New Roman" pitchFamily="18" charset="0"/>
                <a:cs typeface="Times New Roman" pitchFamily="18" charset="0"/>
              </a:rPr>
              <a:t> қ</a:t>
            </a:r>
            <a:r>
              <a:rPr lang="kk-KZ" sz="1300" dirty="0">
                <a:latin typeface="Times New Roman" pitchFamily="18" charset="0"/>
                <a:cs typeface="Times New Roman" pitchFamily="18" charset="0"/>
              </a:rPr>
              <a:t>ұ</a:t>
            </a:r>
            <a:r>
              <a:rPr lang="ru-RU" sz="1300" dirty="0">
                <a:latin typeface="Times New Roman" pitchFamily="18" charset="0"/>
                <a:cs typeface="Times New Roman" pitchFamily="18" charset="0"/>
              </a:rPr>
              <a:t>рамы </a:t>
            </a:r>
            <a:r>
              <a:rPr lang="ru-RU" sz="1300" dirty="0" err="1">
                <a:latin typeface="Times New Roman" pitchFamily="18" charset="0"/>
                <a:cs typeface="Times New Roman" pitchFamily="18" charset="0"/>
              </a:rPr>
              <a:t>бөлім</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меңгеруші</a:t>
            </a:r>
            <a:r>
              <a:rPr lang="kk-KZ" sz="1300" dirty="0">
                <a:latin typeface="Times New Roman" pitchFamily="18" charset="0"/>
                <a:cs typeface="Times New Roman" pitchFamily="18" charset="0"/>
              </a:rPr>
              <a:t>с</a:t>
            </a:r>
            <a:r>
              <a:rPr lang="ru-RU" sz="1300" dirty="0">
                <a:latin typeface="Times New Roman" pitchFamily="18" charset="0"/>
                <a:cs typeface="Times New Roman" pitchFamily="18" charset="0"/>
              </a:rPr>
              <a:t>і </a:t>
            </a:r>
            <a:r>
              <a:rPr lang="kk-KZ" sz="1300" dirty="0">
                <a:latin typeface="Times New Roman" pitchFamily="18" charset="0"/>
                <a:cs typeface="Times New Roman" pitchFamily="18" charset="0"/>
              </a:rPr>
              <a:t>ұ</a:t>
            </a:r>
            <a:r>
              <a:rPr lang="ru-RU" sz="1300" dirty="0">
                <a:latin typeface="Times New Roman" pitchFamily="18" charset="0"/>
                <a:cs typeface="Times New Roman" pitchFamily="18" charset="0"/>
              </a:rPr>
              <a:t>сыны</a:t>
            </a:r>
            <a:r>
              <a:rPr lang="kk-KZ" sz="1300" dirty="0">
                <a:latin typeface="Times New Roman" pitchFamily="18" charset="0"/>
                <a:cs typeface="Times New Roman" pitchFamily="18" charset="0"/>
              </a:rPr>
              <a:t>с</a:t>
            </a:r>
            <a:r>
              <a:rPr lang="ru-RU" sz="1300" dirty="0">
                <a:latin typeface="Times New Roman" pitchFamily="18" charset="0"/>
                <a:cs typeface="Times New Roman" pitchFamily="18" charset="0"/>
              </a:rPr>
              <a:t>ы </a:t>
            </a:r>
            <a:r>
              <a:rPr lang="ru-RU" sz="1300" dirty="0" err="1">
                <a:latin typeface="Times New Roman" pitchFamily="18" charset="0"/>
                <a:cs typeface="Times New Roman" pitchFamily="18" charset="0"/>
              </a:rPr>
              <a:t>бойынша</a:t>
            </a:r>
            <a:r>
              <a:rPr lang="ru-RU" sz="1300" dirty="0">
                <a:latin typeface="Times New Roman" pitchFamily="18" charset="0"/>
                <a:cs typeface="Times New Roman" pitchFamily="18" charset="0"/>
              </a:rPr>
              <a:t> директор </a:t>
            </a:r>
            <a:r>
              <a:rPr lang="ru-RU" sz="1300" dirty="0" err="1">
                <a:latin typeface="Times New Roman" pitchFamily="18" charset="0"/>
                <a:cs typeface="Times New Roman" pitchFamily="18" charset="0"/>
              </a:rPr>
              <a:t>бұйрығымен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белгіленеді</a:t>
            </a:r>
            <a:r>
              <a:rPr lang="en-US" sz="1300" dirty="0">
                <a:latin typeface="Times New Roman" pitchFamily="18" charset="0"/>
                <a:cs typeface="Times New Roman" pitchFamily="18" charset="0"/>
              </a:rPr>
              <a:t>.</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11. </a:t>
            </a:r>
            <a:r>
              <a:rPr lang="en-US" sz="1300" dirty="0">
                <a:latin typeface="Times New Roman" pitchFamily="18" charset="0"/>
                <a:cs typeface="Times New Roman" pitchFamily="18" charset="0"/>
              </a:rPr>
              <a:t> </a:t>
            </a:r>
            <a:r>
              <a:rPr lang="kk-KZ" sz="1300" dirty="0">
                <a:latin typeface="Times New Roman" pitchFamily="18" charset="0"/>
                <a:cs typeface="Times New Roman" pitchFamily="18" charset="0"/>
              </a:rPr>
              <a:t>Білімгерлердің </a:t>
            </a:r>
            <a:r>
              <a:rPr lang="ru-RU" sz="1300" dirty="0" err="1">
                <a:latin typeface="Times New Roman" pitchFamily="18" charset="0"/>
                <a:cs typeface="Times New Roman" pitchFamily="18" charset="0"/>
              </a:rPr>
              <a:t>пікірлерін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есепке</a:t>
            </a:r>
            <a:r>
              <a:rPr lang="ru-RU" sz="1300" dirty="0">
                <a:latin typeface="Times New Roman" pitchFamily="18" charset="0"/>
                <a:cs typeface="Times New Roman" pitchFamily="18" charset="0"/>
              </a:rPr>
              <a:t> ала </a:t>
            </a:r>
            <a:r>
              <a:rPr lang="ru-RU" sz="1300" dirty="0" err="1">
                <a:latin typeface="Times New Roman" pitchFamily="18" charset="0"/>
                <a:cs typeface="Times New Roman" pitchFamily="18" charset="0"/>
              </a:rPr>
              <a:t>отырып</a:t>
            </a:r>
            <a:r>
              <a:rPr lang="en-US" sz="1300" dirty="0">
                <a:latin typeface="Times New Roman" pitchFamily="18" charset="0"/>
                <a:cs typeface="Times New Roman" pitchFamily="18" charset="0"/>
              </a:rPr>
              <a:t>, </a:t>
            </a:r>
            <a:r>
              <a:rPr lang="kk-KZ" sz="1300" dirty="0">
                <a:latin typeface="Times New Roman" pitchFamily="18" charset="0"/>
                <a:cs typeface="Times New Roman" pitchFamily="18" charset="0"/>
              </a:rPr>
              <a:t>ә</a:t>
            </a:r>
            <a:r>
              <a:rPr lang="ru-RU" sz="1300" dirty="0">
                <a:latin typeface="Times New Roman" pitchFamily="18" charset="0"/>
                <a:cs typeface="Times New Roman" pitchFamily="18" charset="0"/>
              </a:rPr>
              <a:t>р </a:t>
            </a:r>
            <a:r>
              <a:rPr lang="ru-RU" sz="1300" dirty="0" err="1">
                <a:latin typeface="Times New Roman" pitchFamily="18" charset="0"/>
                <a:cs typeface="Times New Roman" pitchFamily="18" charset="0"/>
              </a:rPr>
              <a:t>оқу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тобында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ең</a:t>
            </a:r>
            <a:r>
              <a:rPr lang="ru-RU" sz="1300" dirty="0">
                <a:latin typeface="Times New Roman" pitchFamily="18" charset="0"/>
                <a:cs typeface="Times New Roman" pitchFamily="18" charset="0"/>
              </a:rPr>
              <a:t> т</a:t>
            </a:r>
            <a:r>
              <a:rPr lang="kk-KZ" sz="1300" dirty="0">
                <a:latin typeface="Times New Roman" pitchFamily="18" charset="0"/>
                <a:cs typeface="Times New Roman" pitchFamily="18" charset="0"/>
              </a:rPr>
              <a:t>ә</a:t>
            </a:r>
            <a:r>
              <a:rPr lang="ru-RU" sz="1300" dirty="0" err="1">
                <a:latin typeface="Times New Roman" pitchFamily="18" charset="0"/>
                <a:cs typeface="Times New Roman" pitchFamily="18" charset="0"/>
              </a:rPr>
              <a:t>ртіпті</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және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оқу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үлгерімі</a:t>
            </a:r>
            <a:r>
              <a:rPr lang="ru-RU" sz="1300" dirty="0">
                <a:latin typeface="Times New Roman" pitchFamily="18" charset="0"/>
                <a:cs typeface="Times New Roman" pitchFamily="18" charset="0"/>
              </a:rPr>
              <a:t> ж</a:t>
            </a:r>
            <a:r>
              <a:rPr lang="kk-KZ" sz="1300" dirty="0">
                <a:latin typeface="Times New Roman" pitchFamily="18" charset="0"/>
                <a:cs typeface="Times New Roman" pitchFamily="18" charset="0"/>
              </a:rPr>
              <a:t>оғары білімгер </a:t>
            </a:r>
            <a:r>
              <a:rPr lang="ru-RU" sz="1300" dirty="0">
                <a:latin typeface="Times New Roman" pitchFamily="18" charset="0"/>
                <a:cs typeface="Times New Roman" pitchFamily="18" charset="0"/>
              </a:rPr>
              <a:t>топ бас</a:t>
            </a:r>
            <a:r>
              <a:rPr lang="kk-KZ" sz="1300" dirty="0">
                <a:latin typeface="Times New Roman" pitchFamily="18" charset="0"/>
                <a:cs typeface="Times New Roman" pitchFamily="18" charset="0"/>
              </a:rPr>
              <a:t>ш</a:t>
            </a:r>
            <a:r>
              <a:rPr lang="ru-RU" sz="1300" dirty="0">
                <a:latin typeface="Times New Roman" pitchFamily="18" charset="0"/>
                <a:cs typeface="Times New Roman" pitchFamily="18" charset="0"/>
              </a:rPr>
              <a:t>ы</a:t>
            </a:r>
            <a:r>
              <a:rPr lang="kk-KZ" sz="1300" dirty="0">
                <a:latin typeface="Times New Roman" pitchFamily="18" charset="0"/>
                <a:cs typeface="Times New Roman" pitchFamily="18" charset="0"/>
              </a:rPr>
              <a:t>сы </a:t>
            </a:r>
            <a:r>
              <a:rPr lang="kk-KZ" sz="1300" dirty="0" smtClean="0">
                <a:latin typeface="Times New Roman" pitchFamily="18" charset="0"/>
                <a:cs typeface="Times New Roman" pitchFamily="18" charset="0"/>
              </a:rPr>
              <a:t>(староста) </a:t>
            </a:r>
            <a:r>
              <a:rPr lang="ru-RU" sz="1300" dirty="0" err="1">
                <a:latin typeface="Times New Roman" pitchFamily="18" charset="0"/>
                <a:cs typeface="Times New Roman" pitchFamily="18" charset="0"/>
              </a:rPr>
              <a:t>болып</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тағайындалады</a:t>
            </a:r>
            <a:r>
              <a:rPr lang="en-US" sz="1300" dirty="0">
                <a:latin typeface="Times New Roman" pitchFamily="18" charset="0"/>
                <a:cs typeface="Times New Roman" pitchFamily="18" charset="0"/>
              </a:rPr>
              <a:t>.</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12. </a:t>
            </a:r>
            <a:r>
              <a:rPr lang="ru-RU" sz="1300" dirty="0" err="1">
                <a:latin typeface="Times New Roman" pitchFamily="18" charset="0"/>
                <a:cs typeface="Times New Roman" pitchFamily="18" charset="0"/>
              </a:rPr>
              <a:t>Колледждегі</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оқу</a:t>
            </a:r>
            <a:r>
              <a:rPr lang="ru-RU" sz="1300" dirty="0">
                <a:latin typeface="Times New Roman" pitchFamily="18" charset="0"/>
                <a:cs typeface="Times New Roman" pitchFamily="18" charset="0"/>
              </a:rPr>
              <a:t> т</a:t>
            </a:r>
            <a:r>
              <a:rPr lang="kk-KZ" sz="1300" dirty="0">
                <a:latin typeface="Times New Roman" pitchFamily="18" charset="0"/>
                <a:cs typeface="Times New Roman" pitchFamily="18" charset="0"/>
              </a:rPr>
              <a:t>ә</a:t>
            </a:r>
            <a:r>
              <a:rPr lang="ru-RU" sz="1300" dirty="0" err="1">
                <a:latin typeface="Times New Roman" pitchFamily="18" charset="0"/>
                <a:cs typeface="Times New Roman" pitchFamily="18" charset="0"/>
              </a:rPr>
              <a:t>ртібін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бақылау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мақсатында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кезекшілікке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әкімшілік</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мүшелері</a:t>
            </a:r>
            <a:r>
              <a:rPr lang="en-US" sz="1300" dirty="0">
                <a:latin typeface="Times New Roman" pitchFamily="18" charset="0"/>
                <a:cs typeface="Times New Roman" pitchFamily="18" charset="0"/>
              </a:rPr>
              <a:t>, </a:t>
            </a:r>
            <a:r>
              <a:rPr lang="ru-RU" sz="1300" dirty="0">
                <a:latin typeface="Times New Roman" pitchFamily="18" charset="0"/>
                <a:cs typeface="Times New Roman" pitchFamily="18" charset="0"/>
              </a:rPr>
              <a:t>о</a:t>
            </a:r>
            <a:r>
              <a:rPr lang="kk-KZ" sz="1300" dirty="0">
                <a:latin typeface="Times New Roman" pitchFamily="18" charset="0"/>
                <a:cs typeface="Times New Roman" pitchFamily="18" charset="0"/>
              </a:rPr>
              <a:t>қ</a:t>
            </a:r>
            <a:r>
              <a:rPr lang="ru-RU" sz="1300" dirty="0" err="1">
                <a:latin typeface="Times New Roman" pitchFamily="18" charset="0"/>
                <a:cs typeface="Times New Roman" pitchFamily="18" charset="0"/>
              </a:rPr>
              <a:t>ытушылар</a:t>
            </a:r>
            <a:r>
              <a:rPr lang="ru-RU" sz="1300" dirty="0">
                <a:latin typeface="Times New Roman" pitchFamily="18" charset="0"/>
                <a:cs typeface="Times New Roman" pitchFamily="18" charset="0"/>
              </a:rPr>
              <a:t> мен </a:t>
            </a:r>
            <a:r>
              <a:rPr lang="kk-KZ" sz="1300" dirty="0">
                <a:latin typeface="Times New Roman" pitchFamily="18" charset="0"/>
                <a:cs typeface="Times New Roman" pitchFamily="18" charset="0"/>
              </a:rPr>
              <a:t>білімгерлер </a:t>
            </a:r>
            <a:r>
              <a:rPr lang="ru-RU" sz="1300" dirty="0" err="1">
                <a:latin typeface="Times New Roman" pitchFamily="18" charset="0"/>
                <a:cs typeface="Times New Roman" pitchFamily="18" charset="0"/>
              </a:rPr>
              <a:t>қатыстырылып</a:t>
            </a:r>
            <a:r>
              <a:rPr lang="en-US"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өткізу</a:t>
            </a:r>
            <a:r>
              <a:rPr lang="ru-RU" sz="1300" dirty="0">
                <a:latin typeface="Times New Roman" pitchFamily="18" charset="0"/>
                <a:cs typeface="Times New Roman" pitchFamily="18" charset="0"/>
              </a:rPr>
              <a:t> т</a:t>
            </a:r>
            <a:r>
              <a:rPr lang="kk-KZ" sz="1300" dirty="0">
                <a:latin typeface="Times New Roman" pitchFamily="18" charset="0"/>
                <a:cs typeface="Times New Roman" pitchFamily="18" charset="0"/>
              </a:rPr>
              <a:t>ә</a:t>
            </a:r>
            <a:r>
              <a:rPr lang="ru-RU" sz="1300" dirty="0" err="1">
                <a:latin typeface="Times New Roman" pitchFamily="18" charset="0"/>
                <a:cs typeface="Times New Roman" pitchFamily="18" charset="0"/>
              </a:rPr>
              <a:t>ртібі</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енгізіледі</a:t>
            </a:r>
            <a:r>
              <a:rPr lang="en-US" sz="1300" dirty="0">
                <a:latin typeface="Times New Roman" pitchFamily="18" charset="0"/>
                <a:cs typeface="Times New Roman" pitchFamily="18" charset="0"/>
              </a:rPr>
              <a:t>.</a:t>
            </a:r>
            <a:endParaRPr lang="kk-KZ" sz="1300" dirty="0">
              <a:latin typeface="Times New Roman" pitchFamily="18" charset="0"/>
              <a:cs typeface="Times New Roman" pitchFamily="18" charset="0"/>
            </a:endParaRPr>
          </a:p>
          <a:p>
            <a:pPr lvl="0" algn="just"/>
            <a:endParaRPr lang="ru-RU" sz="1300" dirty="0">
              <a:latin typeface="Times New Roman" pitchFamily="18" charset="0"/>
              <a:cs typeface="Times New Roman" pitchFamily="18" charset="0"/>
            </a:endParaRPr>
          </a:p>
          <a:p>
            <a:pPr algn="ctr"/>
            <a:r>
              <a:rPr lang="kk-KZ" sz="1300" b="1" dirty="0">
                <a:latin typeface="Times New Roman" pitchFamily="18" charset="0"/>
                <a:cs typeface="Times New Roman" pitchFamily="18" charset="0"/>
              </a:rPr>
              <a:t>III. Білімгерлердің құқықтары мен міндеттері</a:t>
            </a:r>
          </a:p>
          <a:p>
            <a:pPr algn="just"/>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1. Колледж білімгерлерінің құқықтары:</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2. Оқу дәрісханалары, оқу залы, кітапхана, спорт және акт залы және басқа оқу мен оқу-көмекші мекемелері, колледж мүлкі мен жабдықтарын пайдалануға.</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 3. Колледждің өз-өзін басқару органының мүшесі ретінде сайлауға қатысуға және сайлануға.</a:t>
            </a:r>
            <a:endParaRPr lang="ru-RU" sz="1300" dirty="0">
              <a:latin typeface="Times New Roman" pitchFamily="18" charset="0"/>
              <a:cs typeface="Times New Roman" pitchFamily="18" charset="0"/>
            </a:endParaRPr>
          </a:p>
          <a:p>
            <a:pPr marL="202822" indent="-202822" algn="just"/>
            <a:endParaRPr lang="ru-RU" sz="1300" dirty="0">
              <a:latin typeface="Times New Roman" pitchFamily="18" charset="0"/>
              <a:cs typeface="Times New Roman" pitchFamily="18" charset="0"/>
            </a:endParaRPr>
          </a:p>
        </p:txBody>
      </p:sp>
      <p:sp>
        <p:nvSpPr>
          <p:cNvPr id="4" name="TextBox 3"/>
          <p:cNvSpPr txBox="1"/>
          <p:nvPr/>
        </p:nvSpPr>
        <p:spPr>
          <a:xfrm>
            <a:off x="3343975" y="10242040"/>
            <a:ext cx="873314" cy="323936"/>
          </a:xfrm>
          <a:prstGeom prst="rect">
            <a:avLst/>
          </a:prstGeom>
          <a:noFill/>
        </p:spPr>
        <p:txBody>
          <a:bodyPr wrap="square" lIns="104309" tIns="52154" rIns="104309" bIns="52154" rtlCol="0">
            <a:spAutoFit/>
          </a:bodyPr>
          <a:lstStyle/>
          <a:p>
            <a:pPr algn="ctr"/>
            <a:r>
              <a:rPr lang="kk-KZ" sz="1400" dirty="0">
                <a:latin typeface="Times New Roman" pitchFamily="18" charset="0"/>
                <a:cs typeface="Times New Roman" pitchFamily="18" charset="0"/>
              </a:rPr>
              <a:t>25</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2605134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6162" y="1265450"/>
            <a:ext cx="6589549" cy="8875575"/>
          </a:xfrm>
          <a:prstGeom prst="rect">
            <a:avLst/>
          </a:prstGeom>
        </p:spPr>
        <p:txBody>
          <a:bodyPr wrap="square" lIns="104309" tIns="52154" rIns="104309" bIns="52154">
            <a:spAutoFit/>
          </a:bodyPr>
          <a:lstStyle/>
          <a:p>
            <a:pPr indent="390670" algn="just"/>
            <a:r>
              <a:rPr lang="kk-KZ" sz="1300" dirty="0">
                <a:latin typeface="Times New Roman" pitchFamily="18" charset="0"/>
                <a:cs typeface="Times New Roman" pitchFamily="18" charset="0"/>
              </a:rPr>
              <a:t> 3. Колледждің қоғамдық өміріне белсене қатысуға: спорт секцияларға, көркем өнерпаздық үйірмелерге, конкурстарға, конференцияларға және т.б.</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 4. Колледж қызметкерлері мен білімгерлері арасындағы даулы мәселелер барлық жақтардың мүдделері есепке алынып шешілуге тиіс. Колледж қызметкерлері мен білімгерлері арасындағы даулы мәселелерін шешуде қиын жағдай туса, білімгерлердің колледждің әкімшілік мүшелеріне бұл мәселе бойынша айтуға құқығы бар.</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5. Оқудағы жетістіктері үшін және колледждің қоғамдық өміріне белсенді қатысуына байланысты құқығы:</a:t>
            </a:r>
            <a:endParaRPr lang="ru-RU" sz="1300" dirty="0">
              <a:latin typeface="Times New Roman" pitchFamily="18" charset="0"/>
              <a:cs typeface="Times New Roman" pitchFamily="18" charset="0"/>
            </a:endParaRPr>
          </a:p>
          <a:p>
            <a:pPr marL="186692" indent="-186692" algn="just">
              <a:buFont typeface="Arial" pitchFamily="34" charset="0"/>
              <a:buChar char="•"/>
            </a:pPr>
            <a:r>
              <a:rPr lang="ru-RU" sz="1300" dirty="0" err="1">
                <a:latin typeface="Times New Roman" pitchFamily="18" charset="0"/>
                <a:cs typeface="Times New Roman" pitchFamily="18" charset="0"/>
              </a:rPr>
              <a:t>алғыс</a:t>
            </a:r>
            <a:r>
              <a:rPr lang="ru-RU" sz="1300" dirty="0">
                <a:latin typeface="Times New Roman" pitchFamily="18" charset="0"/>
                <a:cs typeface="Times New Roman" pitchFamily="18" charset="0"/>
              </a:rPr>
              <a:t> </a:t>
            </a:r>
            <a:r>
              <a:rPr lang="kk-KZ" sz="1300" dirty="0">
                <a:latin typeface="Times New Roman" pitchFamily="18" charset="0"/>
                <a:cs typeface="Times New Roman" pitchFamily="18" charset="0"/>
              </a:rPr>
              <a:t>алуына</a:t>
            </a:r>
            <a:endParaRPr lang="ru-RU" sz="1300" dirty="0">
              <a:latin typeface="Times New Roman" pitchFamily="18" charset="0"/>
              <a:cs typeface="Times New Roman" pitchFamily="18" charset="0"/>
            </a:endParaRPr>
          </a:p>
          <a:p>
            <a:pPr marL="186692" indent="-186692" algn="just">
              <a:buFont typeface="Arial" pitchFamily="34" charset="0"/>
              <a:buChar char="•"/>
            </a:pPr>
            <a:r>
              <a:rPr lang="ru-RU" sz="1300" dirty="0" err="1">
                <a:latin typeface="Times New Roman" pitchFamily="18" charset="0"/>
                <a:cs typeface="Times New Roman" pitchFamily="18" charset="0"/>
              </a:rPr>
              <a:t>құнды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сыйлықтар</a:t>
            </a:r>
            <a:r>
              <a:rPr lang="ru-RU" sz="1300" dirty="0">
                <a:latin typeface="Times New Roman" pitchFamily="18" charset="0"/>
                <a:cs typeface="Times New Roman" pitchFamily="18" charset="0"/>
              </a:rPr>
              <a:t> мен </a:t>
            </a:r>
            <a:r>
              <a:rPr lang="ru-RU" sz="1300" dirty="0" err="1">
                <a:latin typeface="Times New Roman" pitchFamily="18" charset="0"/>
                <a:cs typeface="Times New Roman" pitchFamily="18" charset="0"/>
              </a:rPr>
              <a:t>мақтау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қағаздарымен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марапатталуы</a:t>
            </a:r>
            <a:r>
              <a:rPr lang="kk-KZ" sz="1300" dirty="0">
                <a:latin typeface="Times New Roman" pitchFamily="18" charset="0"/>
                <a:cs typeface="Times New Roman" pitchFamily="18" charset="0"/>
              </a:rPr>
              <a:t>на</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6. М</a:t>
            </a:r>
            <a:r>
              <a:rPr lang="ru-RU" sz="1300" dirty="0" err="1">
                <a:latin typeface="Times New Roman" pitchFamily="18" charset="0"/>
                <a:cs typeface="Times New Roman" pitchFamily="18" charset="0"/>
              </a:rPr>
              <a:t>емлекеттiк</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жалпыға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мiндеттi</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бiлiм</a:t>
            </a:r>
            <a:r>
              <a:rPr lang="ru-RU" sz="1300" dirty="0">
                <a:latin typeface="Times New Roman" pitchFamily="18" charset="0"/>
                <a:cs typeface="Times New Roman" pitchFamily="18" charset="0"/>
              </a:rPr>
              <a:t> беру </a:t>
            </a:r>
            <a:r>
              <a:rPr lang="ru-RU" sz="1300" dirty="0" err="1">
                <a:latin typeface="Times New Roman" pitchFamily="18" charset="0"/>
                <a:cs typeface="Times New Roman" pitchFamily="18" charset="0"/>
              </a:rPr>
              <a:t>стандарттарына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сәйкес</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сапалы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бiлiм</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алуға</a:t>
            </a:r>
            <a:r>
              <a:rPr lang="ru-RU" sz="1300" dirty="0">
                <a:latin typeface="Times New Roman" pitchFamily="18" charset="0"/>
                <a:cs typeface="Times New Roman" pitchFamily="18" charset="0"/>
              </a:rPr>
              <a:t>;</a:t>
            </a:r>
          </a:p>
          <a:p>
            <a:pPr indent="390670" algn="just"/>
            <a:r>
              <a:rPr lang="kk-KZ" sz="1300" dirty="0">
                <a:latin typeface="Times New Roman" pitchFamily="18" charset="0"/>
                <a:cs typeface="Times New Roman" pitchFamily="18" charset="0"/>
              </a:rPr>
              <a:t>7. Өзiнiң бейiмдiлiгi мен қажеттерiне қарай қосымша бiлiм беру қызметтерiн, бiлiмдердi ақылы негiзде алуға;</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8. Қайта қабылдануға және бiр оқу орнынан басқасына, бiр мамандықтан басқасына немесе оқудың бiр нысанынан басқасына ауысуға;</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9. Өзiнiң адамдық қадiр-қасиетiнiң құрметтелуiне;</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10. Мемлекеттiк бiлiм беру тапсырысына сәйкес оқуға қабылданған бiлiм алушылар бiлiм беру ұйымдарында белгiлеген тәртiппен жатақханалардағы орындармен қамтамасыз етiлуге.</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11. Қазақстан Республикасының заңнамасына сәйкес халықты жұмыспен қамту саласындағы жағдай туралы ақпарат алуға;</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12. Медициналық айғақтар бойынша және өзге де ерекше жағдайларда бiлiм алушы академиялық демалыс алуына.</a:t>
            </a:r>
            <a:endParaRPr lang="ru-RU" sz="1300" dirty="0">
              <a:latin typeface="Times New Roman" pitchFamily="18" charset="0"/>
              <a:cs typeface="Times New Roman" pitchFamily="18" charset="0"/>
            </a:endParaRPr>
          </a:p>
          <a:p>
            <a:pPr indent="390670"/>
            <a:r>
              <a:rPr lang="kk-KZ" sz="1300" b="1" i="1" dirty="0">
                <a:latin typeface="Times New Roman" pitchFamily="18" charset="0"/>
                <a:cs typeface="Times New Roman" pitchFamily="18" charset="0"/>
              </a:rPr>
              <a:t>Колледж білімгерлерінің міндеттері:</a:t>
            </a:r>
            <a:endParaRPr lang="ru-RU" sz="1300" i="1"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1. Таңдаған мамандық бойынша жүйелі түрде, терең теориялық білім, практикалық дағдылар мен іскерлігін игеру.</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2. Міндетті оқу және практикалық сабақтарға қатысу.</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3. Белгіленген мерзімдерде оқу жоспары мен бағдарламаларына сәйкес тапсырмалардың барлық түрлерін орындау.</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4. Қоғамдық-пайдалы еңбегінде, оқу корпусының тазалығы мен тәртібін сақтауына қатысу.</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5. </a:t>
            </a:r>
            <a:r>
              <a:rPr lang="ru-RU" sz="1300" dirty="0">
                <a:latin typeface="Times New Roman" pitchFamily="18" charset="0"/>
                <a:cs typeface="Times New Roman" pitchFamily="18" charset="0"/>
              </a:rPr>
              <a:t>Колледж </a:t>
            </a:r>
            <a:r>
              <a:rPr lang="ru-RU" sz="1300" dirty="0" err="1">
                <a:latin typeface="Times New Roman" pitchFamily="18" charset="0"/>
                <a:cs typeface="Times New Roman" pitchFamily="18" charset="0"/>
              </a:rPr>
              <a:t>мүл</a:t>
            </a:r>
            <a:r>
              <a:rPr lang="kk-KZ" sz="1300" dirty="0">
                <a:latin typeface="Times New Roman" pitchFamily="18" charset="0"/>
                <a:cs typeface="Times New Roman" pitchFamily="18" charset="0"/>
              </a:rPr>
              <a:t>к</a:t>
            </a:r>
            <a:r>
              <a:rPr lang="ru-RU" sz="1300" dirty="0" err="1">
                <a:latin typeface="Times New Roman" pitchFamily="18" charset="0"/>
                <a:cs typeface="Times New Roman" pitchFamily="18" charset="0"/>
              </a:rPr>
              <a:t>ін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сақтау</a:t>
            </a:r>
            <a:r>
              <a:rPr lang="ru-RU" sz="1300" dirty="0">
                <a:latin typeface="Times New Roman" pitchFamily="18" charset="0"/>
                <a:cs typeface="Times New Roman" pitchFamily="18" charset="0"/>
              </a:rPr>
              <a:t>.</a:t>
            </a:r>
          </a:p>
          <a:p>
            <a:pPr indent="390670" algn="just"/>
            <a:r>
              <a:rPr lang="kk-KZ" sz="1300" dirty="0">
                <a:latin typeface="Times New Roman" pitchFamily="18" charset="0"/>
                <a:cs typeface="Times New Roman" pitchFamily="18" charset="0"/>
              </a:rPr>
              <a:t>6. Белсенді </a:t>
            </a:r>
            <a:r>
              <a:rPr lang="ru-RU" sz="1300" dirty="0" err="1">
                <a:latin typeface="Times New Roman" pitchFamily="18" charset="0"/>
                <a:cs typeface="Times New Roman" pitchFamily="18" charset="0"/>
              </a:rPr>
              <a:t>өмір</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сүру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колледждің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қоғамдық</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өміріне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қатысу</a:t>
            </a:r>
            <a:r>
              <a:rPr lang="ru-RU" sz="1300" dirty="0">
                <a:latin typeface="Times New Roman" pitchFamily="18" charset="0"/>
                <a:cs typeface="Times New Roman" pitchFamily="18" charset="0"/>
              </a:rPr>
              <a:t>.</a:t>
            </a:r>
          </a:p>
          <a:p>
            <a:pPr indent="390670" algn="just"/>
            <a:r>
              <a:rPr lang="ru-RU" sz="1300" dirty="0">
                <a:latin typeface="Times New Roman" pitchFamily="18" charset="0"/>
                <a:cs typeface="Times New Roman" pitchFamily="18" charset="0"/>
              </a:rPr>
              <a:t>7. </a:t>
            </a:r>
            <a:r>
              <a:rPr lang="ru-RU" sz="1300" dirty="0" err="1">
                <a:latin typeface="Times New Roman" pitchFamily="18" charset="0"/>
                <a:cs typeface="Times New Roman" pitchFamily="18" charset="0"/>
              </a:rPr>
              <a:t>Колледжде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сонымен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қатар</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көшеде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қоғамдық</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жерде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қоғамдық</a:t>
            </a:r>
            <a:r>
              <a:rPr lang="ru-RU" sz="1300" dirty="0">
                <a:latin typeface="Times New Roman" pitchFamily="18" charset="0"/>
                <a:cs typeface="Times New Roman" pitchFamily="18" charset="0"/>
              </a:rPr>
              <a:t> т</a:t>
            </a:r>
            <a:r>
              <a:rPr lang="kk-KZ" sz="1300" dirty="0">
                <a:latin typeface="Times New Roman" pitchFamily="18" charset="0"/>
                <a:cs typeface="Times New Roman" pitchFamily="18" charset="0"/>
              </a:rPr>
              <a:t>ә</a:t>
            </a:r>
            <a:r>
              <a:rPr lang="ru-RU" sz="1300" dirty="0" err="1">
                <a:latin typeface="Times New Roman" pitchFamily="18" charset="0"/>
                <a:cs typeface="Times New Roman" pitchFamily="18" charset="0"/>
              </a:rPr>
              <a:t>ртіпті</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бұзбай</a:t>
            </a:r>
            <a:r>
              <a:rPr lang="ru-RU" sz="1300" dirty="0">
                <a:latin typeface="Times New Roman" pitchFamily="18" charset="0"/>
                <a:cs typeface="Times New Roman" pitchFamily="18" charset="0"/>
              </a:rPr>
              <a:t> таза </a:t>
            </a:r>
            <a:r>
              <a:rPr lang="ru-RU" sz="1300" dirty="0" err="1">
                <a:latin typeface="Times New Roman" pitchFamily="18" charset="0"/>
                <a:cs typeface="Times New Roman" pitchFamily="18" charset="0"/>
              </a:rPr>
              <a:t>жүру</a:t>
            </a:r>
            <a:r>
              <a:rPr lang="ru-RU" sz="1300" dirty="0">
                <a:latin typeface="Times New Roman" pitchFamily="18" charset="0"/>
                <a:cs typeface="Times New Roman" pitchFamily="18" charset="0"/>
              </a:rPr>
              <a:t>, т</a:t>
            </a:r>
            <a:r>
              <a:rPr lang="kk-KZ" sz="1300" dirty="0">
                <a:latin typeface="Times New Roman" pitchFamily="18" charset="0"/>
                <a:cs typeface="Times New Roman" pitchFamily="18" charset="0"/>
              </a:rPr>
              <a:t>ә</a:t>
            </a:r>
            <a:r>
              <a:rPr lang="ru-RU" sz="1300" dirty="0" err="1">
                <a:latin typeface="Times New Roman" pitchFamily="18" charset="0"/>
                <a:cs typeface="Times New Roman" pitchFamily="18" charset="0"/>
              </a:rPr>
              <a:t>ртіпті</a:t>
            </a:r>
            <a:r>
              <a:rPr lang="ru-RU" sz="1300" dirty="0">
                <a:latin typeface="Times New Roman" pitchFamily="18" charset="0"/>
                <a:cs typeface="Times New Roman" pitchFamily="18" charset="0"/>
              </a:rPr>
              <a:t> болу.</a:t>
            </a:r>
          </a:p>
          <a:p>
            <a:pPr indent="390670" algn="just"/>
            <a:r>
              <a:rPr lang="kk-KZ" sz="1300" dirty="0">
                <a:latin typeface="Times New Roman" pitchFamily="18" charset="0"/>
                <a:cs typeface="Times New Roman" pitchFamily="18" charset="0"/>
              </a:rPr>
              <a:t>8. К</a:t>
            </a:r>
            <a:r>
              <a:rPr lang="ru-RU" sz="1300" dirty="0" err="1">
                <a:latin typeface="Times New Roman" pitchFamily="18" charset="0"/>
                <a:cs typeface="Times New Roman" pitchFamily="18" charset="0"/>
              </a:rPr>
              <a:t>олледж</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Жарғысы</a:t>
            </a:r>
            <a:r>
              <a:rPr lang="kk-KZ" sz="1300" dirty="0">
                <a:latin typeface="Times New Roman" pitchFamily="18" charset="0"/>
                <a:cs typeface="Times New Roman" pitchFamily="18" charset="0"/>
              </a:rPr>
              <a:t>мен алдын ала қарастырылған </a:t>
            </a:r>
            <a:r>
              <a:rPr lang="ru-RU" sz="1300" dirty="0" err="1">
                <a:latin typeface="Times New Roman" pitchFamily="18" charset="0"/>
                <a:cs typeface="Times New Roman" pitchFamily="18" charset="0"/>
              </a:rPr>
              <a:t>Колледждің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ішкі</a:t>
            </a:r>
            <a:r>
              <a:rPr lang="ru-RU" sz="1300" dirty="0">
                <a:latin typeface="Times New Roman" pitchFamily="18" charset="0"/>
                <a:cs typeface="Times New Roman" pitchFamily="18" charset="0"/>
              </a:rPr>
              <a:t> т</a:t>
            </a:r>
            <a:r>
              <a:rPr lang="kk-KZ" sz="1300" dirty="0">
                <a:latin typeface="Times New Roman" pitchFamily="18" charset="0"/>
                <a:cs typeface="Times New Roman" pitchFamily="18" charset="0"/>
              </a:rPr>
              <a:t>ә</a:t>
            </a:r>
            <a:r>
              <a:rPr lang="ru-RU" sz="1300" dirty="0" err="1">
                <a:latin typeface="Times New Roman" pitchFamily="18" charset="0"/>
                <a:cs typeface="Times New Roman" pitchFamily="18" charset="0"/>
              </a:rPr>
              <a:t>ртіп</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ережелері</a:t>
            </a:r>
            <a:r>
              <a:rPr lang="ru-RU" sz="1300" dirty="0">
                <a:latin typeface="Times New Roman" pitchFamily="18" charset="0"/>
                <a:cs typeface="Times New Roman" pitchFamily="18" charset="0"/>
              </a:rPr>
              <a:t> мен  </a:t>
            </a:r>
            <a:r>
              <a:rPr lang="ru-RU" sz="1300" dirty="0" err="1">
                <a:latin typeface="Times New Roman" pitchFamily="18" charset="0"/>
                <a:cs typeface="Times New Roman" pitchFamily="18" charset="0"/>
              </a:rPr>
              <a:t>талаптарын</a:t>
            </a:r>
            <a:r>
              <a:rPr lang="ru-RU" sz="1300" dirty="0">
                <a:latin typeface="Times New Roman" pitchFamily="18" charset="0"/>
                <a:cs typeface="Times New Roman" pitchFamily="18" charset="0"/>
              </a:rPr>
              <a:t> </a:t>
            </a:r>
            <a:r>
              <a:rPr lang="kk-KZ" sz="1300" dirty="0">
                <a:latin typeface="Times New Roman" pitchFamily="18" charset="0"/>
                <a:cs typeface="Times New Roman" pitchFamily="18" charset="0"/>
              </a:rPr>
              <a:t>сақтау</a:t>
            </a:r>
            <a:r>
              <a:rPr lang="ru-RU" sz="1300" dirty="0">
                <a:latin typeface="Times New Roman" pitchFamily="18" charset="0"/>
                <a:cs typeface="Times New Roman" pitchFamily="18" charset="0"/>
              </a:rPr>
              <a:t>.</a:t>
            </a:r>
          </a:p>
          <a:p>
            <a:pPr indent="390670" algn="just"/>
            <a:r>
              <a:rPr lang="ru-RU" sz="1300" dirty="0">
                <a:latin typeface="Times New Roman" pitchFamily="18" charset="0"/>
                <a:cs typeface="Times New Roman" pitchFamily="18" charset="0"/>
              </a:rPr>
              <a:t>9. Т</a:t>
            </a:r>
            <a:r>
              <a:rPr lang="kk-KZ" sz="1300" dirty="0">
                <a:latin typeface="Times New Roman" pitchFamily="18" charset="0"/>
                <a:cs typeface="Times New Roman" pitchFamily="18" charset="0"/>
              </a:rPr>
              <a:t>ә</a:t>
            </a:r>
            <a:r>
              <a:rPr lang="ru-RU" sz="1300" dirty="0" err="1">
                <a:latin typeface="Times New Roman" pitchFamily="18" charset="0"/>
                <a:cs typeface="Times New Roman" pitchFamily="18" charset="0"/>
              </a:rPr>
              <a:t>ртіп</a:t>
            </a:r>
            <a:r>
              <a:rPr lang="ru-RU" sz="1300" dirty="0">
                <a:latin typeface="Times New Roman" pitchFamily="18" charset="0"/>
                <a:cs typeface="Times New Roman" pitchFamily="18" charset="0"/>
              </a:rPr>
              <a:t> пен </a:t>
            </a:r>
            <a:r>
              <a:rPr lang="ru-RU" sz="1300" dirty="0" err="1">
                <a:latin typeface="Times New Roman" pitchFamily="18" charset="0"/>
                <a:cs typeface="Times New Roman" pitchFamily="18" charset="0"/>
              </a:rPr>
              <a:t>ішкі</a:t>
            </a:r>
            <a:r>
              <a:rPr lang="ru-RU" sz="1300" dirty="0">
                <a:latin typeface="Times New Roman" pitchFamily="18" charset="0"/>
                <a:cs typeface="Times New Roman" pitchFamily="18" charset="0"/>
              </a:rPr>
              <a:t> т</a:t>
            </a:r>
            <a:r>
              <a:rPr lang="kk-KZ" sz="1300" dirty="0">
                <a:latin typeface="Times New Roman" pitchFamily="18" charset="0"/>
                <a:cs typeface="Times New Roman" pitchFamily="18" charset="0"/>
              </a:rPr>
              <a:t>ә</a:t>
            </a:r>
            <a:r>
              <a:rPr lang="ru-RU" sz="1300" dirty="0" err="1">
                <a:latin typeface="Times New Roman" pitchFamily="18" charset="0"/>
                <a:cs typeface="Times New Roman" pitchFamily="18" charset="0"/>
              </a:rPr>
              <a:t>ртіп</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ережелерін</a:t>
            </a:r>
            <a:r>
              <a:rPr lang="ru-RU" sz="1300" dirty="0">
                <a:latin typeface="Times New Roman" pitchFamily="18" charset="0"/>
                <a:cs typeface="Times New Roman" pitchFamily="18" charset="0"/>
              </a:rPr>
              <a:t> б</a:t>
            </a:r>
            <a:r>
              <a:rPr lang="kk-KZ" sz="1300" dirty="0">
                <a:latin typeface="Times New Roman" pitchFamily="18" charset="0"/>
                <a:cs typeface="Times New Roman" pitchFamily="18" charset="0"/>
              </a:rPr>
              <a:t>ұ</a:t>
            </a:r>
            <a:r>
              <a:rPr lang="ru-RU" sz="1300" dirty="0" err="1">
                <a:latin typeface="Times New Roman" pitchFamily="18" charset="0"/>
                <a:cs typeface="Times New Roman" pitchFamily="18" charset="0"/>
              </a:rPr>
              <a:t>зған</a:t>
            </a:r>
            <a:r>
              <a:rPr lang="ru-RU" sz="1300" dirty="0">
                <a:latin typeface="Times New Roman" pitchFamily="18" charset="0"/>
                <a:cs typeface="Times New Roman" pitchFamily="18" charset="0"/>
              </a:rPr>
              <a:t> </a:t>
            </a:r>
            <a:r>
              <a:rPr lang="kk-KZ" sz="1300" dirty="0">
                <a:latin typeface="Times New Roman" pitchFamily="18" charset="0"/>
                <a:cs typeface="Times New Roman" pitchFamily="18" charset="0"/>
              </a:rPr>
              <a:t>білімгерлерге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келесі</a:t>
            </a:r>
            <a:r>
              <a:rPr lang="ru-RU" sz="1300" dirty="0">
                <a:latin typeface="Times New Roman" pitchFamily="18" charset="0"/>
                <a:cs typeface="Times New Roman" pitchFamily="18" charset="0"/>
              </a:rPr>
              <a:t> т</a:t>
            </a:r>
            <a:r>
              <a:rPr lang="kk-KZ" sz="1300" dirty="0">
                <a:latin typeface="Times New Roman" pitchFamily="18" charset="0"/>
                <a:cs typeface="Times New Roman" pitchFamily="18" charset="0"/>
              </a:rPr>
              <a:t>ә</a:t>
            </a:r>
            <a:r>
              <a:rPr lang="ru-RU" sz="1300" dirty="0" err="1">
                <a:latin typeface="Times New Roman" pitchFamily="18" charset="0"/>
                <a:cs typeface="Times New Roman" pitchFamily="18" charset="0"/>
              </a:rPr>
              <a:t>ртіп</a:t>
            </a:r>
            <a:r>
              <a:rPr lang="kk-KZ" sz="1300" dirty="0">
                <a:latin typeface="Times New Roman" pitchFamily="18" charset="0"/>
                <a:cs typeface="Times New Roman" pitchFamily="18" charset="0"/>
              </a:rPr>
              <a:t>тік шаралар қолданылады</a:t>
            </a:r>
            <a:r>
              <a:rPr lang="ru-RU" sz="1300" dirty="0">
                <a:latin typeface="Times New Roman" pitchFamily="18" charset="0"/>
                <a:cs typeface="Times New Roman" pitchFamily="18" charset="0"/>
              </a:rPr>
              <a:t>:</a:t>
            </a:r>
          </a:p>
          <a:p>
            <a:pPr marL="186692" indent="-186692" algn="just">
              <a:buFont typeface="Arial" pitchFamily="34" charset="0"/>
              <a:buChar char="•"/>
            </a:pPr>
            <a:r>
              <a:rPr lang="ru-RU" sz="1300" dirty="0" err="1">
                <a:latin typeface="Times New Roman" pitchFamily="18" charset="0"/>
                <a:cs typeface="Times New Roman" pitchFamily="18" charset="0"/>
              </a:rPr>
              <a:t>ескерту</a:t>
            </a:r>
            <a:r>
              <a:rPr lang="ru-RU" sz="1300" dirty="0">
                <a:latin typeface="Times New Roman" pitchFamily="18" charset="0"/>
                <a:cs typeface="Times New Roman" pitchFamily="18" charset="0"/>
              </a:rPr>
              <a:t>;</a:t>
            </a:r>
          </a:p>
          <a:p>
            <a:pPr marL="186692" indent="-186692" algn="just">
              <a:buFont typeface="Arial" pitchFamily="34" charset="0"/>
              <a:buChar char="•"/>
            </a:pPr>
            <a:r>
              <a:rPr lang="ru-RU" sz="1300" dirty="0" err="1">
                <a:latin typeface="Times New Roman" pitchFamily="18" charset="0"/>
                <a:cs typeface="Times New Roman" pitchFamily="18" charset="0"/>
              </a:rPr>
              <a:t>сөгіс</a:t>
            </a:r>
            <a:r>
              <a:rPr lang="ru-RU" sz="1300" dirty="0">
                <a:latin typeface="Times New Roman" pitchFamily="18" charset="0"/>
                <a:cs typeface="Times New Roman" pitchFamily="18" charset="0"/>
              </a:rPr>
              <a:t>;</a:t>
            </a:r>
          </a:p>
          <a:p>
            <a:pPr marL="186692" indent="-186692" algn="just">
              <a:buFont typeface="Arial" pitchFamily="34" charset="0"/>
              <a:buChar char="•"/>
            </a:pPr>
            <a:r>
              <a:rPr lang="ru-RU" sz="1300" dirty="0" err="1">
                <a:latin typeface="Times New Roman" pitchFamily="18" charset="0"/>
                <a:cs typeface="Times New Roman" pitchFamily="18" charset="0"/>
              </a:rPr>
              <a:t>оқу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орнынан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шығару</a:t>
            </a:r>
            <a:r>
              <a:rPr lang="ru-RU" sz="1300" dirty="0">
                <a:latin typeface="Times New Roman" pitchFamily="18" charset="0"/>
                <a:cs typeface="Times New Roman" pitchFamily="18" charset="0"/>
              </a:rPr>
              <a:t>.</a:t>
            </a:r>
          </a:p>
          <a:p>
            <a:pPr marL="202822" indent="-202822" algn="just"/>
            <a:endParaRPr lang="ru-RU" sz="1300" dirty="0">
              <a:latin typeface="Times New Roman" pitchFamily="18" charset="0"/>
              <a:cs typeface="Times New Roman" pitchFamily="18" charset="0"/>
            </a:endParaRPr>
          </a:p>
        </p:txBody>
      </p:sp>
      <p:sp>
        <p:nvSpPr>
          <p:cNvPr id="3" name="TextBox 2"/>
          <p:cNvSpPr txBox="1"/>
          <p:nvPr/>
        </p:nvSpPr>
        <p:spPr>
          <a:xfrm>
            <a:off x="3304278" y="10199898"/>
            <a:ext cx="873314" cy="323936"/>
          </a:xfrm>
          <a:prstGeom prst="rect">
            <a:avLst/>
          </a:prstGeom>
          <a:noFill/>
        </p:spPr>
        <p:txBody>
          <a:bodyPr wrap="square" lIns="104309" tIns="52154" rIns="104309" bIns="52154" rtlCol="0">
            <a:spAutoFit/>
          </a:bodyPr>
          <a:lstStyle/>
          <a:p>
            <a:pPr algn="ctr"/>
            <a:r>
              <a:rPr lang="kk-KZ" sz="1400" dirty="0"/>
              <a:t>26</a:t>
            </a:r>
            <a:endParaRPr lang="ru-RU" sz="1400" dirty="0"/>
          </a:p>
        </p:txBody>
      </p:sp>
    </p:spTree>
    <p:extLst>
      <p:ext uri="{BB962C8B-B14F-4D97-AF65-F5344CB8AC3E}">
        <p14:creationId xmlns:p14="http://schemas.microsoft.com/office/powerpoint/2010/main" val="3533621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6769" y="1543748"/>
            <a:ext cx="6827726" cy="8078197"/>
          </a:xfrm>
          <a:prstGeom prst="rect">
            <a:avLst/>
          </a:prstGeom>
        </p:spPr>
        <p:txBody>
          <a:bodyPr wrap="square" lIns="104309" tIns="52154" rIns="104309" bIns="52154">
            <a:spAutoFit/>
          </a:bodyPr>
          <a:lstStyle/>
          <a:p>
            <a:pPr indent="390670" algn="ctr"/>
            <a:r>
              <a:rPr lang="kk-KZ" sz="1300" b="1" dirty="0">
                <a:latin typeface="Times New Roman" pitchFamily="18" charset="0"/>
                <a:cs typeface="Times New Roman" pitchFamily="18" charset="0"/>
              </a:rPr>
              <a:t>IV. Білімгерлерге қойылатын бірыңғай талаптар</a:t>
            </a:r>
            <a:endParaRPr lang="ru-RU" sz="1300" dirty="0">
              <a:latin typeface="Times New Roman" pitchFamily="18" charset="0"/>
              <a:cs typeface="Times New Roman" pitchFamily="18" charset="0"/>
            </a:endParaRPr>
          </a:p>
          <a:p>
            <a:pPr indent="390670" algn="just"/>
            <a:endParaRPr lang="kk-KZ"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1. Колледждегі оқу сабақтары 1-ауысым топтарында 8.30-да, 2-ауысым топтарында 13.30-де басталады. Білімгерлер сабақ басталуына 10 минут қалғанда, оқу орнында болуға тиісті. </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2. Сабақ алдында гардеробқа сыртқы киімін тапсырып, дәрісханаларға кіріп,  сабаққа қажетті заттарды дайындауы міндетті.</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3. Білімгерлер сабаққа кешігіп келуге тыйым салынады. Қоңыраудан кейін дәлелді  себепсіз дәрісханаға кіру- оқу тәртібін бұзудың белгісі.</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4. Тәртіпті бұзған, сабаққа кешігіп келген білімгердің тегін кезекші оқытушы тәртіп журналына енгізеді. </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5. Колледж жетекшілері,оқытушылары дәрісханаға кіргенде, білімгерлер орындарынан тұрып сәлемдеседі. </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6. Білімгерлер сабақтарға қажетті оқу заттары мен жазба құралдарын алып келуге міндетті. Білімгердің жұмыс үстелінде басқа заттар болуына рұқсат етілмейді. Қажетті оқу құралдарының үнемі  болмауы білімгер тарапынан оқу тәртібін бұзу деп танылады.</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7. Оқу сабақтары кезінде білімгерлер оқытушылардың түсіндіруін және топтағы өзге білімгерлердің жауаптарын назар салып тыңдауға міндетті, сөйлемеуге,сабақ нысанансы болып табылмайтын  істермен айналыспауға, оқытушылардың барлық нұсқауларын орындауға тиіс.</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8. Оқытушының рұқсатынсыз, білімгерлердің жауаптарын дұрыстау осы ережені бұзу болып танылады.</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9. Сұрақтарды қойғанда және жауап бергенде білімгер оқытушының рұқсатымен ғана орнынан тұруға және отыруға тиісті.</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10. Білімгер оқытушыға сауал қою үшін, оң қолын көтеріп, оқытушы келісімімен орнынан тұрып, сұрақты қоюға міндетті.</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11. Дене тәрбиесі сабақтарына білімгерлер спорт киімін киіп келуге міндетті.</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12. Зертханаларда, оқу кабинеттерінде сабақ болған кезінде, өндірістік практика кезеңіде білімгерлер тәжірибе жетекшілері ұсынған аспаптар, приборлар мен басқа құралдарды қолдануы қажет. Оларды қауіпсіздік техникасы ережелерін сақтап пайдалануы міндетті. Колледждің жауапты қызметкерлерінің рұқсатынсыз білімгерлерге зертханалардан, оқу ғимараттарынан заттар мен жабдықтарды шығаруға тыйым салынады.</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13. Сабақ кезінде білімгерлер тек қана оқытушылардың рұқсатымен дәрісханаға кіреді және шығады. </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14. Өз құзыры шегіндегі оқытушының ескертуі  білімгер  үшін міндетті болып табылады.</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15. Егер білімгер дәлелді себепке байланысты сабаққа дайын болмаса, ол оқытушыны сабақ басталуына дейін ескертуі керек. Дәлелсіз себеп негізінде сабақ (тақырып) бойынша жауаптан бас тартуы қанағаттанғысыз бағалануға апарып соғады.</a:t>
            </a:r>
            <a:endParaRPr lang="ru-RU" sz="1300" dirty="0">
              <a:latin typeface="Times New Roman" pitchFamily="18" charset="0"/>
              <a:cs typeface="Times New Roman" pitchFamily="18" charset="0"/>
            </a:endParaRPr>
          </a:p>
          <a:p>
            <a:pPr marL="202822" indent="-202822" algn="just"/>
            <a:endParaRPr lang="ru-RU" sz="1300" dirty="0">
              <a:latin typeface="Times New Roman" pitchFamily="18" charset="0"/>
              <a:cs typeface="Times New Roman" pitchFamily="18" charset="0"/>
            </a:endParaRPr>
          </a:p>
        </p:txBody>
      </p:sp>
      <p:sp>
        <p:nvSpPr>
          <p:cNvPr id="3" name="TextBox 2"/>
          <p:cNvSpPr txBox="1"/>
          <p:nvPr/>
        </p:nvSpPr>
        <p:spPr>
          <a:xfrm>
            <a:off x="3343975" y="10199898"/>
            <a:ext cx="873314" cy="323936"/>
          </a:xfrm>
          <a:prstGeom prst="rect">
            <a:avLst/>
          </a:prstGeom>
          <a:noFill/>
        </p:spPr>
        <p:txBody>
          <a:bodyPr wrap="square" lIns="104309" tIns="52154" rIns="104309" bIns="52154" rtlCol="0">
            <a:spAutoFit/>
          </a:bodyPr>
          <a:lstStyle/>
          <a:p>
            <a:pPr algn="ctr"/>
            <a:r>
              <a:rPr lang="kk-KZ" sz="1400" dirty="0">
                <a:latin typeface="Times New Roman" pitchFamily="18" charset="0"/>
                <a:cs typeface="Times New Roman" pitchFamily="18" charset="0"/>
              </a:rPr>
              <a:t>27</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409793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6161" y="1453658"/>
            <a:ext cx="6668941" cy="7679507"/>
          </a:xfrm>
          <a:prstGeom prst="rect">
            <a:avLst/>
          </a:prstGeom>
        </p:spPr>
        <p:txBody>
          <a:bodyPr wrap="square" lIns="104309" tIns="52154" rIns="104309" bIns="52154">
            <a:spAutoFit/>
          </a:bodyPr>
          <a:lstStyle/>
          <a:p>
            <a:pPr indent="390670" algn="just"/>
            <a:r>
              <a:rPr lang="kk-KZ" sz="1300" dirty="0">
                <a:latin typeface="Times New Roman" pitchFamily="18" charset="0"/>
                <a:cs typeface="Times New Roman" pitchFamily="18" charset="0"/>
              </a:rPr>
              <a:t>16. Денсаулығына  немесе басқа да негізді себептерге байланысты білімгер (3 күнге дейінгі мерзімде) сабаққа келе алмаған жағдайдабөлім меңгерушісі мен топ жетекшісіне шұғыл түрде хабарлауға міндетті. Денсаулығына байланысты  жоғарыдағы негіздер орын алған жағдайда білімгер емдеу мекемесінің анықтамасын ұсынуы қажет. Сабаққа қатыспаған себебін дәлелдейтін құжаты жоқ білімгер оқу тәртібін бұзған болып танылады, әрі оған  колледждің ішкі тәртібі ережелері мен оқу шартына сәйкес тәртіптік жазалау шаралары қолданылады. </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17. Сабақты жіберген білімгерлер сабаққа қатыспаған аптадан кейінгі келесі алғашқы апта барысында сабақта өтілген тақырыптарды меңгеруге міндетті.</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18. Білімгерлер колледждің күнтізбелік жоспарына сәйкес сынып сағаттарына қатысуға міндетті.</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19. Колледж білімгерлері ұжымының әрекетін үйлестіру, тәртіпті қамтамасыз ету, санитарлық-гигиеналық нормаларды сақтау мақсатында колледжде кезекшілік ұйымдастырылады. Кезекші топ міндеттері колледжде қабылданған кезекші топ туралы ережелермен реттелінеді. </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20. Колледжде өз-өзіне қызмет көрсету бойынша келесі жұмыстар жүргізіледі:</a:t>
            </a:r>
            <a:endParaRPr lang="ru-RU" sz="1300" dirty="0">
              <a:latin typeface="Times New Roman" pitchFamily="18" charset="0"/>
              <a:cs typeface="Times New Roman" pitchFamily="18" charset="0"/>
            </a:endParaRPr>
          </a:p>
          <a:p>
            <a:pPr marL="186692" indent="-186692" algn="just">
              <a:buFont typeface="Arial" pitchFamily="34" charset="0"/>
              <a:buChar char="•"/>
            </a:pPr>
            <a:r>
              <a:rPr lang="kk-KZ" sz="1300" dirty="0">
                <a:latin typeface="Times New Roman" pitchFamily="18" charset="0"/>
                <a:cs typeface="Times New Roman" pitchFamily="18" charset="0"/>
              </a:rPr>
              <a:t>аумақты </a:t>
            </a:r>
            <a:r>
              <a:rPr lang="ru-RU" sz="1300" dirty="0" err="1">
                <a:latin typeface="Times New Roman" pitchFamily="18" charset="0"/>
                <a:cs typeface="Times New Roman" pitchFamily="18" charset="0"/>
              </a:rPr>
              <a:t>жинау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бойынша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сенбіліктер</a:t>
            </a:r>
            <a:r>
              <a:rPr lang="kk-KZ" sz="1300" dirty="0">
                <a:latin typeface="Times New Roman" pitchFamily="18" charset="0"/>
                <a:cs typeface="Times New Roman" pitchFamily="18" charset="0"/>
              </a:rPr>
              <a:t>;</a:t>
            </a:r>
            <a:endParaRPr lang="ru-RU" sz="1300" dirty="0">
              <a:latin typeface="Times New Roman" pitchFamily="18" charset="0"/>
              <a:cs typeface="Times New Roman" pitchFamily="18" charset="0"/>
            </a:endParaRPr>
          </a:p>
          <a:p>
            <a:pPr marL="186692" indent="-186692" algn="just">
              <a:buFont typeface="Arial" pitchFamily="34" charset="0"/>
              <a:buChar char="•"/>
            </a:pPr>
            <a:r>
              <a:rPr lang="kk-KZ" sz="1300" dirty="0">
                <a:latin typeface="Times New Roman" pitchFamily="18" charset="0"/>
                <a:cs typeface="Times New Roman" pitchFamily="18" charset="0"/>
              </a:rPr>
              <a:t>«Білім туралы» ҚР заңына қайшы емес өзге де әрекеттер. </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21. Білімгерлер өзіне-өзі қызмет көрсету бойынша өз міндеттерін дұрыс орындауы қажет. Өзіне-өзі қызмет көрсету бойынша міндетінен босату үшін  медициналық анықтама негіз болып табылады.  Өзіне-өзі қызмет көрсету бойынша міндеттерінен үнемі бас тартатын білімгерлерге қатысты колледждің ішкі тәртіп ережелеріне сәйкес шаралар қолданылады. </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22. Барлық білімгерлер колледж және топ кезекшілерінің талаптарын сәйкесінше деңгейде  орындауы міндетті. </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23. Білімгерлер оқу жабдықтары, құралдар мен колледждің барлық мүлкін қорғауға міндетті. Білімгермен колледж мүлкіне зиян келтірілген жағдайда, оның жөндеуі білімгердің өзі немесе ата-анасы есебінен жүргізіледі.</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24. Білімгерлер мінез-құлық мәдениеті нормасын бұзып, сабақта және сабақтан тыс уақытында педагог тұлғасына жағымсыз қатынасын көрсетуге болмайды.</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25. Үзілісте білімгерлерге жүгіруге, шулауға болмайды. Білімгер колледж қызметкерлерімен кездескенде, оған жол беріп, сәлемдесуге міндетті.</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26. Білімгерлердің бет-әлпеті мен киімі таза және қарапайым болуы керек. Білімгерлер міндетті түрде іскерлік стильдегі киім киюі тиіс: бозбалалар үшін біртүсті жейделер, галстук, шалбар, пиджак немесе пуловер; бойжеткендер үшін біртүсті көйлек, сарафан, іскерлік стильдегі костюм. Сыртқы түрі талаптарын сақтамайтын білімгерлердің ата-аналары шақыртылып ескертілуі тиісті . </a:t>
            </a:r>
            <a:endParaRPr lang="ru-RU" sz="1300" dirty="0">
              <a:latin typeface="Times New Roman" pitchFamily="18" charset="0"/>
              <a:cs typeface="Times New Roman" pitchFamily="18" charset="0"/>
            </a:endParaRPr>
          </a:p>
          <a:p>
            <a:pPr indent="390670" algn="just"/>
            <a:endParaRPr lang="ru-RU" sz="1300" dirty="0">
              <a:latin typeface="Times New Roman" pitchFamily="18" charset="0"/>
              <a:cs typeface="Times New Roman" pitchFamily="18" charset="0"/>
            </a:endParaRPr>
          </a:p>
        </p:txBody>
      </p:sp>
      <p:sp>
        <p:nvSpPr>
          <p:cNvPr id="3" name="TextBox 2"/>
          <p:cNvSpPr txBox="1"/>
          <p:nvPr/>
        </p:nvSpPr>
        <p:spPr>
          <a:xfrm>
            <a:off x="3343975" y="10199898"/>
            <a:ext cx="873314" cy="323936"/>
          </a:xfrm>
          <a:prstGeom prst="rect">
            <a:avLst/>
          </a:prstGeom>
          <a:noFill/>
        </p:spPr>
        <p:txBody>
          <a:bodyPr wrap="square" lIns="104309" tIns="52154" rIns="104309" bIns="52154" rtlCol="0">
            <a:spAutoFit/>
          </a:bodyPr>
          <a:lstStyle/>
          <a:p>
            <a:pPr algn="ctr"/>
            <a:r>
              <a:rPr lang="kk-KZ" sz="1400" dirty="0">
                <a:latin typeface="Times New Roman" pitchFamily="18" charset="0"/>
                <a:cs typeface="Times New Roman" pitchFamily="18" charset="0"/>
              </a:rPr>
              <a:t>28</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185592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1351" y="1220442"/>
            <a:ext cx="6510157" cy="2706039"/>
          </a:xfrm>
          <a:prstGeom prst="rect">
            <a:avLst/>
          </a:prstGeom>
        </p:spPr>
        <p:txBody>
          <a:bodyPr wrap="square" lIns="104309" tIns="52154" rIns="104309" bIns="52154">
            <a:spAutoFit/>
          </a:bodyPr>
          <a:lstStyle/>
          <a:p>
            <a:pPr indent="390670" algn="just"/>
            <a:r>
              <a:rPr lang="kk-KZ" sz="1300" dirty="0">
                <a:latin typeface="Times New Roman" pitchFamily="18" charset="0"/>
                <a:cs typeface="Times New Roman" pitchFamily="18" charset="0"/>
              </a:rPr>
              <a:t>27. Білімгерлерге колледжде пальто мен бас киімімен жүруге рұқсат етілмейді. </a:t>
            </a:r>
            <a:endParaRPr lang="kk-KZ" sz="1300" dirty="0" smtClean="0">
              <a:latin typeface="Times New Roman" pitchFamily="18" charset="0"/>
              <a:cs typeface="Times New Roman" pitchFamily="18" charset="0"/>
            </a:endParaRPr>
          </a:p>
          <a:p>
            <a:pPr indent="390670" algn="just"/>
            <a:r>
              <a:rPr lang="kk-KZ" sz="1300" dirty="0" smtClean="0">
                <a:latin typeface="Times New Roman" pitchFamily="18" charset="0"/>
                <a:cs typeface="Times New Roman" pitchFamily="18" charset="0"/>
              </a:rPr>
              <a:t>28</a:t>
            </a:r>
            <a:r>
              <a:rPr lang="kk-KZ" sz="1300" dirty="0">
                <a:latin typeface="Times New Roman" pitchFamily="18" charset="0"/>
                <a:cs typeface="Times New Roman" pitchFamily="18" charset="0"/>
              </a:rPr>
              <a:t>. Білімгерлерге оқу сабақтары барысында ұялы телефондарды пайдалануына рұқсат </a:t>
            </a:r>
            <a:r>
              <a:rPr lang="kk-KZ" sz="1300" dirty="0" smtClean="0">
                <a:latin typeface="Times New Roman" pitchFamily="18" charset="0"/>
                <a:cs typeface="Times New Roman" pitchFamily="18" charset="0"/>
              </a:rPr>
              <a:t>етілмейді, тек сабақ жоспарына сәйкес қажет болмаса. </a:t>
            </a:r>
            <a:endParaRPr lang="ru-RU" sz="1300" dirty="0">
              <a:latin typeface="Times New Roman" pitchFamily="18" charset="0"/>
              <a:cs typeface="Times New Roman" pitchFamily="18" charset="0"/>
            </a:endParaRPr>
          </a:p>
          <a:p>
            <a:pPr indent="390670" algn="just"/>
            <a:r>
              <a:rPr lang="kk-KZ" sz="1300" dirty="0" smtClean="0">
                <a:latin typeface="Times New Roman" pitchFamily="18" charset="0"/>
                <a:cs typeface="Times New Roman" pitchFamily="18" charset="0"/>
              </a:rPr>
              <a:t>29</a:t>
            </a:r>
            <a:r>
              <a:rPr lang="kk-KZ" sz="1300" dirty="0">
                <a:latin typeface="Times New Roman" pitchFamily="18" charset="0"/>
                <a:cs typeface="Times New Roman" pitchFamily="18" charset="0"/>
              </a:rPr>
              <a:t>. Білімгерлердің  оқу сабақтары кезінде үшінші тұлғалармен кездесуіне рұқсат етілмейді.</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30. Білімгерлер колледжде емес сабақтан тыс уақытында басқа білімгерлермен қатынасқан кезінде мінез-құлық пен сөйлесу нормаларын  сақтауы тиісті. Қоғамдық қатынастарға жат сөздер мен әрекеттер, белгілерді  пайдалану және  балағаттау рескел мәдениетсіздік ретінде танылады.</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31. Білімгерлерге буфет пен акт залына сыртқы киіммен кіруге тыйым салынады.</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32. Іс-шаралардағы мінез-құлық ережелері:</a:t>
            </a:r>
            <a:endParaRPr lang="ru-RU" sz="1300" dirty="0">
              <a:latin typeface="Times New Roman" pitchFamily="18" charset="0"/>
              <a:cs typeface="Times New Roman" pitchFamily="18" charset="0"/>
            </a:endParaRPr>
          </a:p>
          <a:p>
            <a:pPr marL="186692" indent="-186692" algn="just">
              <a:buFont typeface="Arial" pitchFamily="34" charset="0"/>
              <a:buChar char="•"/>
            </a:pPr>
            <a:r>
              <a:rPr lang="kk-KZ" sz="1300" dirty="0">
                <a:latin typeface="Times New Roman" pitchFamily="18" charset="0"/>
                <a:cs typeface="Times New Roman" pitchFamily="18" charset="0"/>
              </a:rPr>
              <a:t>кешікпеу, іс-шаралар барысында кірмеу және шықпау.</a:t>
            </a:r>
            <a:endParaRPr lang="ru-RU" sz="1300" dirty="0">
              <a:latin typeface="Times New Roman" pitchFamily="18" charset="0"/>
              <a:cs typeface="Times New Roman" pitchFamily="18" charset="0"/>
            </a:endParaRPr>
          </a:p>
          <a:p>
            <a:pPr marL="186692" indent="-186692" algn="just">
              <a:buFont typeface="Arial" pitchFamily="34" charset="0"/>
              <a:buChar char="•"/>
            </a:pPr>
            <a:r>
              <a:rPr lang="kk-KZ" sz="1300" dirty="0">
                <a:latin typeface="Times New Roman" pitchFamily="18" charset="0"/>
                <a:cs typeface="Times New Roman" pitchFamily="18" charset="0"/>
              </a:rPr>
              <a:t>Іс-шараны дайындағандардың еңбегін сыйлау, мәдениетті болу.</a:t>
            </a:r>
            <a:endParaRPr lang="ru-RU" sz="1300" dirty="0">
              <a:latin typeface="Times New Roman" pitchFamily="18" charset="0"/>
              <a:cs typeface="Times New Roman" pitchFamily="18" charset="0"/>
            </a:endParaRPr>
          </a:p>
        </p:txBody>
      </p:sp>
      <p:sp>
        <p:nvSpPr>
          <p:cNvPr id="3" name="TextBox 2"/>
          <p:cNvSpPr txBox="1"/>
          <p:nvPr/>
        </p:nvSpPr>
        <p:spPr>
          <a:xfrm>
            <a:off x="3343975" y="10187877"/>
            <a:ext cx="873314" cy="323936"/>
          </a:xfrm>
          <a:prstGeom prst="rect">
            <a:avLst/>
          </a:prstGeom>
          <a:noFill/>
        </p:spPr>
        <p:txBody>
          <a:bodyPr wrap="square" lIns="104309" tIns="52154" rIns="104309" bIns="52154" rtlCol="0">
            <a:spAutoFit/>
          </a:bodyPr>
          <a:lstStyle/>
          <a:p>
            <a:pPr algn="ctr"/>
            <a:r>
              <a:rPr lang="kk-KZ" sz="1400" dirty="0">
                <a:latin typeface="Times New Roman" pitchFamily="18" charset="0"/>
                <a:cs typeface="Times New Roman" pitchFamily="18" charset="0"/>
              </a:rPr>
              <a:t>29</a:t>
            </a:r>
            <a:endParaRPr lang="ru-RU" sz="1400" dirty="0">
              <a:latin typeface="Times New Roman" pitchFamily="18" charset="0"/>
              <a:cs typeface="Times New Roman" pitchFamily="18" charset="0"/>
            </a:endParaRPr>
          </a:p>
        </p:txBody>
      </p:sp>
      <p:pic>
        <p:nvPicPr>
          <p:cNvPr id="1026" name="Picture 2" descr="C:\Users\Пользователь\Desktop\студенты.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580"/>
          <a:stretch/>
        </p:blipFill>
        <p:spPr bwMode="auto">
          <a:xfrm>
            <a:off x="1142842" y="5074118"/>
            <a:ext cx="5275579" cy="33160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853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20455" y="10180450"/>
            <a:ext cx="873314" cy="323936"/>
          </a:xfrm>
          <a:prstGeom prst="rect">
            <a:avLst/>
          </a:prstGeom>
          <a:noFill/>
        </p:spPr>
        <p:txBody>
          <a:bodyPr wrap="square" lIns="104309" tIns="52154" rIns="104309" bIns="52154" rtlCol="0">
            <a:spAutoFit/>
          </a:bodyPr>
          <a:lstStyle/>
          <a:p>
            <a:pPr algn="ctr"/>
            <a:r>
              <a:rPr lang="kk-KZ" sz="1400" dirty="0">
                <a:latin typeface="Times New Roman" pitchFamily="18" charset="0"/>
                <a:cs typeface="Times New Roman" pitchFamily="18" charset="0"/>
              </a:rPr>
              <a:t>3</a:t>
            </a:r>
            <a:endParaRPr lang="ru-RU" sz="1400" dirty="0">
              <a:latin typeface="Times New Roman" pitchFamily="18" charset="0"/>
              <a:cs typeface="Times New Roman" pitchFamily="18" charset="0"/>
            </a:endParaRPr>
          </a:p>
        </p:txBody>
      </p:sp>
      <p:sp>
        <p:nvSpPr>
          <p:cNvPr id="4" name="Прямоугольник 3"/>
          <p:cNvSpPr/>
          <p:nvPr/>
        </p:nvSpPr>
        <p:spPr>
          <a:xfrm>
            <a:off x="4422807" y="209929"/>
            <a:ext cx="1786087" cy="428492"/>
          </a:xfrm>
          <a:prstGeom prst="rect">
            <a:avLst/>
          </a:prstGeom>
        </p:spPr>
        <p:txBody>
          <a:bodyPr wrap="none" lIns="104309" tIns="52154" rIns="104309" bIns="52154">
            <a:spAutoFit/>
          </a:bodyPr>
          <a:lstStyle/>
          <a:p>
            <a:pPr algn="ctr"/>
            <a:r>
              <a:rPr lang="ru-RU" b="1" dirty="0" smtClean="0">
                <a:solidFill>
                  <a:srgbClr val="FFFF00"/>
                </a:solidFill>
                <a:latin typeface="Times New Roman" pitchFamily="18" charset="0"/>
                <a:cs typeface="Times New Roman" pitchFamily="18" charset="0"/>
              </a:rPr>
              <a:t>МАЗМҰНЫ </a:t>
            </a:r>
            <a:endParaRPr lang="ru-RU" b="1" dirty="0">
              <a:solidFill>
                <a:srgbClr val="FFFF00"/>
              </a:solidFill>
              <a:latin typeface="Times New Roman" pitchFamily="18" charset="0"/>
              <a:cs typeface="Times New Roman"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102103371"/>
              </p:ext>
            </p:extLst>
          </p:nvPr>
        </p:nvGraphicFramePr>
        <p:xfrm>
          <a:off x="684338" y="1809908"/>
          <a:ext cx="6232284" cy="6852795"/>
        </p:xfrm>
        <a:graphic>
          <a:graphicData uri="http://schemas.openxmlformats.org/drawingml/2006/table">
            <a:tbl>
              <a:tblPr firstRow="1" bandRow="1">
                <a:tableStyleId>{8A107856-5554-42FB-B03E-39F5DBC370BA}</a:tableStyleId>
              </a:tblPr>
              <a:tblGrid>
                <a:gridCol w="490785"/>
                <a:gridCol w="5242918"/>
                <a:gridCol w="498581"/>
              </a:tblGrid>
              <a:tr h="437935">
                <a:tc>
                  <a:txBody>
                    <a:bodyPr/>
                    <a:lstStyle/>
                    <a:p>
                      <a:r>
                        <a:rPr lang="kk-KZ" sz="1900" b="0" dirty="0" smtClean="0">
                          <a:latin typeface="Times New Roman" pitchFamily="18" charset="0"/>
                          <a:cs typeface="Times New Roman" pitchFamily="18" charset="0"/>
                        </a:rPr>
                        <a:t>1</a:t>
                      </a:r>
                      <a:endParaRPr lang="ru-RU" sz="1900" b="0" dirty="0">
                        <a:latin typeface="Times New Roman" pitchFamily="18" charset="0"/>
                        <a:cs typeface="Times New Roman" pitchFamily="18" charset="0"/>
                      </a:endParaRPr>
                    </a:p>
                  </a:txBody>
                  <a:tcPr marL="100817" marR="100817" marT="53467" marB="5346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ru-RU" sz="1900" b="0" dirty="0" smtClean="0">
                          <a:latin typeface="Times New Roman" pitchFamily="18" charset="0"/>
                          <a:cs typeface="Times New Roman" pitchFamily="18" charset="0"/>
                        </a:rPr>
                        <a:t>Колледж </a:t>
                      </a:r>
                      <a:r>
                        <a:rPr lang="ru-RU" sz="1900" b="0" dirty="0" err="1" smtClean="0">
                          <a:latin typeface="Times New Roman" pitchFamily="18" charset="0"/>
                          <a:cs typeface="Times New Roman" pitchFamily="18" charset="0"/>
                        </a:rPr>
                        <a:t>туралы</a:t>
                      </a:r>
                      <a:r>
                        <a:rPr lang="ru-RU" sz="1900" b="0" dirty="0" smtClean="0">
                          <a:latin typeface="Times New Roman" pitchFamily="18" charset="0"/>
                          <a:cs typeface="Times New Roman" pitchFamily="18" charset="0"/>
                        </a:rPr>
                        <a:t>………………………………...</a:t>
                      </a:r>
                      <a:endParaRPr lang="ru-RU" sz="1900" b="0" dirty="0">
                        <a:latin typeface="Times New Roman" pitchFamily="18" charset="0"/>
                        <a:cs typeface="Times New Roman" pitchFamily="18" charset="0"/>
                      </a:endParaRPr>
                    </a:p>
                  </a:txBody>
                  <a:tcPr marL="100817" marR="100817" marT="53467" marB="5346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kk-KZ" sz="1900" b="0" dirty="0" smtClean="0">
                          <a:latin typeface="Times New Roman" pitchFamily="18" charset="0"/>
                          <a:cs typeface="Times New Roman" pitchFamily="18" charset="0"/>
                        </a:rPr>
                        <a:t>4</a:t>
                      </a:r>
                      <a:endParaRPr lang="ru-RU" sz="1900" b="0" dirty="0">
                        <a:latin typeface="Times New Roman" pitchFamily="18" charset="0"/>
                        <a:cs typeface="Times New Roman" pitchFamily="18" charset="0"/>
                      </a:endParaRPr>
                    </a:p>
                  </a:txBody>
                  <a:tcPr marL="100817" marR="100817" marT="53467" marB="53467">
                    <a:lnL w="12700" cmpd="sng">
                      <a:noFill/>
                    </a:lnL>
                    <a:lnR w="12700" cmpd="sng">
                      <a:noFill/>
                    </a:lnR>
                    <a:lnT w="12700" cmpd="sng">
                      <a:noFill/>
                    </a:lnT>
                    <a:lnB w="12700" cmpd="sng">
                      <a:noFill/>
                    </a:lnB>
                    <a:lnTlToBr w="12700" cmpd="sng">
                      <a:noFill/>
                      <a:prstDash val="solid"/>
                    </a:lnTlToBr>
                    <a:lnBlToTr w="12700" cmpd="sng">
                      <a:noFill/>
                      <a:prstDash val="solid"/>
                    </a:lnBlToTr>
                  </a:tcPr>
                </a:tc>
              </a:tr>
              <a:tr h="448166">
                <a:tc>
                  <a:txBody>
                    <a:bodyPr/>
                    <a:lstStyle/>
                    <a:p>
                      <a:r>
                        <a:rPr lang="kk-KZ" sz="1900" dirty="0" smtClean="0">
                          <a:latin typeface="Times New Roman" pitchFamily="18" charset="0"/>
                          <a:cs typeface="Times New Roman" pitchFamily="18" charset="0"/>
                        </a:rPr>
                        <a:t>2</a:t>
                      </a:r>
                      <a:endParaRPr lang="ru-RU" sz="1900" b="0" dirty="0">
                        <a:latin typeface="Times New Roman" pitchFamily="18" charset="0"/>
                        <a:cs typeface="Times New Roman" pitchFamily="18" charset="0"/>
                      </a:endParaRPr>
                    </a:p>
                  </a:txBody>
                  <a:tcPr marL="100817" marR="100817" marT="53467" marB="5346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ru-RU" sz="1900" dirty="0" smtClean="0">
                          <a:latin typeface="Times New Roman" pitchFamily="18" charset="0"/>
                          <a:cs typeface="Times New Roman" pitchFamily="18" charset="0"/>
                        </a:rPr>
                        <a:t>Колледж </a:t>
                      </a:r>
                      <a:r>
                        <a:rPr lang="ru-RU" sz="1900" dirty="0" err="1" smtClean="0">
                          <a:latin typeface="Times New Roman" pitchFamily="18" charset="0"/>
                          <a:cs typeface="Times New Roman" pitchFamily="18" charset="0"/>
                        </a:rPr>
                        <a:t>тарихы</a:t>
                      </a:r>
                      <a:r>
                        <a:rPr lang="ru-RU" sz="1900" dirty="0" smtClean="0">
                          <a:latin typeface="Times New Roman" pitchFamily="18" charset="0"/>
                          <a:cs typeface="Times New Roman" pitchFamily="18" charset="0"/>
                        </a:rPr>
                        <a:t>………………………………..</a:t>
                      </a:r>
                      <a:endParaRPr lang="ru-RU" sz="1900" b="0" dirty="0">
                        <a:latin typeface="Times New Roman" pitchFamily="18" charset="0"/>
                        <a:cs typeface="Times New Roman" pitchFamily="18" charset="0"/>
                      </a:endParaRPr>
                    </a:p>
                  </a:txBody>
                  <a:tcPr marL="100817" marR="100817" marT="53467" marB="5346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kk-KZ" sz="1900" dirty="0" smtClean="0">
                          <a:latin typeface="Times New Roman" pitchFamily="18" charset="0"/>
                          <a:cs typeface="Times New Roman" pitchFamily="18" charset="0"/>
                        </a:rPr>
                        <a:t>5</a:t>
                      </a:r>
                      <a:endParaRPr lang="ru-RU" sz="1900" b="0" dirty="0">
                        <a:latin typeface="Times New Roman" pitchFamily="18" charset="0"/>
                        <a:cs typeface="Times New Roman" pitchFamily="18" charset="0"/>
                      </a:endParaRPr>
                    </a:p>
                  </a:txBody>
                  <a:tcPr marL="100817" marR="100817" marT="53467" marB="53467">
                    <a:lnL w="12700" cmpd="sng">
                      <a:noFill/>
                    </a:lnL>
                    <a:lnR w="12700" cmpd="sng">
                      <a:noFill/>
                    </a:lnR>
                    <a:lnT w="12700" cmpd="sng">
                      <a:noFill/>
                    </a:lnT>
                    <a:lnB w="12700" cmpd="sng">
                      <a:noFill/>
                    </a:lnB>
                    <a:lnTlToBr w="12700" cmpd="sng">
                      <a:noFill/>
                      <a:prstDash val="solid"/>
                    </a:lnTlToBr>
                    <a:lnBlToTr w="12700" cmpd="sng">
                      <a:noFill/>
                      <a:prstDash val="solid"/>
                    </a:lnBlToTr>
                  </a:tcPr>
                </a:tc>
              </a:tr>
              <a:tr h="448166">
                <a:tc>
                  <a:txBody>
                    <a:bodyPr/>
                    <a:lstStyle/>
                    <a:p>
                      <a:r>
                        <a:rPr lang="kk-KZ" sz="1900" dirty="0" smtClean="0">
                          <a:latin typeface="Times New Roman" pitchFamily="18" charset="0"/>
                          <a:cs typeface="Times New Roman" pitchFamily="18" charset="0"/>
                        </a:rPr>
                        <a:t>3</a:t>
                      </a:r>
                      <a:endParaRPr lang="ru-RU" sz="1900" b="0" dirty="0">
                        <a:latin typeface="Times New Roman" pitchFamily="18" charset="0"/>
                        <a:cs typeface="Times New Roman" pitchFamily="18" charset="0"/>
                      </a:endParaRPr>
                    </a:p>
                  </a:txBody>
                  <a:tcPr marL="100817" marR="100817" marT="53467" marB="5346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900" dirty="0" err="1" smtClean="0">
                          <a:latin typeface="Times New Roman" pitchFamily="18" charset="0"/>
                          <a:cs typeface="Times New Roman" pitchFamily="18" charset="0"/>
                        </a:rPr>
                        <a:t>Коллед</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миссиясы</a:t>
                      </a:r>
                      <a:r>
                        <a:rPr lang="ru-RU" sz="1900" dirty="0" smtClean="0">
                          <a:latin typeface="Times New Roman" pitchFamily="18" charset="0"/>
                          <a:cs typeface="Times New Roman" pitchFamily="18" charset="0"/>
                        </a:rPr>
                        <a:t>……………………………….</a:t>
                      </a:r>
                      <a:endParaRPr lang="ru-RU" sz="1900" b="0" dirty="0" smtClean="0">
                        <a:latin typeface="Times New Roman" pitchFamily="18" charset="0"/>
                        <a:cs typeface="Times New Roman" pitchFamily="18" charset="0"/>
                      </a:endParaRPr>
                    </a:p>
                  </a:txBody>
                  <a:tcPr marL="100817" marR="100817" marT="53467" marB="5346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kk-KZ" sz="1900" dirty="0" smtClean="0">
                          <a:latin typeface="Times New Roman" pitchFamily="18" charset="0"/>
                          <a:cs typeface="Times New Roman" pitchFamily="18" charset="0"/>
                        </a:rPr>
                        <a:t>6</a:t>
                      </a:r>
                      <a:endParaRPr lang="ru-RU" sz="1900" b="0" dirty="0">
                        <a:latin typeface="Times New Roman" pitchFamily="18" charset="0"/>
                        <a:cs typeface="Times New Roman" pitchFamily="18" charset="0"/>
                      </a:endParaRPr>
                    </a:p>
                  </a:txBody>
                  <a:tcPr marL="100817" marR="100817" marT="53467" marB="53467">
                    <a:lnL w="12700" cmpd="sng">
                      <a:noFill/>
                    </a:lnL>
                    <a:lnR w="12700" cmpd="sng">
                      <a:noFill/>
                    </a:lnR>
                    <a:lnT w="12700" cmpd="sng">
                      <a:noFill/>
                    </a:lnT>
                    <a:lnB w="12700" cmpd="sng">
                      <a:noFill/>
                    </a:lnB>
                    <a:lnTlToBr w="12700" cmpd="sng">
                      <a:noFill/>
                      <a:prstDash val="solid"/>
                    </a:lnTlToBr>
                    <a:lnBlToTr w="12700" cmpd="sng">
                      <a:noFill/>
                      <a:prstDash val="solid"/>
                    </a:lnBlToTr>
                  </a:tcPr>
                </a:tc>
              </a:tr>
              <a:tr h="448166">
                <a:tc>
                  <a:txBody>
                    <a:bodyPr/>
                    <a:lstStyle/>
                    <a:p>
                      <a:r>
                        <a:rPr lang="kk-KZ" sz="1900" dirty="0" smtClean="0">
                          <a:latin typeface="Times New Roman" pitchFamily="18" charset="0"/>
                          <a:cs typeface="Times New Roman" pitchFamily="18" charset="0"/>
                        </a:rPr>
                        <a:t>4</a:t>
                      </a:r>
                      <a:endParaRPr lang="ru-RU" sz="1900" b="0" dirty="0">
                        <a:latin typeface="Times New Roman" pitchFamily="18" charset="0"/>
                        <a:cs typeface="Times New Roman" pitchFamily="18" charset="0"/>
                      </a:endParaRPr>
                    </a:p>
                  </a:txBody>
                  <a:tcPr marL="100817" marR="100817" marT="53467" marB="5346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900" dirty="0" err="1" smtClean="0">
                          <a:latin typeface="Times New Roman" pitchFamily="18" charset="0"/>
                          <a:cs typeface="Times New Roman" pitchFamily="18" charset="0"/>
                        </a:rPr>
                        <a:t>Әкімшілік</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туралы</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мәлімет</a:t>
                      </a:r>
                      <a:r>
                        <a:rPr lang="ru-RU" sz="1900" dirty="0" smtClean="0">
                          <a:latin typeface="Times New Roman" pitchFamily="18" charset="0"/>
                          <a:cs typeface="Times New Roman" pitchFamily="18" charset="0"/>
                        </a:rPr>
                        <a:t>……..………………</a:t>
                      </a:r>
                      <a:endParaRPr lang="ru-RU" sz="1900" b="0" dirty="0">
                        <a:latin typeface="Times New Roman" pitchFamily="18" charset="0"/>
                        <a:cs typeface="Times New Roman" pitchFamily="18" charset="0"/>
                      </a:endParaRPr>
                    </a:p>
                  </a:txBody>
                  <a:tcPr marL="100817" marR="100817" marT="53467" marB="5346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kk-KZ" sz="1900" dirty="0" smtClean="0">
                          <a:latin typeface="Times New Roman" pitchFamily="18" charset="0"/>
                          <a:cs typeface="Times New Roman" pitchFamily="18" charset="0"/>
                        </a:rPr>
                        <a:t>8</a:t>
                      </a:r>
                      <a:endParaRPr lang="ru-RU" sz="1900" b="0" dirty="0">
                        <a:latin typeface="Times New Roman" pitchFamily="18" charset="0"/>
                        <a:cs typeface="Times New Roman" pitchFamily="18" charset="0"/>
                      </a:endParaRPr>
                    </a:p>
                  </a:txBody>
                  <a:tcPr marL="100817" marR="100817" marT="53467" marB="53467">
                    <a:lnL w="12700" cmpd="sng">
                      <a:noFill/>
                    </a:lnL>
                    <a:lnR w="12700" cmpd="sng">
                      <a:noFill/>
                    </a:lnR>
                    <a:lnT w="12700" cmpd="sng">
                      <a:noFill/>
                    </a:lnT>
                    <a:lnB w="12700" cmpd="sng">
                      <a:noFill/>
                    </a:lnB>
                    <a:lnTlToBr w="12700" cmpd="sng">
                      <a:noFill/>
                      <a:prstDash val="solid"/>
                    </a:lnTlToBr>
                    <a:lnBlToTr w="12700" cmpd="sng">
                      <a:noFill/>
                      <a:prstDash val="solid"/>
                    </a:lnBlToTr>
                  </a:tcPr>
                </a:tc>
              </a:tr>
              <a:tr h="448166">
                <a:tc>
                  <a:txBody>
                    <a:bodyPr/>
                    <a:lstStyle/>
                    <a:p>
                      <a:r>
                        <a:rPr lang="kk-KZ" sz="1900" smtClean="0">
                          <a:latin typeface="Times New Roman" pitchFamily="18" charset="0"/>
                          <a:cs typeface="Times New Roman" pitchFamily="18" charset="0"/>
                        </a:rPr>
                        <a:t>5</a:t>
                      </a:r>
                      <a:endParaRPr lang="ru-RU" sz="1900" b="0" dirty="0">
                        <a:latin typeface="Times New Roman" pitchFamily="18" charset="0"/>
                        <a:cs typeface="Times New Roman" pitchFamily="18" charset="0"/>
                      </a:endParaRPr>
                    </a:p>
                  </a:txBody>
                  <a:tcPr marL="100817" marR="100817" marT="53467" marB="5346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900" dirty="0" smtClean="0">
                          <a:latin typeface="Times New Roman" pitchFamily="18" charset="0"/>
                          <a:cs typeface="Times New Roman" pitchFamily="18" charset="0"/>
                        </a:rPr>
                        <a:t>Колледж </a:t>
                      </a:r>
                      <a:r>
                        <a:rPr lang="ru-RU" sz="1900" dirty="0" err="1" smtClean="0">
                          <a:latin typeface="Times New Roman" pitchFamily="18" charset="0"/>
                          <a:cs typeface="Times New Roman" pitchFamily="18" charset="0"/>
                        </a:rPr>
                        <a:t>жетістіктері</a:t>
                      </a:r>
                      <a:r>
                        <a:rPr lang="ru-RU" sz="1900" dirty="0" smtClean="0">
                          <a:latin typeface="Times New Roman" pitchFamily="18" charset="0"/>
                          <a:cs typeface="Times New Roman" pitchFamily="18" charset="0"/>
                        </a:rPr>
                        <a:t>…………………………...</a:t>
                      </a:r>
                      <a:endParaRPr lang="ru-RU" sz="1900" b="0" dirty="0">
                        <a:latin typeface="Times New Roman" pitchFamily="18" charset="0"/>
                        <a:cs typeface="Times New Roman" pitchFamily="18" charset="0"/>
                      </a:endParaRPr>
                    </a:p>
                  </a:txBody>
                  <a:tcPr marL="100817" marR="100817" marT="53467" marB="5346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kk-KZ" sz="1900" dirty="0" smtClean="0">
                          <a:latin typeface="Times New Roman" pitchFamily="18" charset="0"/>
                          <a:cs typeface="Times New Roman" pitchFamily="18" charset="0"/>
                        </a:rPr>
                        <a:t>14</a:t>
                      </a:r>
                      <a:endParaRPr lang="ru-RU" sz="1900" b="0" dirty="0">
                        <a:latin typeface="Times New Roman" pitchFamily="18" charset="0"/>
                        <a:cs typeface="Times New Roman" pitchFamily="18" charset="0"/>
                      </a:endParaRPr>
                    </a:p>
                  </a:txBody>
                  <a:tcPr marL="100817" marR="100817" marT="53467" marB="53467">
                    <a:lnL w="12700" cmpd="sng">
                      <a:noFill/>
                    </a:lnL>
                    <a:lnR w="12700" cmpd="sng">
                      <a:noFill/>
                    </a:lnR>
                    <a:lnT w="12700" cmpd="sng">
                      <a:noFill/>
                    </a:lnT>
                    <a:lnB w="12700" cmpd="sng">
                      <a:noFill/>
                    </a:lnB>
                    <a:lnTlToBr w="12700" cmpd="sng">
                      <a:noFill/>
                      <a:prstDash val="solid"/>
                    </a:lnTlToBr>
                    <a:lnBlToTr w="12700" cmpd="sng">
                      <a:noFill/>
                      <a:prstDash val="solid"/>
                    </a:lnBlToTr>
                  </a:tcPr>
                </a:tc>
              </a:tr>
              <a:tr h="448166">
                <a:tc>
                  <a:txBody>
                    <a:bodyPr/>
                    <a:lstStyle/>
                    <a:p>
                      <a:r>
                        <a:rPr lang="kk-KZ" sz="1900" dirty="0" smtClean="0">
                          <a:latin typeface="Times New Roman" pitchFamily="18" charset="0"/>
                          <a:cs typeface="Times New Roman" pitchFamily="18" charset="0"/>
                        </a:rPr>
                        <a:t>6</a:t>
                      </a:r>
                      <a:endParaRPr lang="ru-RU" sz="1900" b="0" dirty="0">
                        <a:latin typeface="Times New Roman" pitchFamily="18" charset="0"/>
                        <a:cs typeface="Times New Roman" pitchFamily="18" charset="0"/>
                      </a:endParaRPr>
                    </a:p>
                  </a:txBody>
                  <a:tcPr marL="100817" marR="100817" marT="53467" marB="5346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ru-RU" sz="1900" dirty="0" err="1" smtClean="0">
                          <a:latin typeface="Times New Roman" pitchFamily="18" charset="0"/>
                          <a:cs typeface="Times New Roman" pitchFamily="18" charset="0"/>
                        </a:rPr>
                        <a:t>Біздің</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мамандықтар</a:t>
                      </a:r>
                      <a:r>
                        <a:rPr lang="ru-RU" sz="1900" dirty="0" smtClean="0">
                          <a:latin typeface="Times New Roman" pitchFamily="18" charset="0"/>
                          <a:cs typeface="Times New Roman" pitchFamily="18" charset="0"/>
                        </a:rPr>
                        <a:t>........................................ …</a:t>
                      </a:r>
                      <a:endParaRPr lang="ru-RU" sz="1900" b="0" dirty="0">
                        <a:latin typeface="Times New Roman" pitchFamily="18" charset="0"/>
                        <a:cs typeface="Times New Roman" pitchFamily="18" charset="0"/>
                      </a:endParaRPr>
                    </a:p>
                  </a:txBody>
                  <a:tcPr marL="100817" marR="100817" marT="53467" marB="5346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kk-KZ" sz="1900" dirty="0" smtClean="0">
                          <a:latin typeface="Times New Roman" pitchFamily="18" charset="0"/>
                          <a:cs typeface="Times New Roman" pitchFamily="18" charset="0"/>
                        </a:rPr>
                        <a:t>18</a:t>
                      </a:r>
                      <a:endParaRPr lang="ru-RU" sz="1900" b="0" dirty="0">
                        <a:latin typeface="Times New Roman" pitchFamily="18" charset="0"/>
                        <a:cs typeface="Times New Roman" pitchFamily="18" charset="0"/>
                      </a:endParaRPr>
                    </a:p>
                  </a:txBody>
                  <a:tcPr marL="100817" marR="100817" marT="53467" marB="53467">
                    <a:lnL w="12700" cmpd="sng">
                      <a:noFill/>
                    </a:lnL>
                    <a:lnR w="12700" cmpd="sng">
                      <a:noFill/>
                    </a:lnR>
                    <a:lnT w="12700" cmpd="sng">
                      <a:noFill/>
                    </a:lnT>
                    <a:lnB w="12700" cmpd="sng">
                      <a:noFill/>
                    </a:lnB>
                    <a:lnTlToBr w="12700" cmpd="sng">
                      <a:noFill/>
                      <a:prstDash val="solid"/>
                    </a:lnTlToBr>
                    <a:lnBlToTr w="12700" cmpd="sng">
                      <a:noFill/>
                      <a:prstDash val="solid"/>
                    </a:lnBlToTr>
                  </a:tcPr>
                </a:tc>
              </a:tr>
              <a:tr h="448166">
                <a:tc>
                  <a:txBody>
                    <a:bodyPr/>
                    <a:lstStyle/>
                    <a:p>
                      <a:r>
                        <a:rPr lang="kk-KZ" sz="1900" dirty="0" smtClean="0">
                          <a:latin typeface="Times New Roman" pitchFamily="18" charset="0"/>
                          <a:cs typeface="Times New Roman" pitchFamily="18" charset="0"/>
                        </a:rPr>
                        <a:t>7</a:t>
                      </a:r>
                      <a:endParaRPr lang="ru-RU" sz="1900" b="0" dirty="0">
                        <a:latin typeface="Times New Roman" pitchFamily="18" charset="0"/>
                        <a:cs typeface="Times New Roman" pitchFamily="18" charset="0"/>
                      </a:endParaRPr>
                    </a:p>
                  </a:txBody>
                  <a:tcPr marL="100817" marR="100817" marT="53467" marB="5346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ru-RU" sz="1900" dirty="0" err="1" smtClean="0">
                          <a:latin typeface="Times New Roman" pitchFamily="18" charset="0"/>
                          <a:cs typeface="Times New Roman" pitchFamily="18" charset="0"/>
                        </a:rPr>
                        <a:t>Бізге</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қалай</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баруға</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болады</a:t>
                      </a:r>
                      <a:r>
                        <a:rPr lang="ru-RU" sz="1900" dirty="0" smtClean="0">
                          <a:latin typeface="Times New Roman" pitchFamily="18" charset="0"/>
                          <a:cs typeface="Times New Roman" pitchFamily="18" charset="0"/>
                        </a:rPr>
                        <a:t>?.................................</a:t>
                      </a:r>
                      <a:endParaRPr lang="ru-RU" sz="1900" b="0" dirty="0">
                        <a:latin typeface="Times New Roman" pitchFamily="18" charset="0"/>
                        <a:cs typeface="Times New Roman" pitchFamily="18" charset="0"/>
                      </a:endParaRPr>
                    </a:p>
                  </a:txBody>
                  <a:tcPr marL="100817" marR="100817" marT="53467" marB="5346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kk-KZ" sz="1900" dirty="0" smtClean="0">
                          <a:latin typeface="Times New Roman" pitchFamily="18" charset="0"/>
                          <a:cs typeface="Times New Roman" pitchFamily="18" charset="0"/>
                        </a:rPr>
                        <a:t>19</a:t>
                      </a:r>
                      <a:endParaRPr lang="ru-RU" sz="1900" b="0" dirty="0">
                        <a:latin typeface="Times New Roman" pitchFamily="18" charset="0"/>
                        <a:cs typeface="Times New Roman" pitchFamily="18" charset="0"/>
                      </a:endParaRPr>
                    </a:p>
                  </a:txBody>
                  <a:tcPr marL="100817" marR="100817" marT="53467" marB="53467">
                    <a:lnL w="12700" cmpd="sng">
                      <a:noFill/>
                    </a:lnL>
                    <a:lnR w="12700" cmpd="sng">
                      <a:noFill/>
                    </a:lnR>
                    <a:lnT w="12700" cmpd="sng">
                      <a:noFill/>
                    </a:lnT>
                    <a:lnB w="12700" cmpd="sng">
                      <a:noFill/>
                    </a:lnB>
                    <a:lnTlToBr w="12700" cmpd="sng">
                      <a:noFill/>
                      <a:prstDash val="solid"/>
                    </a:lnTlToBr>
                    <a:lnBlToTr w="12700" cmpd="sng">
                      <a:noFill/>
                      <a:prstDash val="solid"/>
                    </a:lnBlToTr>
                  </a:tcPr>
                </a:tc>
              </a:tr>
              <a:tr h="448166">
                <a:tc>
                  <a:txBody>
                    <a:bodyPr/>
                    <a:lstStyle/>
                    <a:p>
                      <a:r>
                        <a:rPr lang="kk-KZ" sz="1900" dirty="0" smtClean="0">
                          <a:latin typeface="Times New Roman" pitchFamily="18" charset="0"/>
                          <a:cs typeface="Times New Roman" pitchFamily="18" charset="0"/>
                        </a:rPr>
                        <a:t>8</a:t>
                      </a:r>
                      <a:endParaRPr lang="ru-RU" sz="1900" b="0" dirty="0">
                        <a:latin typeface="Times New Roman" pitchFamily="18" charset="0"/>
                        <a:cs typeface="Times New Roman" pitchFamily="18" charset="0"/>
                      </a:endParaRPr>
                    </a:p>
                  </a:txBody>
                  <a:tcPr marL="100817" marR="100817" marT="53467" marB="5346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ru-RU" sz="1900" dirty="0" err="1" smtClean="0">
                          <a:latin typeface="Times New Roman" pitchFamily="18" charset="0"/>
                          <a:cs typeface="Times New Roman" pitchFamily="18" charset="0"/>
                        </a:rPr>
                        <a:t>Білімгердің</a:t>
                      </a:r>
                      <a:r>
                        <a:rPr lang="ru-RU" sz="1900" baseline="0" dirty="0" smtClean="0">
                          <a:latin typeface="Times New Roman" pitchFamily="18" charset="0"/>
                          <a:cs typeface="Times New Roman" pitchFamily="18" charset="0"/>
                        </a:rPr>
                        <a:t> ар-</a:t>
                      </a:r>
                      <a:r>
                        <a:rPr lang="ru-RU" sz="1900" baseline="0" dirty="0" err="1" smtClean="0">
                          <a:latin typeface="Times New Roman" pitchFamily="18" charset="0"/>
                          <a:cs typeface="Times New Roman" pitchFamily="18" charset="0"/>
                        </a:rPr>
                        <a:t>намыс</a:t>
                      </a:r>
                      <a:r>
                        <a:rPr lang="ru-RU" sz="1900" baseline="0" dirty="0" smtClean="0">
                          <a:latin typeface="Times New Roman" pitchFamily="18" charset="0"/>
                          <a:cs typeface="Times New Roman" pitchFamily="18" charset="0"/>
                        </a:rPr>
                        <a:t> </a:t>
                      </a:r>
                      <a:r>
                        <a:rPr lang="ru-RU" sz="1900" baseline="0" dirty="0" err="1" smtClean="0">
                          <a:latin typeface="Times New Roman" pitchFamily="18" charset="0"/>
                          <a:cs typeface="Times New Roman" pitchFamily="18" charset="0"/>
                        </a:rPr>
                        <a:t>кодексі</a:t>
                      </a:r>
                      <a:r>
                        <a:rPr lang="ru-RU" sz="1900" dirty="0" smtClean="0">
                          <a:latin typeface="Times New Roman" pitchFamily="18" charset="0"/>
                          <a:cs typeface="Times New Roman" pitchFamily="18" charset="0"/>
                        </a:rPr>
                        <a:t>………………….</a:t>
                      </a:r>
                      <a:endParaRPr lang="ru-RU" sz="1900" b="0" dirty="0">
                        <a:latin typeface="Times New Roman" pitchFamily="18" charset="0"/>
                        <a:cs typeface="Times New Roman" pitchFamily="18" charset="0"/>
                      </a:endParaRPr>
                    </a:p>
                  </a:txBody>
                  <a:tcPr marL="100817" marR="100817" marT="53467" marB="5346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kk-KZ" sz="1900" dirty="0" smtClean="0">
                          <a:latin typeface="Times New Roman" pitchFamily="18" charset="0"/>
                          <a:cs typeface="Times New Roman" pitchFamily="18" charset="0"/>
                        </a:rPr>
                        <a:t>20</a:t>
                      </a:r>
                      <a:endParaRPr lang="ru-RU" sz="1900" b="0" dirty="0">
                        <a:latin typeface="Times New Roman" pitchFamily="18" charset="0"/>
                        <a:cs typeface="Times New Roman" pitchFamily="18" charset="0"/>
                      </a:endParaRPr>
                    </a:p>
                  </a:txBody>
                  <a:tcPr marL="100817" marR="100817" marT="53467" marB="53467">
                    <a:lnL w="12700" cmpd="sng">
                      <a:noFill/>
                    </a:lnL>
                    <a:lnR w="12700" cmpd="sng">
                      <a:noFill/>
                    </a:lnR>
                    <a:lnT w="12700" cmpd="sng">
                      <a:noFill/>
                    </a:lnT>
                    <a:lnB w="12700" cmpd="sng">
                      <a:noFill/>
                    </a:lnB>
                    <a:lnTlToBr w="12700" cmpd="sng">
                      <a:noFill/>
                      <a:prstDash val="solid"/>
                    </a:lnTlToBr>
                    <a:lnBlToTr w="12700" cmpd="sng">
                      <a:noFill/>
                      <a:prstDash val="solid"/>
                    </a:lnBlToTr>
                  </a:tcPr>
                </a:tc>
              </a:tr>
              <a:tr h="411178">
                <a:tc>
                  <a:txBody>
                    <a:bodyPr/>
                    <a:lstStyle/>
                    <a:p>
                      <a:r>
                        <a:rPr lang="kk-KZ" sz="1900" dirty="0" smtClean="0">
                          <a:latin typeface="Times New Roman" pitchFamily="18" charset="0"/>
                          <a:cs typeface="Times New Roman" pitchFamily="18" charset="0"/>
                        </a:rPr>
                        <a:t>9</a:t>
                      </a:r>
                      <a:endParaRPr lang="ru-RU" sz="1900" b="0" dirty="0">
                        <a:latin typeface="Times New Roman" pitchFamily="18" charset="0"/>
                        <a:cs typeface="Times New Roman" pitchFamily="18" charset="0"/>
                      </a:endParaRPr>
                    </a:p>
                  </a:txBody>
                  <a:tcPr marL="100817" marR="100817" marT="53467" marB="5346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kk-KZ" sz="1900" dirty="0" smtClean="0">
                          <a:latin typeface="Times New Roman" pitchFamily="18" charset="0"/>
                          <a:cs typeface="Times New Roman" pitchFamily="18" charset="0"/>
                        </a:rPr>
                        <a:t>Академиялық күнтізбе......</a:t>
                      </a:r>
                      <a:r>
                        <a:rPr lang="kk-KZ" sz="1900" baseline="0" dirty="0" smtClean="0">
                          <a:latin typeface="Times New Roman" pitchFamily="18" charset="0"/>
                          <a:cs typeface="Times New Roman" pitchFamily="18" charset="0"/>
                        </a:rPr>
                        <a:t>..................................</a:t>
                      </a:r>
                      <a:endParaRPr lang="ru-RU" sz="1900" b="0" dirty="0">
                        <a:latin typeface="Times New Roman" pitchFamily="18" charset="0"/>
                        <a:cs typeface="Times New Roman" pitchFamily="18" charset="0"/>
                      </a:endParaRPr>
                    </a:p>
                  </a:txBody>
                  <a:tcPr marL="100817" marR="100817" marT="53467" marB="5346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kk-KZ" sz="1900" dirty="0" smtClean="0">
                          <a:latin typeface="Times New Roman" pitchFamily="18" charset="0"/>
                          <a:cs typeface="Times New Roman" pitchFamily="18" charset="0"/>
                        </a:rPr>
                        <a:t>21</a:t>
                      </a:r>
                      <a:endParaRPr lang="ru-RU" sz="1900" b="0" dirty="0">
                        <a:latin typeface="Times New Roman" pitchFamily="18" charset="0"/>
                        <a:cs typeface="Times New Roman" pitchFamily="18" charset="0"/>
                      </a:endParaRPr>
                    </a:p>
                  </a:txBody>
                  <a:tcPr marL="100817" marR="100817" marT="53467" marB="53467">
                    <a:lnL w="12700" cmpd="sng">
                      <a:noFill/>
                    </a:lnL>
                    <a:lnR w="12700" cmpd="sng">
                      <a:noFill/>
                    </a:lnR>
                    <a:lnT w="12700" cmpd="sng">
                      <a:noFill/>
                    </a:lnT>
                    <a:lnB w="12700" cmpd="sng">
                      <a:noFill/>
                    </a:lnB>
                    <a:lnTlToBr w="12700" cmpd="sng">
                      <a:noFill/>
                      <a:prstDash val="solid"/>
                    </a:lnTlToBr>
                    <a:lnBlToTr w="12700" cmpd="sng">
                      <a:noFill/>
                      <a:prstDash val="solid"/>
                    </a:lnBlToTr>
                  </a:tcPr>
                </a:tc>
              </a:tr>
              <a:tr h="435154">
                <a:tc>
                  <a:txBody>
                    <a:bodyPr/>
                    <a:lstStyle/>
                    <a:p>
                      <a:r>
                        <a:rPr lang="kk-KZ" sz="1900" dirty="0" smtClean="0">
                          <a:latin typeface="Times New Roman" pitchFamily="18" charset="0"/>
                          <a:cs typeface="Times New Roman" pitchFamily="18" charset="0"/>
                        </a:rPr>
                        <a:t>10</a:t>
                      </a:r>
                      <a:endParaRPr lang="ru-RU" sz="1900" b="0" dirty="0">
                        <a:latin typeface="Times New Roman" pitchFamily="18" charset="0"/>
                        <a:cs typeface="Times New Roman" pitchFamily="18" charset="0"/>
                      </a:endParaRPr>
                    </a:p>
                  </a:txBody>
                  <a:tcPr marL="100817" marR="100817" marT="53467" marB="5346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900" dirty="0" err="1" smtClean="0">
                          <a:latin typeface="Times New Roman" pitchFamily="18" charset="0"/>
                          <a:cs typeface="Times New Roman" pitchFamily="18" charset="0"/>
                        </a:rPr>
                        <a:t>Білімгердің</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ішкі</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тәртіп</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ережесі</a:t>
                      </a:r>
                      <a:r>
                        <a:rPr lang="ru-RU" sz="1900" dirty="0" smtClean="0">
                          <a:latin typeface="Times New Roman" pitchFamily="18" charset="0"/>
                          <a:cs typeface="Times New Roman" pitchFamily="18" charset="0"/>
                        </a:rPr>
                        <a:t>…………….….</a:t>
                      </a:r>
                      <a:endParaRPr lang="ru-RU" sz="1900" b="0" dirty="0" smtClean="0">
                        <a:latin typeface="Times New Roman" pitchFamily="18" charset="0"/>
                        <a:cs typeface="Times New Roman" pitchFamily="18" charset="0"/>
                      </a:endParaRPr>
                    </a:p>
                  </a:txBody>
                  <a:tcPr marL="100817" marR="100817" marT="53467" marB="5346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kk-KZ" sz="1900" dirty="0" smtClean="0">
                          <a:latin typeface="Times New Roman" pitchFamily="18" charset="0"/>
                          <a:cs typeface="Times New Roman" pitchFamily="18" charset="0"/>
                        </a:rPr>
                        <a:t>25</a:t>
                      </a:r>
                      <a:endParaRPr lang="ru-RU" sz="1900" b="0" dirty="0">
                        <a:latin typeface="Times New Roman" pitchFamily="18" charset="0"/>
                        <a:cs typeface="Times New Roman" pitchFamily="18" charset="0"/>
                      </a:endParaRPr>
                    </a:p>
                  </a:txBody>
                  <a:tcPr marL="100817" marR="100817" marT="53467" marB="53467">
                    <a:lnL w="12700" cmpd="sng">
                      <a:noFill/>
                    </a:lnL>
                    <a:lnR w="12700" cmpd="sng">
                      <a:noFill/>
                    </a:lnR>
                    <a:lnT w="12700" cmpd="sng">
                      <a:noFill/>
                    </a:lnT>
                    <a:lnB w="12700" cmpd="sng">
                      <a:noFill/>
                    </a:lnB>
                    <a:lnTlToBr w="12700" cmpd="sng">
                      <a:noFill/>
                      <a:prstDash val="solid"/>
                    </a:lnTlToBr>
                    <a:lnBlToTr w="12700" cmpd="sng">
                      <a:noFill/>
                      <a:prstDash val="solid"/>
                    </a:lnBlToTr>
                  </a:tcPr>
                </a:tc>
              </a:tr>
              <a:tr h="435154">
                <a:tc>
                  <a:txBody>
                    <a:bodyPr/>
                    <a:lstStyle/>
                    <a:p>
                      <a:r>
                        <a:rPr lang="kk-KZ" sz="1900" dirty="0" smtClean="0">
                          <a:latin typeface="Times New Roman" pitchFamily="18" charset="0"/>
                          <a:cs typeface="Times New Roman" pitchFamily="18" charset="0"/>
                        </a:rPr>
                        <a:t>11</a:t>
                      </a:r>
                      <a:endParaRPr lang="ru-RU" sz="1900" b="0" dirty="0">
                        <a:latin typeface="Times New Roman" pitchFamily="18" charset="0"/>
                        <a:cs typeface="Times New Roman" pitchFamily="18" charset="0"/>
                      </a:endParaRPr>
                    </a:p>
                  </a:txBody>
                  <a:tcPr marL="100817" marR="100817" marT="53467" marB="5346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900" dirty="0" err="1" smtClean="0">
                          <a:latin typeface="Times New Roman" pitchFamily="18" charset="0"/>
                          <a:cs typeface="Times New Roman" pitchFamily="18" charset="0"/>
                        </a:rPr>
                        <a:t>Жатақханада</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тұру</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жағдайы</a:t>
                      </a:r>
                      <a:r>
                        <a:rPr lang="ru-RU" sz="1900" dirty="0" smtClean="0">
                          <a:latin typeface="Times New Roman" pitchFamily="18" charset="0"/>
                          <a:cs typeface="Times New Roman" pitchFamily="18" charset="0"/>
                        </a:rPr>
                        <a:t>……….……………</a:t>
                      </a:r>
                      <a:endParaRPr lang="ru-RU" sz="1900" b="0" dirty="0">
                        <a:latin typeface="Times New Roman" pitchFamily="18" charset="0"/>
                        <a:cs typeface="Times New Roman" pitchFamily="18" charset="0"/>
                      </a:endParaRPr>
                    </a:p>
                  </a:txBody>
                  <a:tcPr marL="100817" marR="100817" marT="53467" marB="5346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kk-KZ" sz="1900" dirty="0" smtClean="0">
                          <a:latin typeface="Times New Roman" pitchFamily="18" charset="0"/>
                          <a:cs typeface="Times New Roman" pitchFamily="18" charset="0"/>
                        </a:rPr>
                        <a:t>30</a:t>
                      </a:r>
                      <a:endParaRPr lang="ru-RU" sz="1900" b="0" dirty="0">
                        <a:latin typeface="Times New Roman" pitchFamily="18" charset="0"/>
                        <a:cs typeface="Times New Roman" pitchFamily="18" charset="0"/>
                      </a:endParaRPr>
                    </a:p>
                  </a:txBody>
                  <a:tcPr marL="100817" marR="100817" marT="53467" marB="53467">
                    <a:lnL w="12700" cmpd="sng">
                      <a:noFill/>
                    </a:lnL>
                    <a:lnR w="12700" cmpd="sng">
                      <a:noFill/>
                    </a:lnR>
                    <a:lnT w="12700" cmpd="sng">
                      <a:noFill/>
                    </a:lnT>
                    <a:lnB w="12700" cmpd="sng">
                      <a:noFill/>
                    </a:lnB>
                    <a:lnTlToBr w="12700" cmpd="sng">
                      <a:noFill/>
                      <a:prstDash val="solid"/>
                    </a:lnTlToBr>
                    <a:lnBlToTr w="12700" cmpd="sng">
                      <a:noFill/>
                      <a:prstDash val="solid"/>
                    </a:lnBlToTr>
                  </a:tcPr>
                </a:tc>
              </a:tr>
              <a:tr h="435154">
                <a:tc>
                  <a:txBody>
                    <a:bodyPr/>
                    <a:lstStyle/>
                    <a:p>
                      <a:r>
                        <a:rPr lang="kk-KZ" sz="1900" dirty="0" smtClean="0">
                          <a:latin typeface="Times New Roman" pitchFamily="18" charset="0"/>
                          <a:cs typeface="Times New Roman" pitchFamily="18" charset="0"/>
                        </a:rPr>
                        <a:t>12</a:t>
                      </a:r>
                      <a:endParaRPr lang="ru-RU" sz="1900" dirty="0">
                        <a:latin typeface="Times New Roman" pitchFamily="18" charset="0"/>
                        <a:cs typeface="Times New Roman" pitchFamily="18" charset="0"/>
                      </a:endParaRPr>
                    </a:p>
                  </a:txBody>
                  <a:tcPr marL="100817" marR="100817" marT="53467" marB="5346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ru-RU" sz="1900" dirty="0" err="1" smtClean="0">
                          <a:latin typeface="Times New Roman" pitchFamily="18" charset="0"/>
                          <a:cs typeface="Times New Roman" pitchFamily="18" charset="0"/>
                        </a:rPr>
                        <a:t>Кітапхананы</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пайдаланудың</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жалпы</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ережелері</a:t>
                      </a:r>
                      <a:r>
                        <a:rPr lang="ru-RU" sz="1900" dirty="0" smtClean="0">
                          <a:latin typeface="Times New Roman" pitchFamily="18" charset="0"/>
                          <a:cs typeface="Times New Roman" pitchFamily="18" charset="0"/>
                        </a:rPr>
                        <a:t>..</a:t>
                      </a:r>
                      <a:endParaRPr lang="ru-RU" sz="1900" b="0" dirty="0">
                        <a:latin typeface="Times New Roman" pitchFamily="18" charset="0"/>
                        <a:cs typeface="Times New Roman" pitchFamily="18" charset="0"/>
                      </a:endParaRPr>
                    </a:p>
                  </a:txBody>
                  <a:tcPr marL="100817" marR="100817" marT="53467" marB="5346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kk-KZ" sz="1900" dirty="0" smtClean="0">
                          <a:latin typeface="Times New Roman" pitchFamily="18" charset="0"/>
                          <a:cs typeface="Times New Roman" pitchFamily="18" charset="0"/>
                        </a:rPr>
                        <a:t>35</a:t>
                      </a:r>
                      <a:endParaRPr lang="ru-RU" sz="1900" b="0" dirty="0">
                        <a:latin typeface="Times New Roman" pitchFamily="18" charset="0"/>
                        <a:cs typeface="Times New Roman" pitchFamily="18" charset="0"/>
                      </a:endParaRPr>
                    </a:p>
                  </a:txBody>
                  <a:tcPr marL="100817" marR="100817" marT="53467" marB="53467">
                    <a:lnL w="12700" cmpd="sng">
                      <a:noFill/>
                    </a:lnL>
                    <a:lnR w="12700" cmpd="sng">
                      <a:noFill/>
                    </a:lnR>
                    <a:lnT w="12700" cmpd="sng">
                      <a:noFill/>
                    </a:lnT>
                    <a:lnB w="12700" cmpd="sng">
                      <a:noFill/>
                    </a:lnB>
                    <a:lnTlToBr w="12700" cmpd="sng">
                      <a:noFill/>
                      <a:prstDash val="solid"/>
                    </a:lnTlToBr>
                    <a:lnBlToTr w="12700" cmpd="sng">
                      <a:noFill/>
                      <a:prstDash val="solid"/>
                    </a:lnBlToTr>
                  </a:tcPr>
                </a:tc>
              </a:tr>
              <a:tr h="435154">
                <a:tc>
                  <a:txBody>
                    <a:bodyPr/>
                    <a:lstStyle/>
                    <a:p>
                      <a:r>
                        <a:rPr lang="kk-KZ" sz="1900" dirty="0" smtClean="0">
                          <a:latin typeface="Times New Roman" pitchFamily="18" charset="0"/>
                          <a:cs typeface="Times New Roman" pitchFamily="18" charset="0"/>
                        </a:rPr>
                        <a:t>13</a:t>
                      </a:r>
                      <a:endParaRPr lang="ru-RU" sz="1900" dirty="0">
                        <a:latin typeface="Times New Roman" pitchFamily="18" charset="0"/>
                        <a:cs typeface="Times New Roman" pitchFamily="18" charset="0"/>
                      </a:endParaRPr>
                    </a:p>
                  </a:txBody>
                  <a:tcPr marL="100817" marR="100817" marT="53467" marB="5346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ru-RU" sz="1900" dirty="0" err="1" smtClean="0">
                          <a:latin typeface="Times New Roman" pitchFamily="18" charset="0"/>
                          <a:cs typeface="Times New Roman" pitchFamily="18" charset="0"/>
                        </a:rPr>
                        <a:t>Рейтингті</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пайдалану</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жөніндегі</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ереже</a:t>
                      </a:r>
                      <a:r>
                        <a:rPr lang="ru-RU" sz="1900" dirty="0" smtClean="0">
                          <a:latin typeface="Times New Roman" pitchFamily="18" charset="0"/>
                          <a:cs typeface="Times New Roman" pitchFamily="18" charset="0"/>
                        </a:rPr>
                        <a:t>………...</a:t>
                      </a:r>
                      <a:endParaRPr lang="ru-RU" sz="1900" b="0" dirty="0">
                        <a:latin typeface="Times New Roman" pitchFamily="18" charset="0"/>
                        <a:cs typeface="Times New Roman" pitchFamily="18" charset="0"/>
                      </a:endParaRPr>
                    </a:p>
                  </a:txBody>
                  <a:tcPr marL="100817" marR="100817" marT="53467" marB="5346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kk-KZ" sz="1900" dirty="0" smtClean="0">
                          <a:latin typeface="Times New Roman" pitchFamily="18" charset="0"/>
                          <a:cs typeface="Times New Roman" pitchFamily="18" charset="0"/>
                        </a:rPr>
                        <a:t>38</a:t>
                      </a:r>
                      <a:endParaRPr lang="ru-RU" sz="1900" b="0" dirty="0">
                        <a:latin typeface="Times New Roman" pitchFamily="18" charset="0"/>
                        <a:cs typeface="Times New Roman" pitchFamily="18" charset="0"/>
                      </a:endParaRPr>
                    </a:p>
                  </a:txBody>
                  <a:tcPr marL="100817" marR="100817" marT="53467" marB="53467">
                    <a:lnL w="12700" cmpd="sng">
                      <a:noFill/>
                    </a:lnL>
                    <a:lnR w="12700" cmpd="sng">
                      <a:noFill/>
                    </a:lnR>
                    <a:lnT w="12700" cmpd="sng">
                      <a:noFill/>
                    </a:lnT>
                    <a:lnB w="12700" cmpd="sng">
                      <a:noFill/>
                    </a:lnB>
                    <a:lnTlToBr w="12700" cmpd="sng">
                      <a:noFill/>
                      <a:prstDash val="solid"/>
                    </a:lnTlToBr>
                    <a:lnBlToTr w="12700" cmpd="sng">
                      <a:noFill/>
                      <a:prstDash val="solid"/>
                    </a:lnBlToTr>
                  </a:tcPr>
                </a:tc>
              </a:tr>
              <a:tr h="435154">
                <a:tc>
                  <a:txBody>
                    <a:bodyPr/>
                    <a:lstStyle/>
                    <a:p>
                      <a:r>
                        <a:rPr lang="kk-KZ" sz="1900" dirty="0" smtClean="0">
                          <a:latin typeface="Times New Roman" pitchFamily="18" charset="0"/>
                          <a:cs typeface="Times New Roman" pitchFamily="18" charset="0"/>
                        </a:rPr>
                        <a:t>14</a:t>
                      </a:r>
                      <a:endParaRPr lang="ru-RU" sz="1900" dirty="0">
                        <a:latin typeface="Times New Roman" pitchFamily="18" charset="0"/>
                        <a:cs typeface="Times New Roman" pitchFamily="18" charset="0"/>
                      </a:endParaRPr>
                    </a:p>
                  </a:txBody>
                  <a:tcPr marL="100817" marR="100817" marT="53467" marB="5346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1900" dirty="0" smtClean="0">
                          <a:latin typeface="Times New Roman" pitchFamily="18" charset="0"/>
                          <a:cs typeface="Times New Roman" pitchFamily="18" charset="0"/>
                        </a:rPr>
                        <a:t>Қашықтықтан оқыту ережесі..............................</a:t>
                      </a:r>
                      <a:endParaRPr lang="ru-RU" sz="1900" b="0" dirty="0">
                        <a:latin typeface="Times New Roman" pitchFamily="18" charset="0"/>
                        <a:cs typeface="Times New Roman" pitchFamily="18" charset="0"/>
                      </a:endParaRPr>
                    </a:p>
                  </a:txBody>
                  <a:tcPr marL="100817" marR="100817" marT="53467" marB="5346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kk-KZ" sz="1900" dirty="0" smtClean="0">
                          <a:latin typeface="Times New Roman" pitchFamily="18" charset="0"/>
                          <a:cs typeface="Times New Roman" pitchFamily="18" charset="0"/>
                        </a:rPr>
                        <a:t>43</a:t>
                      </a:r>
                      <a:endParaRPr lang="ru-RU" sz="1900" b="0" dirty="0">
                        <a:latin typeface="Times New Roman" pitchFamily="18" charset="0"/>
                        <a:cs typeface="Times New Roman" pitchFamily="18" charset="0"/>
                      </a:endParaRPr>
                    </a:p>
                  </a:txBody>
                  <a:tcPr marL="100817" marR="100817" marT="53467" marB="53467">
                    <a:lnL w="12700" cmpd="sng">
                      <a:noFill/>
                    </a:lnL>
                    <a:lnR w="12700" cmpd="sng">
                      <a:noFill/>
                    </a:lnR>
                    <a:lnT w="12700" cmpd="sng">
                      <a:noFill/>
                    </a:lnT>
                    <a:lnB w="12700" cmpd="sng">
                      <a:noFill/>
                    </a:lnB>
                    <a:lnTlToBr w="12700" cmpd="sng">
                      <a:noFill/>
                      <a:prstDash val="solid"/>
                    </a:lnTlToBr>
                    <a:lnBlToTr w="12700" cmpd="sng">
                      <a:noFill/>
                      <a:prstDash val="solid"/>
                    </a:lnBlToTr>
                  </a:tcPr>
                </a:tc>
              </a:tr>
              <a:tr h="690750">
                <a:tc>
                  <a:txBody>
                    <a:bodyPr/>
                    <a:lstStyle/>
                    <a:p>
                      <a:r>
                        <a:rPr lang="kk-KZ" sz="1900" dirty="0" smtClean="0">
                          <a:latin typeface="Times New Roman" pitchFamily="18" charset="0"/>
                          <a:cs typeface="Times New Roman" pitchFamily="18" charset="0"/>
                        </a:rPr>
                        <a:t>15</a:t>
                      </a:r>
                      <a:endParaRPr lang="ru-RU" sz="1900" dirty="0">
                        <a:latin typeface="Times New Roman" pitchFamily="18" charset="0"/>
                        <a:cs typeface="Times New Roman" pitchFamily="18" charset="0"/>
                      </a:endParaRPr>
                    </a:p>
                  </a:txBody>
                  <a:tcPr marL="100817" marR="100817" marT="53467" marB="5346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ru-RU" sz="1900" dirty="0" err="1" smtClean="0">
                          <a:latin typeface="Times New Roman" pitchFamily="18" charset="0"/>
                          <a:cs typeface="Times New Roman" pitchFamily="18" charset="0"/>
                        </a:rPr>
                        <a:t>Білімгерлердің</a:t>
                      </a:r>
                      <a:r>
                        <a:rPr lang="ru-RU" sz="1900" dirty="0" smtClean="0">
                          <a:latin typeface="Times New Roman" pitchFamily="18" charset="0"/>
                          <a:cs typeface="Times New Roman" pitchFamily="18" charset="0"/>
                        </a:rPr>
                        <a:t>  бос </a:t>
                      </a:r>
                      <a:r>
                        <a:rPr lang="ru-RU" sz="1900" dirty="0" err="1" smtClean="0">
                          <a:latin typeface="Times New Roman" pitchFamily="18" charset="0"/>
                          <a:cs typeface="Times New Roman" pitchFamily="18" charset="0"/>
                        </a:rPr>
                        <a:t>уақытын</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ұйымдастыру</a:t>
                      </a:r>
                      <a:r>
                        <a:rPr lang="ru-RU" sz="1900" dirty="0" smtClean="0">
                          <a:latin typeface="Times New Roman" pitchFamily="18" charset="0"/>
                          <a:cs typeface="Times New Roman" pitchFamily="18" charset="0"/>
                        </a:rPr>
                        <a:t>…..</a:t>
                      </a:r>
                      <a:endParaRPr lang="ru-RU" sz="1900" b="0" dirty="0">
                        <a:latin typeface="Times New Roman" pitchFamily="18" charset="0"/>
                        <a:cs typeface="Times New Roman" pitchFamily="18" charset="0"/>
                      </a:endParaRPr>
                    </a:p>
                  </a:txBody>
                  <a:tcPr marL="100817" marR="100817" marT="53467" marB="5346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kk-KZ" sz="1900" b="0" dirty="0" smtClean="0">
                          <a:latin typeface="Times New Roman" pitchFamily="18" charset="0"/>
                          <a:cs typeface="Times New Roman" pitchFamily="18" charset="0"/>
                        </a:rPr>
                        <a:t>47</a:t>
                      </a:r>
                      <a:endParaRPr lang="ru-RU" sz="1900" b="0" dirty="0">
                        <a:latin typeface="Times New Roman" pitchFamily="18" charset="0"/>
                        <a:cs typeface="Times New Roman" pitchFamily="18" charset="0"/>
                      </a:endParaRPr>
                    </a:p>
                  </a:txBody>
                  <a:tcPr marL="100817" marR="100817" marT="53467" marB="53467">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5381626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21849" y="211967"/>
            <a:ext cx="3333030" cy="720880"/>
          </a:xfrm>
          <a:prstGeom prst="rect">
            <a:avLst/>
          </a:prstGeom>
        </p:spPr>
        <p:txBody>
          <a:bodyPr wrap="square" lIns="104309" tIns="52154" rIns="104309" bIns="52154">
            <a:spAutoFit/>
          </a:bodyPr>
          <a:lstStyle/>
          <a:p>
            <a:pPr algn="ctr"/>
            <a:r>
              <a:rPr lang="ru-RU" sz="2000" b="1" dirty="0">
                <a:solidFill>
                  <a:srgbClr val="FFFF00"/>
                </a:solidFill>
                <a:latin typeface="Times New Roman" pitchFamily="18" charset="0"/>
                <a:cs typeface="Times New Roman" pitchFamily="18" charset="0"/>
              </a:rPr>
              <a:t>11. Условие проживания </a:t>
            </a:r>
          </a:p>
          <a:p>
            <a:pPr algn="ctr"/>
            <a:r>
              <a:rPr lang="ru-RU" sz="2000" b="1" dirty="0">
                <a:solidFill>
                  <a:srgbClr val="FFFF00"/>
                </a:solidFill>
                <a:latin typeface="Times New Roman" pitchFamily="18" charset="0"/>
                <a:cs typeface="Times New Roman" pitchFamily="18" charset="0"/>
              </a:rPr>
              <a:t>в общежитии</a:t>
            </a:r>
          </a:p>
        </p:txBody>
      </p:sp>
      <p:sp>
        <p:nvSpPr>
          <p:cNvPr id="3" name="Прямоугольник 2"/>
          <p:cNvSpPr/>
          <p:nvPr/>
        </p:nvSpPr>
        <p:spPr>
          <a:xfrm>
            <a:off x="408229" y="1602284"/>
            <a:ext cx="6680479" cy="4721975"/>
          </a:xfrm>
          <a:prstGeom prst="rect">
            <a:avLst/>
          </a:prstGeom>
        </p:spPr>
        <p:txBody>
          <a:bodyPr wrap="square" lIns="104309" tIns="52154" rIns="104309" bIns="52154">
            <a:spAutoFit/>
          </a:bodyPr>
          <a:lstStyle/>
          <a:p>
            <a:pPr algn="ctr"/>
            <a:r>
              <a:rPr lang="kk-KZ" sz="1200" b="1" dirty="0">
                <a:latin typeface="Times New Roman" pitchFamily="18" charset="0"/>
                <a:cs typeface="Times New Roman" pitchFamily="18" charset="0"/>
              </a:rPr>
              <a:t> </a:t>
            </a:r>
            <a:r>
              <a:rPr lang="kk-KZ" sz="1200" b="1" dirty="0" smtClean="0">
                <a:latin typeface="Times New Roman" pitchFamily="18" charset="0"/>
                <a:cs typeface="Times New Roman" pitchFamily="18" charset="0"/>
              </a:rPr>
              <a:t>1.Орналасу </a:t>
            </a:r>
            <a:r>
              <a:rPr lang="kk-KZ" sz="1200" b="1" dirty="0">
                <a:latin typeface="Times New Roman" pitchFamily="18" charset="0"/>
                <a:cs typeface="Times New Roman" pitchFamily="18" charset="0"/>
              </a:rPr>
              <a:t>ережесі</a:t>
            </a:r>
            <a:r>
              <a:rPr lang="kk-KZ" sz="1200" b="1" dirty="0" smtClean="0">
                <a:latin typeface="Times New Roman" pitchFamily="18" charset="0"/>
                <a:cs typeface="Times New Roman" pitchFamily="18" charset="0"/>
              </a:rPr>
              <a:t>:</a:t>
            </a:r>
          </a:p>
          <a:p>
            <a:pPr algn="ctr"/>
            <a:endParaRPr lang="ru-RU" sz="1200" dirty="0">
              <a:latin typeface="Times New Roman" pitchFamily="18" charset="0"/>
              <a:cs typeface="Times New Roman" pitchFamily="18" charset="0"/>
            </a:endParaRPr>
          </a:p>
          <a:p>
            <a:pPr marL="0" lvl="1" algn="just"/>
            <a:r>
              <a:rPr lang="kk-KZ" sz="1200" dirty="0">
                <a:latin typeface="Times New Roman" pitchFamily="18" charset="0"/>
                <a:cs typeface="Times New Roman" pitchFamily="18" charset="0"/>
              </a:rPr>
              <a:t> </a:t>
            </a:r>
            <a:r>
              <a:rPr lang="kk-KZ" sz="1200" dirty="0" smtClean="0">
                <a:latin typeface="Times New Roman" pitchFamily="18" charset="0"/>
                <a:cs typeface="Times New Roman" pitchFamily="18" charset="0"/>
              </a:rPr>
              <a:t>        1.1 Жатақханадағы </a:t>
            </a:r>
            <a:r>
              <a:rPr lang="kk-KZ" sz="1200" dirty="0">
                <a:latin typeface="Times New Roman" pitchFamily="18" charset="0"/>
                <a:cs typeface="Times New Roman" pitchFamily="18" charset="0"/>
              </a:rPr>
              <a:t>орындар бір жылға жалға  беріледі.</a:t>
            </a:r>
            <a:endParaRPr lang="ru-RU" sz="1200" dirty="0">
              <a:latin typeface="Times New Roman" pitchFamily="18" charset="0"/>
              <a:cs typeface="Times New Roman" pitchFamily="18" charset="0"/>
            </a:endParaRPr>
          </a:p>
          <a:p>
            <a:pPr lvl="0" algn="just"/>
            <a:r>
              <a:rPr lang="kk-KZ" sz="1200" dirty="0" smtClean="0">
                <a:latin typeface="Times New Roman" pitchFamily="18" charset="0"/>
                <a:cs typeface="Times New Roman" pitchFamily="18" charset="0"/>
              </a:rPr>
              <a:t>Жатақхана </a:t>
            </a:r>
            <a:r>
              <a:rPr lang="kk-KZ" sz="1200" dirty="0">
                <a:latin typeface="Times New Roman" pitchFamily="18" charset="0"/>
                <a:cs typeface="Times New Roman" pitchFamily="18" charset="0"/>
              </a:rPr>
              <a:t>беру </a:t>
            </a:r>
            <a:r>
              <a:rPr lang="kk-KZ" sz="1200" dirty="0" smtClean="0">
                <a:latin typeface="Times New Roman" pitchFamily="18" charset="0"/>
                <a:cs typeface="Times New Roman" pitchFamily="18" charset="0"/>
              </a:rPr>
              <a:t>үшін </a:t>
            </a:r>
            <a:r>
              <a:rPr lang="kk-KZ" sz="1200" dirty="0">
                <a:latin typeface="Times New Roman" pitchFamily="18" charset="0"/>
                <a:cs typeface="Times New Roman" pitchFamily="18" charset="0"/>
              </a:rPr>
              <a:t>білім алушылар тарапынан ұсынылуы тиісті  қажетті құжаттар тізбесі:</a:t>
            </a:r>
            <a:endParaRPr lang="ru-RU" sz="1200" dirty="0">
              <a:latin typeface="Times New Roman" pitchFamily="18" charset="0"/>
              <a:cs typeface="Times New Roman" pitchFamily="18" charset="0"/>
            </a:endParaRPr>
          </a:p>
          <a:p>
            <a:pPr algn="just"/>
            <a:r>
              <a:rPr lang="kk-KZ" sz="1200" dirty="0" smtClean="0">
                <a:latin typeface="Times New Roman" pitchFamily="18" charset="0"/>
                <a:cs typeface="Times New Roman" pitchFamily="18" charset="0"/>
              </a:rPr>
              <a:t>1</a:t>
            </a:r>
            <a:r>
              <a:rPr lang="kk-KZ" sz="1200" dirty="0">
                <a:latin typeface="Times New Roman" pitchFamily="18" charset="0"/>
                <a:cs typeface="Times New Roman" pitchFamily="18" charset="0"/>
              </a:rPr>
              <a:t>) Техникалық және кәсіптік білім беру ұйымдарындағы білім алушыларға жатақхана беру туралы стандарттың  </a:t>
            </a:r>
            <a:r>
              <a:rPr lang="kk-KZ" sz="1200" u="sng" dirty="0" smtClean="0">
                <a:latin typeface="Times New Roman" pitchFamily="18" charset="0"/>
                <a:cs typeface="Times New Roman" pitchFamily="18" charset="0"/>
                <a:hlinkClick r:id="rId2"/>
              </a:rPr>
              <a:t>2-қосымша</a:t>
            </a:r>
            <a:r>
              <a:rPr lang="kk-KZ" sz="1200" u="sng" dirty="0" smtClean="0">
                <a:latin typeface="Times New Roman" pitchFamily="18" charset="0"/>
                <a:cs typeface="Times New Roman" pitchFamily="18" charset="0"/>
              </a:rPr>
              <a:t> </a:t>
            </a:r>
            <a:r>
              <a:rPr lang="kk-KZ" sz="1200" dirty="0" smtClean="0">
                <a:latin typeface="Times New Roman" pitchFamily="18" charset="0"/>
                <a:cs typeface="Times New Roman" pitchFamily="18" charset="0"/>
              </a:rPr>
              <a:t>сына</a:t>
            </a:r>
            <a:r>
              <a:rPr lang="kk-KZ" sz="1200" dirty="0">
                <a:latin typeface="Times New Roman" pitchFamily="18" charset="0"/>
                <a:cs typeface="Times New Roman" pitchFamily="18" charset="0"/>
              </a:rPr>
              <a:t> сәйкес нысан бойынша ұйым басшысының атына жатақханадан орын беру туралы өтініш;</a:t>
            </a:r>
            <a:endParaRPr lang="ru-RU" sz="1200" dirty="0">
              <a:latin typeface="Times New Roman" pitchFamily="18" charset="0"/>
              <a:cs typeface="Times New Roman" pitchFamily="18" charset="0"/>
            </a:endParaRPr>
          </a:p>
          <a:p>
            <a:pPr algn="just" fontAlgn="base"/>
            <a:r>
              <a:rPr lang="kk-KZ" sz="1200" dirty="0" smtClean="0">
                <a:latin typeface="Times New Roman" pitchFamily="18" charset="0"/>
                <a:cs typeface="Times New Roman" pitchFamily="18" charset="0"/>
              </a:rPr>
              <a:t>2</a:t>
            </a:r>
            <a:r>
              <a:rPr lang="kk-KZ" sz="1200" dirty="0">
                <a:latin typeface="Times New Roman" pitchFamily="18" charset="0"/>
                <a:cs typeface="Times New Roman" pitchFamily="18" charset="0"/>
              </a:rPr>
              <a:t>) отбасы болған жағдайда, отбасының құрамы туралы анықтама;</a:t>
            </a:r>
            <a:endParaRPr lang="ru-RU" sz="1200" dirty="0">
              <a:latin typeface="Times New Roman" pitchFamily="18" charset="0"/>
              <a:cs typeface="Times New Roman" pitchFamily="18" charset="0"/>
            </a:endParaRPr>
          </a:p>
          <a:p>
            <a:pPr algn="just" fontAlgn="base"/>
            <a:r>
              <a:rPr lang="kk-KZ" sz="1200" dirty="0">
                <a:latin typeface="Times New Roman" pitchFamily="18" charset="0"/>
                <a:cs typeface="Times New Roman" pitchFamily="18" charset="0"/>
              </a:rPr>
              <a:t>3) ата-анасының (ата-аналарының) қайтыс болуы туралы куәліктің көшірмесі (жетім балалар үшін);</a:t>
            </a:r>
            <a:endParaRPr lang="ru-RU" sz="1200" dirty="0">
              <a:latin typeface="Times New Roman" pitchFamily="18" charset="0"/>
              <a:cs typeface="Times New Roman" pitchFamily="18" charset="0"/>
            </a:endParaRPr>
          </a:p>
          <a:p>
            <a:pPr algn="just" fontAlgn="base"/>
            <a:r>
              <a:rPr lang="kk-KZ" sz="1200" dirty="0" smtClean="0">
                <a:latin typeface="Times New Roman" pitchFamily="18" charset="0"/>
                <a:cs typeface="Times New Roman" pitchFamily="18" charset="0"/>
              </a:rPr>
              <a:t>4</a:t>
            </a:r>
            <a:r>
              <a:rPr lang="kk-KZ" sz="1200" dirty="0">
                <a:latin typeface="Times New Roman" pitchFamily="18" charset="0"/>
                <a:cs typeface="Times New Roman" pitchFamily="18" charset="0"/>
              </a:rPr>
              <a:t>) отбасында 4 немесе одан да көп баланың болуы туралы анықтама (көпбалалы отбасылардан шыққан балалар үшін</a:t>
            </a:r>
            <a:r>
              <a:rPr lang="kk-KZ"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p>
            <a:pPr algn="just" fontAlgn="base"/>
            <a:r>
              <a:rPr lang="kk-KZ" sz="1200" dirty="0" smtClean="0">
                <a:latin typeface="Times New Roman" pitchFamily="18" charset="0"/>
                <a:cs typeface="Times New Roman" pitchFamily="18" charset="0"/>
              </a:rPr>
              <a:t>5</a:t>
            </a:r>
            <a:r>
              <a:rPr lang="kk-KZ" sz="1200" dirty="0">
                <a:latin typeface="Times New Roman" pitchFamily="18" charset="0"/>
                <a:cs typeface="Times New Roman" pitchFamily="18" charset="0"/>
              </a:rPr>
              <a:t>) ҚР Денсаулық сақтау және әлеуметтік даму министрінің 2014 жылғы 1 сәуірдегі № 142-І </a:t>
            </a:r>
            <a:r>
              <a:rPr lang="kk-KZ" sz="1200" u="sng" dirty="0" smtClean="0">
                <a:latin typeface="Times New Roman" pitchFamily="18" charset="0"/>
                <a:cs typeface="Times New Roman" pitchFamily="18" charset="0"/>
                <a:hlinkClick r:id="rId3"/>
              </a:rPr>
              <a:t>бұйрығымен</a:t>
            </a:r>
            <a:r>
              <a:rPr lang="kk-KZ" sz="1200" u="sng" dirty="0" smtClean="0">
                <a:latin typeface="Times New Roman" pitchFamily="18" charset="0"/>
                <a:cs typeface="Times New Roman" pitchFamily="18" charset="0"/>
              </a:rPr>
              <a:t> </a:t>
            </a:r>
            <a:r>
              <a:rPr lang="kk-KZ" sz="1200" dirty="0" smtClean="0">
                <a:latin typeface="Times New Roman" pitchFamily="18" charset="0"/>
                <a:cs typeface="Times New Roman" pitchFamily="18" charset="0"/>
              </a:rPr>
              <a:t>(</a:t>
            </a:r>
            <a:r>
              <a:rPr lang="kk-KZ" sz="1200" dirty="0">
                <a:latin typeface="Times New Roman" pitchFamily="18" charset="0"/>
                <a:cs typeface="Times New Roman" pitchFamily="18" charset="0"/>
              </a:rPr>
              <a:t>Нормативтік құқықтық актілерді мемлекеттік тіркеу тізілімінде № 9377 болып тіркелген) бекітілген нысан бойынша мүгедектігін растау туралы </a:t>
            </a:r>
            <a:r>
              <a:rPr lang="kk-KZ" sz="1200" dirty="0" smtClean="0">
                <a:latin typeface="Times New Roman" pitchFamily="18" charset="0"/>
                <a:cs typeface="Times New Roman" pitchFamily="18" charset="0"/>
              </a:rPr>
              <a:t>анықтама;</a:t>
            </a:r>
            <a:endParaRPr lang="ru-RU" sz="1200" dirty="0">
              <a:latin typeface="Times New Roman" pitchFamily="18" charset="0"/>
              <a:cs typeface="Times New Roman" pitchFamily="18" charset="0"/>
            </a:endParaRPr>
          </a:p>
          <a:p>
            <a:pPr algn="just" fontAlgn="base"/>
            <a:r>
              <a:rPr lang="kk-KZ" sz="1200" dirty="0" smtClean="0">
                <a:latin typeface="Times New Roman" pitchFamily="18" charset="0"/>
                <a:cs typeface="Times New Roman" pitchFamily="18" charset="0"/>
              </a:rPr>
              <a:t>6</a:t>
            </a:r>
            <a:r>
              <a:rPr lang="kk-KZ" sz="1200" dirty="0">
                <a:latin typeface="Times New Roman" pitchFamily="18" charset="0"/>
                <a:cs typeface="Times New Roman" pitchFamily="18" charset="0"/>
              </a:rPr>
              <a:t>) мемлекеттік атаулы әлеуметтік көмек алу үшін құқықты растау туралы анықтама немесе жан басына шаққандағы орташа табысы күнкөріс деңгейінен төмен отбасылардан шыққан балалар үшін атаулы әлеуметтік көмек көрсетудің жоқтығы туралы </a:t>
            </a:r>
            <a:r>
              <a:rPr lang="kk-KZ" sz="1200" dirty="0" smtClean="0">
                <a:latin typeface="Times New Roman" pitchFamily="18" charset="0"/>
                <a:cs typeface="Times New Roman" pitchFamily="18" charset="0"/>
              </a:rPr>
              <a:t>анықтама;</a:t>
            </a:r>
            <a:endParaRPr lang="ru-RU" sz="1200" dirty="0">
              <a:latin typeface="Times New Roman" pitchFamily="18" charset="0"/>
              <a:cs typeface="Times New Roman" pitchFamily="18" charset="0"/>
            </a:endParaRPr>
          </a:p>
          <a:p>
            <a:pPr algn="just" fontAlgn="base"/>
            <a:r>
              <a:rPr lang="kk-KZ" sz="1200" dirty="0" smtClean="0">
                <a:latin typeface="Times New Roman" pitchFamily="18" charset="0"/>
                <a:cs typeface="Times New Roman" pitchFamily="18" charset="0"/>
              </a:rPr>
              <a:t>7</a:t>
            </a:r>
            <a:r>
              <a:rPr lang="kk-KZ" sz="1200" dirty="0">
                <a:latin typeface="Times New Roman" pitchFamily="18" charset="0"/>
                <a:cs typeface="Times New Roman" pitchFamily="18" charset="0"/>
              </a:rPr>
              <a:t>) жеке басын куәландыратын құжат (салыстыру үшін</a:t>
            </a:r>
            <a:r>
              <a:rPr lang="kk-KZ"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p>
            <a:pPr algn="just" fontAlgn="base"/>
            <a:r>
              <a:rPr lang="kk-KZ" sz="1200" dirty="0" smtClean="0">
                <a:latin typeface="Times New Roman" pitchFamily="18" charset="0"/>
                <a:cs typeface="Times New Roman" pitchFamily="18" charset="0"/>
              </a:rPr>
              <a:t>1.2</a:t>
            </a:r>
            <a:r>
              <a:rPr lang="kk-KZ" sz="1200" dirty="0">
                <a:latin typeface="Times New Roman" pitchFamily="18" charset="0"/>
                <a:cs typeface="Times New Roman" pitchFamily="18" charset="0"/>
              </a:rPr>
              <a:t>. Cтуденттермен осы ереженің 1.1. тармағында белгіленген  құжаттарды көрсеткеннен кейін жатақханада тұру Шарты (одан әрі – Шарт) </a:t>
            </a:r>
            <a:r>
              <a:rPr lang="kk-KZ" sz="1200" dirty="0" smtClean="0">
                <a:latin typeface="Times New Roman" pitchFamily="18" charset="0"/>
                <a:cs typeface="Times New Roman" pitchFamily="18" charset="0"/>
              </a:rPr>
              <a:t>бекітіледі.</a:t>
            </a:r>
            <a:endParaRPr lang="ru-RU" sz="1200" dirty="0">
              <a:latin typeface="Times New Roman" pitchFamily="18" charset="0"/>
              <a:cs typeface="Times New Roman" pitchFamily="18" charset="0"/>
            </a:endParaRPr>
          </a:p>
          <a:p>
            <a:pPr algn="just" fontAlgn="base"/>
            <a:r>
              <a:rPr lang="kk-KZ" sz="1200" dirty="0" smtClean="0">
                <a:latin typeface="Times New Roman" pitchFamily="18" charset="0"/>
                <a:cs typeface="Times New Roman" pitchFamily="18" charset="0"/>
              </a:rPr>
              <a:t>1.3</a:t>
            </a:r>
            <a:r>
              <a:rPr lang="kk-KZ" sz="1200" dirty="0">
                <a:latin typeface="Times New Roman" pitchFamily="18" charset="0"/>
                <a:cs typeface="Times New Roman" pitchFamily="18" charset="0"/>
              </a:rPr>
              <a:t>. Шарт жасалып, тұру ақысы төленгеннен кейін жатақхана әкімшілігі студентке жолдама береді, сол арқылы студент бөлме кілтін және бөлменің нөмірі көрсетілген өткізу құжатын алады. </a:t>
            </a:r>
            <a:endParaRPr lang="ru-RU" sz="1200" dirty="0">
              <a:latin typeface="Times New Roman" pitchFamily="18" charset="0"/>
              <a:cs typeface="Times New Roman" pitchFamily="18" charset="0"/>
            </a:endParaRPr>
          </a:p>
          <a:p>
            <a:pPr algn="just"/>
            <a:r>
              <a:rPr lang="kk-KZ" sz="1200" dirty="0" smtClean="0">
                <a:latin typeface="Times New Roman" pitchFamily="18" charset="0"/>
                <a:cs typeface="Times New Roman" pitchFamily="18" charset="0"/>
              </a:rPr>
              <a:t>1.4</a:t>
            </a:r>
            <a:r>
              <a:rPr lang="kk-KZ" sz="1200" dirty="0">
                <a:latin typeface="Times New Roman" pitchFamily="18" charset="0"/>
                <a:cs typeface="Times New Roman" pitchFamily="18" charset="0"/>
              </a:rPr>
              <a:t>. Түбіртек пен жолдама, сонымен қатар Шарт бұдан былай жатақханада тұру үшін негіз болады. </a:t>
            </a:r>
            <a:endParaRPr lang="ru-RU" sz="1200" dirty="0">
              <a:latin typeface="Times New Roman" pitchFamily="18" charset="0"/>
              <a:cs typeface="Times New Roman" pitchFamily="18" charset="0"/>
            </a:endParaRPr>
          </a:p>
          <a:p>
            <a:pPr algn="just"/>
            <a:r>
              <a:rPr lang="kk-KZ" sz="1200"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p:txBody>
      </p:sp>
      <p:pic>
        <p:nvPicPr>
          <p:cNvPr id="4" name="Picture 8" descr="F:\фота\DSC_6940.JPG"/>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716735" y="6324259"/>
            <a:ext cx="2397686" cy="1695444"/>
          </a:xfrm>
          <a:prstGeom prst="rect">
            <a:avLst/>
          </a:prstGeom>
          <a:ln>
            <a:noFill/>
          </a:ln>
          <a:effectLst>
            <a:outerShdw blurRad="292100" dist="139700" dir="2700000" algn="tl" rotWithShape="0">
              <a:srgbClr val="333333">
                <a:alpha val="65000"/>
              </a:srgbClr>
            </a:outerShdw>
          </a:effectLst>
          <a:extLst/>
        </p:spPr>
      </p:pic>
      <p:pic>
        <p:nvPicPr>
          <p:cNvPr id="5" name="Picture 6" descr="F:\фота\DSC_6943.JPG"/>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91108" y="8268830"/>
            <a:ext cx="2384870" cy="1686382"/>
          </a:xfrm>
          <a:prstGeom prst="rect">
            <a:avLst/>
          </a:prstGeom>
          <a:ln>
            <a:noFill/>
          </a:ln>
          <a:effectLst>
            <a:outerShdw blurRad="292100" dist="139700" dir="2700000" algn="tl" rotWithShape="0">
              <a:srgbClr val="333333">
                <a:alpha val="65000"/>
              </a:srgbClr>
            </a:outerShdw>
          </a:effectLst>
          <a:extLst/>
        </p:spPr>
      </p:pic>
      <p:sp>
        <p:nvSpPr>
          <p:cNvPr id="6" name="Прямоугольник 5"/>
          <p:cNvSpPr/>
          <p:nvPr/>
        </p:nvSpPr>
        <p:spPr>
          <a:xfrm>
            <a:off x="468263" y="6138788"/>
            <a:ext cx="4128392" cy="3429314"/>
          </a:xfrm>
          <a:prstGeom prst="rect">
            <a:avLst/>
          </a:prstGeom>
        </p:spPr>
        <p:txBody>
          <a:bodyPr wrap="square" lIns="104309" tIns="52154" rIns="104309" bIns="52154">
            <a:spAutoFit/>
          </a:bodyPr>
          <a:lstStyle/>
          <a:p>
            <a:pPr algn="ctr"/>
            <a:r>
              <a:rPr lang="kk-KZ" sz="1200" b="1" dirty="0">
                <a:latin typeface="Times New Roman" pitchFamily="18" charset="0"/>
                <a:cs typeface="Times New Roman" pitchFamily="18" charset="0"/>
              </a:rPr>
              <a:t>2. Келіп- кетушілерді қабылдау ережесі:</a:t>
            </a:r>
            <a:endParaRPr lang="ru-RU" sz="1200" dirty="0">
              <a:latin typeface="Times New Roman" pitchFamily="18" charset="0"/>
              <a:cs typeface="Times New Roman" pitchFamily="18" charset="0"/>
            </a:endParaRPr>
          </a:p>
          <a:p>
            <a:pPr algn="just"/>
            <a:r>
              <a:rPr lang="kk-KZ" sz="1200" dirty="0">
                <a:latin typeface="Times New Roman" pitchFamily="18" charset="0"/>
                <a:cs typeface="Times New Roman" pitchFamily="18" charset="0"/>
              </a:rPr>
              <a:t>2.1. ҚҚТК жатақханасындағы студенттердің тұру қауіпсіздігі мен жалпы тәртіпті сақтау үшін, Студенттің қонақтары мен туысқандарына сағат 11:00-ден 21:00-ге дейін келуге рұқсат етіледі. </a:t>
            </a:r>
            <a:endParaRPr lang="ru-RU" sz="1200" dirty="0">
              <a:latin typeface="Times New Roman" pitchFamily="18" charset="0"/>
              <a:cs typeface="Times New Roman" pitchFamily="18" charset="0"/>
            </a:endParaRPr>
          </a:p>
          <a:p>
            <a:pPr algn="just"/>
            <a:r>
              <a:rPr lang="kk-KZ" sz="1200" dirty="0">
                <a:latin typeface="Times New Roman" pitchFamily="18" charset="0"/>
                <a:cs typeface="Times New Roman" pitchFamily="18" charset="0"/>
              </a:rPr>
              <a:t>2.2. Қонақ </a:t>
            </a:r>
            <a:r>
              <a:rPr lang="kk-KZ" sz="1200" dirty="0" smtClean="0">
                <a:latin typeface="Times New Roman" pitchFamily="18" charset="0"/>
                <a:cs typeface="Times New Roman" pitchFamily="18" charset="0"/>
              </a:rPr>
              <a:t>жатақханаға </a:t>
            </a:r>
            <a:r>
              <a:rPr lang="kk-KZ" sz="1200" dirty="0">
                <a:latin typeface="Times New Roman" pitchFamily="18" charset="0"/>
                <a:cs typeface="Times New Roman" pitchFamily="18" charset="0"/>
              </a:rPr>
              <a:t>кірерде өзінің жеке басының ақпаратын беруі тиіс (тегі, аты-жөні, жеке  куәлігінің нөмірі, мекенжайы, қонақты шақырып отырған студенттің тегі, аты-жөні және бөлмесінің нөмірі). Күзет қонақ жатақханадан кеткенге дейін қонақтың теңестірілген құжаттарын өзінде қалдырады. </a:t>
            </a:r>
            <a:endParaRPr lang="ru-RU" sz="1200" dirty="0">
              <a:latin typeface="Times New Roman" pitchFamily="18" charset="0"/>
              <a:cs typeface="Times New Roman" pitchFamily="18" charset="0"/>
            </a:endParaRPr>
          </a:p>
          <a:p>
            <a:pPr algn="just"/>
            <a:r>
              <a:rPr lang="kk-KZ" sz="1200" dirty="0">
                <a:latin typeface="Times New Roman" pitchFamily="18" charset="0"/>
                <a:cs typeface="Times New Roman" pitchFamily="18" charset="0"/>
              </a:rPr>
              <a:t>2.3. ҚҚТК студенттері емес тұлғаларға сағат 22:00-ден кейін жатақханаға кіруге қатаң тиым салынады</a:t>
            </a:r>
            <a:endParaRPr lang="ru-RU" sz="1200" dirty="0">
              <a:latin typeface="Times New Roman" pitchFamily="18" charset="0"/>
              <a:cs typeface="Times New Roman" pitchFamily="18" charset="0"/>
            </a:endParaRPr>
          </a:p>
          <a:p>
            <a:pPr algn="just"/>
            <a:r>
              <a:rPr lang="kk-KZ" sz="1200" dirty="0">
                <a:latin typeface="Times New Roman" pitchFamily="18" charset="0"/>
                <a:cs typeface="Times New Roman" pitchFamily="18" charset="0"/>
              </a:rPr>
              <a:t>2.4. Жатақханаға келіп-кетушілерді қабылдау ережесін бұзған жағдайда Студентке ескерту жазылады. </a:t>
            </a:r>
            <a:endParaRPr lang="ru-RU" sz="1200" dirty="0">
              <a:latin typeface="Times New Roman" pitchFamily="18" charset="0"/>
              <a:cs typeface="Times New Roman" pitchFamily="18" charset="0"/>
            </a:endParaRPr>
          </a:p>
          <a:p>
            <a:pPr algn="just"/>
            <a:r>
              <a:rPr lang="kk-KZ" sz="1200" dirty="0">
                <a:latin typeface="Times New Roman" pitchFamily="18" charset="0"/>
                <a:cs typeface="Times New Roman" pitchFamily="18" charset="0"/>
              </a:rPr>
              <a:t>2.5.</a:t>
            </a:r>
            <a:r>
              <a:rPr lang="kk-KZ" sz="1200" b="1" dirty="0">
                <a:latin typeface="Times New Roman" pitchFamily="18" charset="0"/>
                <a:cs typeface="Times New Roman" pitchFamily="18" charset="0"/>
              </a:rPr>
              <a:t> </a:t>
            </a:r>
            <a:r>
              <a:rPr lang="kk-KZ" sz="1200" dirty="0">
                <a:latin typeface="Times New Roman" pitchFamily="18" charset="0"/>
                <a:cs typeface="Times New Roman" pitchFamily="18" charset="0"/>
              </a:rPr>
              <a:t>Жатақхана әкімшілігі Студенттің бөлмесіндегі жеке заттарының және басқа мүліктерінің сақталуы үшін жауап бермейді.  </a:t>
            </a:r>
            <a:endParaRPr lang="ru-RU" sz="1200" dirty="0">
              <a:latin typeface="Times New Roman" pitchFamily="18" charset="0"/>
              <a:cs typeface="Times New Roman" pitchFamily="18" charset="0"/>
            </a:endParaRPr>
          </a:p>
        </p:txBody>
      </p:sp>
      <p:pic>
        <p:nvPicPr>
          <p:cNvPr id="2050" name="Picture 2" descr="C:\Documents and Settings\User\Рабочий стол\Каталог 2012 КГТК\4472847_stock-vector-male-roommate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5262" y="525146"/>
            <a:ext cx="1173804" cy="120611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343975" y="10199898"/>
            <a:ext cx="873314" cy="323936"/>
          </a:xfrm>
          <a:prstGeom prst="rect">
            <a:avLst/>
          </a:prstGeom>
          <a:noFill/>
        </p:spPr>
        <p:txBody>
          <a:bodyPr wrap="square" lIns="104309" tIns="52154" rIns="104309" bIns="52154" rtlCol="0">
            <a:spAutoFit/>
          </a:bodyPr>
          <a:lstStyle/>
          <a:p>
            <a:pPr algn="ctr"/>
            <a:r>
              <a:rPr lang="kk-KZ" sz="1400" dirty="0">
                <a:latin typeface="Times New Roman" pitchFamily="18" charset="0"/>
                <a:cs typeface="Times New Roman" pitchFamily="18" charset="0"/>
              </a:rPr>
              <a:t>30</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1357999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6465" y="1052023"/>
            <a:ext cx="6748334" cy="5645305"/>
          </a:xfrm>
          <a:prstGeom prst="rect">
            <a:avLst/>
          </a:prstGeom>
        </p:spPr>
        <p:txBody>
          <a:bodyPr wrap="square" lIns="104309" tIns="52154" rIns="104309" bIns="52154">
            <a:spAutoFit/>
          </a:bodyPr>
          <a:lstStyle/>
          <a:p>
            <a:pPr algn="ctr"/>
            <a:r>
              <a:rPr lang="kk-KZ" sz="1200" b="1" dirty="0">
                <a:latin typeface="Times New Roman" pitchFamily="18" charset="0"/>
                <a:cs typeface="Times New Roman" pitchFamily="18" charset="0"/>
              </a:rPr>
              <a:t>3. Студенттің міндеттері: </a:t>
            </a:r>
            <a:endParaRPr lang="ru-RU" sz="1200" dirty="0">
              <a:latin typeface="Times New Roman" pitchFamily="18" charset="0"/>
              <a:cs typeface="Times New Roman" pitchFamily="18" charset="0"/>
            </a:endParaRPr>
          </a:p>
          <a:p>
            <a:pPr algn="just"/>
            <a:r>
              <a:rPr lang="kk-KZ" sz="1200"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kk-KZ" sz="1200" dirty="0">
                <a:latin typeface="Times New Roman" pitchFamily="18" charset="0"/>
                <a:cs typeface="Times New Roman" pitchFamily="18" charset="0"/>
              </a:rPr>
              <a:t>3.1. Студент Өрт қауіпсіздігі мен жатақхана Ережесін өз бетінше оқып және қатаң сақтауға міндетті. </a:t>
            </a:r>
            <a:endParaRPr lang="ru-RU" sz="1200" dirty="0">
              <a:latin typeface="Times New Roman" pitchFamily="18" charset="0"/>
              <a:cs typeface="Times New Roman" pitchFamily="18" charset="0"/>
            </a:endParaRPr>
          </a:p>
          <a:p>
            <a:pPr algn="just"/>
            <a:r>
              <a:rPr lang="kk-KZ" sz="1200" dirty="0">
                <a:latin typeface="Times New Roman" pitchFamily="18" charset="0"/>
                <a:cs typeface="Times New Roman" pitchFamily="18" charset="0"/>
              </a:rPr>
              <a:t>3.2. </a:t>
            </a:r>
            <a:r>
              <a:rPr lang="kk-KZ" sz="1200" b="1" dirty="0">
                <a:latin typeface="Times New Roman" pitchFamily="18" charset="0"/>
                <a:cs typeface="Times New Roman" pitchFamily="18" charset="0"/>
              </a:rPr>
              <a:t>Студент міндетті: </a:t>
            </a:r>
            <a:endParaRPr lang="ru-RU" sz="1200" dirty="0">
              <a:latin typeface="Times New Roman" pitchFamily="18" charset="0"/>
              <a:cs typeface="Times New Roman" pitchFamily="18" charset="0"/>
            </a:endParaRPr>
          </a:p>
          <a:p>
            <a:pPr algn="just"/>
            <a:r>
              <a:rPr lang="kk-KZ" sz="1200" dirty="0">
                <a:latin typeface="Times New Roman" pitchFamily="18" charset="0"/>
                <a:cs typeface="Times New Roman" pitchFamily="18" charset="0"/>
              </a:rPr>
              <a:t>- бөлмеде тәртіп пен тазалық сақтауға;</a:t>
            </a:r>
            <a:endParaRPr lang="ru-RU" sz="1200" dirty="0">
              <a:latin typeface="Times New Roman" pitchFamily="18" charset="0"/>
              <a:cs typeface="Times New Roman" pitchFamily="18" charset="0"/>
            </a:endParaRPr>
          </a:p>
          <a:p>
            <a:pPr algn="just"/>
            <a:r>
              <a:rPr lang="kk-KZ" sz="1200" dirty="0">
                <a:latin typeface="Times New Roman" pitchFamily="18" charset="0"/>
                <a:cs typeface="Times New Roman" pitchFamily="18" charset="0"/>
              </a:rPr>
              <a:t>- жатақхана әкімшілігімен және қызмет көрсетуші персоналмен сыпайы, әдепті қарым-қатынаста болуға;</a:t>
            </a:r>
            <a:endParaRPr lang="ru-RU" sz="1200" dirty="0">
              <a:latin typeface="Times New Roman" pitchFamily="18" charset="0"/>
              <a:cs typeface="Times New Roman" pitchFamily="18" charset="0"/>
            </a:endParaRPr>
          </a:p>
          <a:p>
            <a:pPr algn="just"/>
            <a:r>
              <a:rPr lang="kk-KZ" sz="1200" dirty="0">
                <a:latin typeface="Times New Roman" pitchFamily="18" charset="0"/>
                <a:cs typeface="Times New Roman" pitchFamily="18" charset="0"/>
              </a:rPr>
              <a:t>- жатақханадан шығар алдында өз бөлмесінің терезесін, балконын, есігін кілттеп, кілтті жатақхана қызметшісіне беруге;</a:t>
            </a:r>
            <a:endParaRPr lang="ru-RU" sz="1200" dirty="0">
              <a:latin typeface="Times New Roman" pitchFamily="18" charset="0"/>
              <a:cs typeface="Times New Roman" pitchFamily="18" charset="0"/>
            </a:endParaRPr>
          </a:p>
          <a:p>
            <a:pPr algn="just"/>
            <a:r>
              <a:rPr lang="kk-KZ" sz="1200" dirty="0">
                <a:latin typeface="Times New Roman" pitchFamily="18" charset="0"/>
                <a:cs typeface="Times New Roman" pitchFamily="18" charset="0"/>
              </a:rPr>
              <a:t>- жатақханадан 5 және одан да көп күнге кеткен жағдайда жатақхана қызметкеріне ескертуге;</a:t>
            </a:r>
            <a:endParaRPr lang="ru-RU" sz="1200" dirty="0">
              <a:latin typeface="Times New Roman" pitchFamily="18" charset="0"/>
              <a:cs typeface="Times New Roman" pitchFamily="18" charset="0"/>
            </a:endParaRPr>
          </a:p>
          <a:p>
            <a:pPr algn="just"/>
            <a:r>
              <a:rPr lang="kk-KZ" sz="1200" dirty="0">
                <a:latin typeface="Times New Roman" pitchFamily="18" charset="0"/>
                <a:cs typeface="Times New Roman" pitchFamily="18" charset="0"/>
              </a:rPr>
              <a:t>- жатақханаға төңірегіндегі аумақты ластайтын темекі тұқылы мен қоқысты терезеден тастамауға; </a:t>
            </a:r>
            <a:endParaRPr lang="ru-RU" sz="1200" dirty="0">
              <a:latin typeface="Times New Roman" pitchFamily="18" charset="0"/>
              <a:cs typeface="Times New Roman" pitchFamily="18" charset="0"/>
            </a:endParaRPr>
          </a:p>
          <a:p>
            <a:pPr algn="just"/>
            <a:r>
              <a:rPr lang="kk-KZ" sz="1200" dirty="0">
                <a:latin typeface="Times New Roman" pitchFamily="18" charset="0"/>
                <a:cs typeface="Times New Roman" pitchFamily="18" charset="0"/>
              </a:rPr>
              <a:t>- жатақханаға кірер кезде өткізу құжатын көрсетуге. </a:t>
            </a:r>
            <a:endParaRPr lang="ru-RU" sz="1200" dirty="0">
              <a:latin typeface="Times New Roman" pitchFamily="18" charset="0"/>
              <a:cs typeface="Times New Roman" pitchFamily="18" charset="0"/>
            </a:endParaRPr>
          </a:p>
          <a:p>
            <a:pPr algn="just"/>
            <a:r>
              <a:rPr lang="kk-KZ" sz="1200" dirty="0" smtClean="0">
                <a:latin typeface="Times New Roman" pitchFamily="18" charset="0"/>
                <a:cs typeface="Times New Roman" pitchFamily="18" charset="0"/>
              </a:rPr>
              <a:t>3.3</a:t>
            </a:r>
            <a:r>
              <a:rPr lang="kk-KZ" sz="1200" dirty="0">
                <a:latin typeface="Times New Roman" pitchFamily="18" charset="0"/>
                <a:cs typeface="Times New Roman" pitchFamily="18" charset="0"/>
              </a:rPr>
              <a:t>. Жатақханада тұратын барлық студенттер жатақхана әкімшілігі белгілеген уақытта жатақханаға тиісті аумақтар мен бөлме ішінде сәйкес санитарлық тәртіпті қолдауға  қатыстырылады, ол туралы студенттер жатақхана стендіне/қабырғасына ілінген хабарлама арқылы біле алады. </a:t>
            </a:r>
            <a:endParaRPr lang="ru-RU" sz="1200" dirty="0">
              <a:latin typeface="Times New Roman" pitchFamily="18" charset="0"/>
              <a:cs typeface="Times New Roman" pitchFamily="18" charset="0"/>
            </a:endParaRPr>
          </a:p>
          <a:p>
            <a:pPr algn="just"/>
            <a:r>
              <a:rPr lang="kk-KZ" sz="1200" dirty="0">
                <a:latin typeface="Times New Roman" pitchFamily="18" charset="0"/>
                <a:cs typeface="Times New Roman" pitchFamily="18" charset="0"/>
              </a:rPr>
              <a:t>3.4. </a:t>
            </a:r>
            <a:r>
              <a:rPr lang="kk-KZ" sz="1200" b="1" dirty="0">
                <a:latin typeface="Times New Roman" pitchFamily="18" charset="0"/>
                <a:cs typeface="Times New Roman" pitchFamily="18" charset="0"/>
              </a:rPr>
              <a:t>Студенттерге қатаң тиым салынады: </a:t>
            </a:r>
            <a:endParaRPr lang="ru-RU" sz="1200" dirty="0">
              <a:latin typeface="Times New Roman" pitchFamily="18" charset="0"/>
              <a:cs typeface="Times New Roman" pitchFamily="18" charset="0"/>
            </a:endParaRPr>
          </a:p>
          <a:p>
            <a:pPr algn="just"/>
            <a:r>
              <a:rPr lang="kk-KZ" sz="1200" dirty="0">
                <a:latin typeface="Times New Roman" pitchFamily="18" charset="0"/>
                <a:cs typeface="Times New Roman" pitchFamily="18" charset="0"/>
              </a:rPr>
              <a:t>- бөлмеде темекі шегуге; </a:t>
            </a:r>
            <a:endParaRPr lang="ru-RU" sz="1200" dirty="0">
              <a:latin typeface="Times New Roman" pitchFamily="18" charset="0"/>
              <a:cs typeface="Times New Roman" pitchFamily="18" charset="0"/>
            </a:endParaRPr>
          </a:p>
          <a:p>
            <a:pPr algn="just"/>
            <a:r>
              <a:rPr lang="kk-KZ" sz="1200" dirty="0">
                <a:latin typeface="Times New Roman" pitchFamily="18" charset="0"/>
                <a:cs typeface="Times New Roman" pitchFamily="18" charset="0"/>
              </a:rPr>
              <a:t>     - жатақханада алкогольді ішімдіктер мен есірткі дәрілерін қолдануға;</a:t>
            </a:r>
            <a:endParaRPr lang="ru-RU" sz="1200" dirty="0">
              <a:latin typeface="Times New Roman" pitchFamily="18" charset="0"/>
              <a:cs typeface="Times New Roman" pitchFamily="18" charset="0"/>
            </a:endParaRPr>
          </a:p>
          <a:p>
            <a:pPr algn="just"/>
            <a:r>
              <a:rPr lang="kk-KZ" sz="1200" dirty="0">
                <a:latin typeface="Times New Roman" pitchFamily="18" charset="0"/>
                <a:cs typeface="Times New Roman" pitchFamily="18" charset="0"/>
              </a:rPr>
              <a:t>     - жатақхана қызметкерлерінен басқа біреуге кілтті беруге; </a:t>
            </a:r>
            <a:endParaRPr lang="ru-RU" sz="1200" dirty="0">
              <a:latin typeface="Times New Roman" pitchFamily="18" charset="0"/>
              <a:cs typeface="Times New Roman" pitchFamily="18" charset="0"/>
            </a:endParaRPr>
          </a:p>
          <a:p>
            <a:pPr algn="just"/>
            <a:r>
              <a:rPr lang="kk-KZ" sz="1200" dirty="0">
                <a:latin typeface="Times New Roman" pitchFamily="18" charset="0"/>
                <a:cs typeface="Times New Roman" pitchFamily="18" charset="0"/>
              </a:rPr>
              <a:t>     - бір бөлмеден екінші бөлмеге өз бетінше көшуге;</a:t>
            </a:r>
            <a:endParaRPr lang="ru-RU" sz="1200" dirty="0">
              <a:latin typeface="Times New Roman" pitchFamily="18" charset="0"/>
              <a:cs typeface="Times New Roman" pitchFamily="18" charset="0"/>
            </a:endParaRPr>
          </a:p>
          <a:p>
            <a:pPr algn="just"/>
            <a:r>
              <a:rPr lang="kk-KZ" sz="1200" dirty="0">
                <a:latin typeface="Times New Roman" pitchFamily="18" charset="0"/>
                <a:cs typeface="Times New Roman" pitchFamily="18" charset="0"/>
              </a:rPr>
              <a:t>- бөлмеде жануарларды ұстауға;</a:t>
            </a:r>
            <a:endParaRPr lang="ru-RU" sz="1200" dirty="0">
              <a:latin typeface="Times New Roman" pitchFamily="18" charset="0"/>
              <a:cs typeface="Times New Roman" pitchFamily="18" charset="0"/>
            </a:endParaRPr>
          </a:p>
          <a:p>
            <a:pPr algn="just"/>
            <a:r>
              <a:rPr lang="kk-KZ" sz="1200" dirty="0">
                <a:latin typeface="Times New Roman" pitchFamily="18" charset="0"/>
                <a:cs typeface="Times New Roman" pitchFamily="18" charset="0"/>
              </a:rPr>
              <a:t>- жатақхана бөлмелерінде электр құралдарын қолдануға: электр плитасын, жылытқыштың ашық түрлерін;</a:t>
            </a:r>
            <a:endParaRPr lang="ru-RU" sz="1200" dirty="0">
              <a:latin typeface="Times New Roman" pitchFamily="18" charset="0"/>
              <a:cs typeface="Times New Roman" pitchFamily="18" charset="0"/>
            </a:endParaRPr>
          </a:p>
          <a:p>
            <a:pPr algn="just"/>
            <a:r>
              <a:rPr lang="kk-KZ" sz="1200" dirty="0">
                <a:latin typeface="Times New Roman" pitchFamily="18" charset="0"/>
                <a:cs typeface="Times New Roman" pitchFamily="18" charset="0"/>
              </a:rPr>
              <a:t>- </a:t>
            </a:r>
            <a:r>
              <a:rPr lang="kk-KZ" sz="1200" dirty="0" smtClean="0">
                <a:latin typeface="Times New Roman" pitchFamily="18" charset="0"/>
                <a:cs typeface="Times New Roman" pitchFamily="18" charset="0"/>
              </a:rPr>
              <a:t>жатақханаға </a:t>
            </a:r>
            <a:r>
              <a:rPr lang="kk-KZ" sz="1200" dirty="0">
                <a:latin typeface="Times New Roman" pitchFamily="18" charset="0"/>
                <a:cs typeface="Times New Roman" pitchFamily="18" charset="0"/>
              </a:rPr>
              <a:t>мас күйінде және есірткіге еліріп келуге;</a:t>
            </a:r>
            <a:endParaRPr lang="ru-RU" sz="1200" dirty="0">
              <a:latin typeface="Times New Roman" pitchFamily="18" charset="0"/>
              <a:cs typeface="Times New Roman" pitchFamily="18" charset="0"/>
            </a:endParaRPr>
          </a:p>
          <a:p>
            <a:pPr algn="just"/>
            <a:r>
              <a:rPr lang="kk-KZ" sz="1200" dirty="0">
                <a:latin typeface="Times New Roman" pitchFamily="18" charset="0"/>
                <a:cs typeface="Times New Roman" pitchFamily="18" charset="0"/>
              </a:rPr>
              <a:t>- шулауға және музыканың даусын қатты шығаруға;</a:t>
            </a:r>
            <a:endParaRPr lang="ru-RU" sz="1200" dirty="0">
              <a:latin typeface="Times New Roman" pitchFamily="18" charset="0"/>
              <a:cs typeface="Times New Roman" pitchFamily="18" charset="0"/>
            </a:endParaRPr>
          </a:p>
          <a:p>
            <a:pPr algn="just"/>
            <a:r>
              <a:rPr lang="kk-KZ" sz="1200" dirty="0">
                <a:latin typeface="Times New Roman" pitchFamily="18" charset="0"/>
                <a:cs typeface="Times New Roman" pitchFamily="18" charset="0"/>
              </a:rPr>
              <a:t>- жатақхана бөлмесінде карта ойнауға;</a:t>
            </a:r>
            <a:endParaRPr lang="ru-RU" sz="1200" dirty="0">
              <a:latin typeface="Times New Roman" pitchFamily="18" charset="0"/>
              <a:cs typeface="Times New Roman" pitchFamily="18" charset="0"/>
            </a:endParaRPr>
          </a:p>
          <a:p>
            <a:pPr algn="just"/>
            <a:r>
              <a:rPr lang="kk-KZ" sz="1200" dirty="0">
                <a:latin typeface="Times New Roman" pitchFamily="18" charset="0"/>
                <a:cs typeface="Times New Roman" pitchFamily="18" charset="0"/>
              </a:rPr>
              <a:t>- ұту немесе ұтылуға алып келетін коммерциялық немесе құмар ойындарды ұйымдастыруға.     </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 </a:t>
            </a:r>
          </a:p>
        </p:txBody>
      </p:sp>
      <p:pic>
        <p:nvPicPr>
          <p:cNvPr id="3" name="Picture 7" descr="F:\фота\DSC_6944.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96915" y="6697328"/>
            <a:ext cx="4199940" cy="2969852"/>
          </a:xfrm>
          <a:prstGeom prst="rect">
            <a:avLst/>
          </a:prstGeom>
          <a:ln>
            <a:noFill/>
          </a:ln>
          <a:effectLst>
            <a:outerShdw blurRad="292100" dist="139700" dir="2700000" algn="tl" rotWithShape="0">
              <a:srgbClr val="333333">
                <a:alpha val="65000"/>
              </a:srgbClr>
            </a:outerShdw>
          </a:effectLst>
          <a:extLst/>
        </p:spPr>
      </p:pic>
      <p:sp>
        <p:nvSpPr>
          <p:cNvPr id="4" name="TextBox 3"/>
          <p:cNvSpPr txBox="1"/>
          <p:nvPr/>
        </p:nvSpPr>
        <p:spPr>
          <a:xfrm>
            <a:off x="3343975" y="10199898"/>
            <a:ext cx="873314" cy="323936"/>
          </a:xfrm>
          <a:prstGeom prst="rect">
            <a:avLst/>
          </a:prstGeom>
          <a:noFill/>
        </p:spPr>
        <p:txBody>
          <a:bodyPr wrap="square" lIns="104309" tIns="52154" rIns="104309" bIns="52154" rtlCol="0">
            <a:spAutoFit/>
          </a:bodyPr>
          <a:lstStyle/>
          <a:p>
            <a:pPr algn="ctr"/>
            <a:r>
              <a:rPr lang="kk-KZ" sz="1400" dirty="0">
                <a:latin typeface="Times New Roman" pitchFamily="18" charset="0"/>
                <a:cs typeface="Times New Roman" pitchFamily="18" charset="0"/>
              </a:rPr>
              <a:t>31</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3015015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5553" y="1292536"/>
            <a:ext cx="6510157" cy="8230628"/>
          </a:xfrm>
          <a:prstGeom prst="rect">
            <a:avLst/>
          </a:prstGeom>
        </p:spPr>
        <p:txBody>
          <a:bodyPr wrap="square" lIns="104309" tIns="52154" rIns="104309" bIns="52154">
            <a:spAutoFit/>
          </a:bodyPr>
          <a:lstStyle/>
          <a:p>
            <a:pPr algn="ctr"/>
            <a:r>
              <a:rPr lang="kk-KZ" sz="1200" b="1" dirty="0">
                <a:latin typeface="Times New Roman" pitchFamily="18" charset="0"/>
                <a:cs typeface="Times New Roman" pitchFamily="18" charset="0"/>
              </a:rPr>
              <a:t> 4. Колледж бен жатақхана әкімшілігінің міндеттері </a:t>
            </a:r>
            <a:endParaRPr lang="ru-RU" sz="1200" dirty="0">
              <a:latin typeface="Times New Roman" pitchFamily="18" charset="0"/>
              <a:cs typeface="Times New Roman" pitchFamily="18" charset="0"/>
            </a:endParaRPr>
          </a:p>
          <a:p>
            <a:pPr algn="just"/>
            <a:r>
              <a:rPr lang="kk-KZ" sz="1200" dirty="0">
                <a:latin typeface="Times New Roman" pitchFamily="18" charset="0"/>
                <a:cs typeface="Times New Roman" pitchFamily="18" charset="0"/>
              </a:rPr>
              <a:t/>
            </a:r>
            <a:br>
              <a:rPr lang="kk-KZ" sz="1200" dirty="0">
                <a:latin typeface="Times New Roman" pitchFamily="18" charset="0"/>
                <a:cs typeface="Times New Roman" pitchFamily="18" charset="0"/>
              </a:rPr>
            </a:br>
            <a:r>
              <a:rPr lang="kk-KZ" sz="1200" dirty="0">
                <a:latin typeface="Times New Roman" pitchFamily="18" charset="0"/>
                <a:cs typeface="Times New Roman" pitchFamily="18" charset="0"/>
              </a:rPr>
              <a:t>4.1. Колледж әкімшілігі міндетті: </a:t>
            </a:r>
            <a:endParaRPr lang="ru-RU" sz="1200" dirty="0">
              <a:latin typeface="Times New Roman" pitchFamily="18" charset="0"/>
              <a:cs typeface="Times New Roman" pitchFamily="18" charset="0"/>
            </a:endParaRPr>
          </a:p>
          <a:p>
            <a:pPr marL="171450" lvl="0" indent="-171450" algn="just">
              <a:buFont typeface="Arial" pitchFamily="34" charset="0"/>
              <a:buChar char="•"/>
            </a:pPr>
            <a:r>
              <a:rPr lang="kk-KZ" sz="1200" dirty="0">
                <a:latin typeface="Times New Roman" pitchFamily="18" charset="0"/>
                <a:cs typeface="Times New Roman" pitchFamily="18" charset="0"/>
              </a:rPr>
              <a:t>тұрғындармен  студенттік жатақханадағы бөлме және төсек орынды жалдау жөнінде келісім- шартқа келіп, оны орындауға;</a:t>
            </a:r>
            <a:endParaRPr lang="ru-RU" sz="1200" dirty="0">
              <a:latin typeface="Times New Roman" pitchFamily="18" charset="0"/>
              <a:cs typeface="Times New Roman" pitchFamily="18" charset="0"/>
            </a:endParaRPr>
          </a:p>
          <a:p>
            <a:pPr marL="171450" lvl="0" indent="-171450" algn="just">
              <a:buFont typeface="Arial" pitchFamily="34" charset="0"/>
              <a:buChar char="•"/>
            </a:pPr>
            <a:r>
              <a:rPr lang="kk-KZ" sz="1200" dirty="0">
                <a:latin typeface="Times New Roman" pitchFamily="18" charset="0"/>
                <a:cs typeface="Times New Roman" pitchFamily="18" charset="0"/>
              </a:rPr>
              <a:t>қауіпсіздік техникасы жөнінде нұсқаулар беруге;</a:t>
            </a:r>
            <a:endParaRPr lang="ru-RU" sz="1200" dirty="0">
              <a:latin typeface="Times New Roman" pitchFamily="18" charset="0"/>
              <a:cs typeface="Times New Roman" pitchFamily="18" charset="0"/>
            </a:endParaRPr>
          </a:p>
          <a:p>
            <a:pPr marL="171450" lvl="0" indent="-171450" algn="just">
              <a:buFont typeface="Arial" pitchFamily="34" charset="0"/>
              <a:buChar char="•"/>
            </a:pPr>
            <a:r>
              <a:rPr lang="kk-KZ" sz="1200" dirty="0">
                <a:latin typeface="Times New Roman" pitchFamily="18" charset="0"/>
                <a:cs typeface="Times New Roman" pitchFamily="18" charset="0"/>
              </a:rPr>
              <a:t>жатақхананы санитарлық ережелерге сай  жиһаздар және құрал жабдықтармен  жарақтандыру. Сонымен қатар жалпы студенттік жатақханаға қажет заттар туралы ережелерге сай мүліктермен қамтамасыз етуге;</a:t>
            </a:r>
            <a:endParaRPr lang="ru-RU" sz="1200" dirty="0">
              <a:latin typeface="Times New Roman" pitchFamily="18" charset="0"/>
              <a:cs typeface="Times New Roman" pitchFamily="18" charset="0"/>
            </a:endParaRPr>
          </a:p>
          <a:p>
            <a:pPr marL="171450" lvl="0" indent="-171450" algn="just">
              <a:buFont typeface="Arial" pitchFamily="34" charset="0"/>
              <a:buChar char="•"/>
            </a:pPr>
            <a:r>
              <a:rPr lang="kk-KZ" sz="1200" dirty="0">
                <a:latin typeface="Times New Roman" pitchFamily="18" charset="0"/>
                <a:cs typeface="Times New Roman" pitchFamily="18" charset="0"/>
              </a:rPr>
              <a:t>жатақханада тұрушыларға қажетті коммуналдық-тұрмыстық қызметтер  және өз бетімен сабаққа дайындалуға арналған бөлмелермен қамтамасыз етуге;</a:t>
            </a:r>
            <a:endParaRPr lang="ru-RU" sz="1200" dirty="0">
              <a:latin typeface="Times New Roman" pitchFamily="18" charset="0"/>
              <a:cs typeface="Times New Roman" pitchFamily="18" charset="0"/>
            </a:endParaRPr>
          </a:p>
          <a:p>
            <a:pPr marL="171450" lvl="0" indent="-171450" algn="just">
              <a:buFont typeface="Arial" pitchFamily="34" charset="0"/>
              <a:buChar char="•"/>
            </a:pPr>
            <a:r>
              <a:rPr lang="kk-KZ" sz="1200" dirty="0">
                <a:latin typeface="Times New Roman" pitchFamily="18" charset="0"/>
                <a:cs typeface="Times New Roman" pitchFamily="18" charset="0"/>
              </a:rPr>
              <a:t>жатақханада қызмет көрсетуші жұмысшыларды белгіленген тәртіп бойынша жасақтауға;</a:t>
            </a:r>
            <a:endParaRPr lang="ru-RU" sz="1200" dirty="0">
              <a:latin typeface="Times New Roman" pitchFamily="18" charset="0"/>
              <a:cs typeface="Times New Roman" pitchFamily="18" charset="0"/>
            </a:endParaRPr>
          </a:p>
          <a:p>
            <a:pPr marL="171450" lvl="0" indent="-171450" algn="just">
              <a:buFont typeface="Arial" pitchFamily="34" charset="0"/>
              <a:buChar char="•"/>
            </a:pPr>
            <a:r>
              <a:rPr lang="kk-KZ" sz="1200" dirty="0">
                <a:latin typeface="Times New Roman" pitchFamily="18" charset="0"/>
                <a:cs typeface="Times New Roman" pitchFamily="18" charset="0"/>
              </a:rPr>
              <a:t>еңбекті қорғау ережелері мен санитарлық талаптарға сәйкес барлық бөлмелерді қажетті жылу  және жарықпен қамтамасыз етуге;</a:t>
            </a:r>
            <a:endParaRPr lang="ru-RU" sz="1200" dirty="0">
              <a:latin typeface="Times New Roman" pitchFamily="18" charset="0"/>
              <a:cs typeface="Times New Roman" pitchFamily="18" charset="0"/>
            </a:endParaRPr>
          </a:p>
          <a:p>
            <a:pPr marL="171450" lvl="0" indent="-171450" algn="just">
              <a:buFont typeface="Arial" pitchFamily="34" charset="0"/>
              <a:buChar char="•"/>
            </a:pPr>
            <a:r>
              <a:rPr lang="kk-KZ" sz="1200" dirty="0">
                <a:latin typeface="Times New Roman" pitchFamily="18" charset="0"/>
                <a:cs typeface="Times New Roman" pitchFamily="18" charset="0"/>
              </a:rPr>
              <a:t>жатақхана аумағында күзет қойып, рұқсатнамалық режимінің орындалуын қадағалау;</a:t>
            </a:r>
            <a:endParaRPr lang="ru-RU" sz="1200" dirty="0">
              <a:latin typeface="Times New Roman" pitchFamily="18" charset="0"/>
              <a:cs typeface="Times New Roman" pitchFamily="18" charset="0"/>
            </a:endParaRPr>
          </a:p>
          <a:p>
            <a:pPr marL="171450" lvl="0" indent="-171450" algn="just">
              <a:buFont typeface="Arial" pitchFamily="34" charset="0"/>
              <a:buChar char="•"/>
            </a:pPr>
            <a:r>
              <a:rPr lang="kk-KZ" sz="1200" dirty="0">
                <a:latin typeface="Times New Roman" pitchFamily="18" charset="0"/>
                <a:cs typeface="Times New Roman" pitchFamily="18" charset="0"/>
              </a:rPr>
              <a:t>тұрғындардың жатақханада өз бетімен тазалық жұмыстар жүргізуіне қажетті құрал-саймандармен қамтамасыз етуге;</a:t>
            </a:r>
            <a:endParaRPr lang="ru-RU" sz="1200" dirty="0">
              <a:latin typeface="Times New Roman" pitchFamily="18" charset="0"/>
              <a:cs typeface="Times New Roman" pitchFamily="18" charset="0"/>
            </a:endParaRPr>
          </a:p>
          <a:p>
            <a:pPr algn="just"/>
            <a:r>
              <a:rPr lang="kk-KZ" sz="1200"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kk-KZ" sz="1200" dirty="0">
                <a:latin typeface="Times New Roman" pitchFamily="18" charset="0"/>
                <a:cs typeface="Times New Roman" pitchFamily="18" charset="0"/>
              </a:rPr>
              <a:t>4.2.</a:t>
            </a:r>
            <a:r>
              <a:rPr lang="kk-KZ" sz="1200" b="1" dirty="0">
                <a:latin typeface="Times New Roman" pitchFamily="18" charset="0"/>
                <a:cs typeface="Times New Roman" pitchFamily="18" charset="0"/>
              </a:rPr>
              <a:t>Жатақхана әкімшілігі міндетті:</a:t>
            </a:r>
            <a:endParaRPr lang="ru-RU" sz="1200" dirty="0">
              <a:latin typeface="Times New Roman" pitchFamily="18" charset="0"/>
              <a:cs typeface="Times New Roman" pitchFamily="18" charset="0"/>
            </a:endParaRPr>
          </a:p>
          <a:p>
            <a:pPr marL="171450" lvl="0" indent="-171450" algn="just">
              <a:buFont typeface="Arial" pitchFamily="34" charset="0"/>
              <a:buChar char="•"/>
            </a:pPr>
            <a:r>
              <a:rPr lang="kk-KZ" sz="1200" dirty="0">
                <a:latin typeface="Times New Roman" pitchFamily="18" charset="0"/>
                <a:cs typeface="Times New Roman" pitchFamily="18" charset="0"/>
              </a:rPr>
              <a:t>жатақхана бөлмелерін белгіленген санитарлық талаптар мен ережелерге сай ұстауға;</a:t>
            </a:r>
            <a:endParaRPr lang="ru-RU" sz="1200" dirty="0">
              <a:latin typeface="Times New Roman" pitchFamily="18" charset="0"/>
              <a:cs typeface="Times New Roman" pitchFamily="18" charset="0"/>
            </a:endParaRPr>
          </a:p>
          <a:p>
            <a:pPr marL="171450" lvl="0" indent="-171450" algn="just">
              <a:buFont typeface="Arial" pitchFamily="34" charset="0"/>
              <a:buChar char="•"/>
            </a:pPr>
            <a:r>
              <a:rPr lang="kk-KZ" sz="1200" dirty="0">
                <a:latin typeface="Times New Roman" pitchFamily="18" charset="0"/>
                <a:cs typeface="Times New Roman" pitchFamily="18" charset="0"/>
              </a:rPr>
              <a:t>жатақхананы қажетті жиһаздар және басқа да мүліктермен жабдықтауға атсалысуға;</a:t>
            </a:r>
            <a:endParaRPr lang="ru-RU" sz="1200" dirty="0">
              <a:latin typeface="Times New Roman" pitchFamily="18" charset="0"/>
              <a:cs typeface="Times New Roman" pitchFamily="18" charset="0"/>
            </a:endParaRPr>
          </a:p>
          <a:p>
            <a:pPr marL="171450" lvl="0" indent="-171450" algn="just">
              <a:buFont typeface="Arial" pitchFamily="34" charset="0"/>
              <a:buChar char="•"/>
            </a:pPr>
            <a:r>
              <a:rPr lang="kk-KZ" sz="1200" dirty="0">
                <a:latin typeface="Times New Roman" pitchFamily="18" charset="0"/>
                <a:cs typeface="Times New Roman" pitchFamily="18" charset="0"/>
              </a:rPr>
              <a:t>жатақханада және ондағы зат-мүліктерді  жөндеу жұмыстарын ұйымдастыру және жүргізуге;</a:t>
            </a:r>
            <a:endParaRPr lang="ru-RU" sz="1200" dirty="0">
              <a:latin typeface="Times New Roman" pitchFamily="18" charset="0"/>
              <a:cs typeface="Times New Roman" pitchFamily="18" charset="0"/>
            </a:endParaRPr>
          </a:p>
          <a:p>
            <a:pPr marL="171450" lvl="0" indent="-171450" algn="just">
              <a:buFont typeface="Arial" pitchFamily="34" charset="0"/>
              <a:buChar char="•"/>
            </a:pPr>
            <a:r>
              <a:rPr lang="kk-KZ" sz="1200" dirty="0">
                <a:latin typeface="Times New Roman" pitchFamily="18" charset="0"/>
                <a:cs typeface="Times New Roman" pitchFamily="18" charset="0"/>
              </a:rPr>
              <a:t>жатақхана тұрғындарына арналған коммуналдық-тұрмыстық қызметтердің, өз бетімен сабаққа дайындалатын бөлмелердің, мәдени іс-шаралардың  белгілі бір тәртіппен жүргізілуін ретке келтіріп, сондай-ақ  оның орындалуын бақылауға; </a:t>
            </a:r>
            <a:endParaRPr lang="ru-RU" sz="1200" dirty="0">
              <a:latin typeface="Times New Roman" pitchFamily="18" charset="0"/>
              <a:cs typeface="Times New Roman" pitchFamily="18" charset="0"/>
            </a:endParaRPr>
          </a:p>
          <a:p>
            <a:pPr marL="171450" lvl="0" indent="-171450" algn="just">
              <a:buFont typeface="Arial" pitchFamily="34" charset="0"/>
              <a:buChar char="•"/>
            </a:pPr>
            <a:r>
              <a:rPr lang="kk-KZ" sz="1200" dirty="0">
                <a:latin typeface="Times New Roman" pitchFamily="18" charset="0"/>
                <a:cs typeface="Times New Roman" pitchFamily="18" charset="0"/>
              </a:rPr>
              <a:t>тұрғындар үшін  өзіне қызмет көрсету, еңбек, тұрмыс пен демалыс  шарттарын жақсарту мәселелерінде  өзін-өзі  басқаруды дамыту үшін жатақхананың кеңесіне көмек беруге; </a:t>
            </a:r>
            <a:endParaRPr lang="ru-RU" sz="1200" dirty="0">
              <a:latin typeface="Times New Roman" pitchFamily="18" charset="0"/>
              <a:cs typeface="Times New Roman" pitchFamily="18" charset="0"/>
            </a:endParaRPr>
          </a:p>
          <a:p>
            <a:pPr marL="171450" lvl="0" indent="-171450" algn="just">
              <a:buFont typeface="Arial" pitchFamily="34" charset="0"/>
              <a:buChar char="•"/>
            </a:pPr>
            <a:r>
              <a:rPr lang="kk-KZ" sz="1200" dirty="0">
                <a:latin typeface="Times New Roman" pitchFamily="18" charset="0"/>
                <a:cs typeface="Times New Roman" pitchFamily="18" charset="0"/>
              </a:rPr>
              <a:t>жатақханада баспаналық-тұрмыстық жағдайларды жақсартуға байланысты іс-шараларды жүзеге асыруға, сонымен қатар жатақхананы ұстау жөніндегі ескертулерге құлақ асуға, тұрғындардың баспаналық-тұрмыстық жағдайларды жақсарту туралы ұсыныстарын ескеруге;</a:t>
            </a:r>
            <a:endParaRPr lang="ru-RU" sz="1200" dirty="0">
              <a:latin typeface="Times New Roman" pitchFamily="18" charset="0"/>
              <a:cs typeface="Times New Roman" pitchFamily="18" charset="0"/>
            </a:endParaRPr>
          </a:p>
          <a:p>
            <a:pPr marL="171450" lvl="0" indent="-171450" algn="just">
              <a:buFont typeface="Arial" pitchFamily="34" charset="0"/>
              <a:buChar char="•"/>
            </a:pPr>
            <a:r>
              <a:rPr lang="kk-KZ" sz="1200" dirty="0">
                <a:latin typeface="Times New Roman" pitchFamily="18" charset="0"/>
                <a:cs typeface="Times New Roman" pitchFamily="18" charset="0"/>
              </a:rPr>
              <a:t>білімгер ауырған жағдайда, жедел медициналық көмек көрсету, қажет болса ауруханаға жатқызу шараларын қабылдауға;</a:t>
            </a:r>
            <a:endParaRPr lang="ru-RU" sz="1200" dirty="0">
              <a:latin typeface="Times New Roman" pitchFamily="18" charset="0"/>
              <a:cs typeface="Times New Roman" pitchFamily="18" charset="0"/>
            </a:endParaRPr>
          </a:p>
          <a:p>
            <a:pPr algn="just"/>
            <a:r>
              <a:rPr lang="kk-KZ" sz="1200"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kk-KZ" sz="1200" dirty="0">
                <a:latin typeface="Times New Roman" pitchFamily="18" charset="0"/>
                <a:cs typeface="Times New Roman" pitchFamily="18" charset="0"/>
              </a:rPr>
              <a:t>4.3. Колледж әкімшілігіне тұрғын үйді ұстау және жөндеу талаптары мен ережелеріне сәйкес жүктелетін міндеттер;</a:t>
            </a:r>
            <a:endParaRPr lang="ru-RU" sz="1200" dirty="0">
              <a:latin typeface="Times New Roman" pitchFamily="18" charset="0"/>
              <a:cs typeface="Times New Roman" pitchFamily="18" charset="0"/>
            </a:endParaRPr>
          </a:p>
          <a:p>
            <a:pPr marL="171450" lvl="0" indent="-171450" algn="just">
              <a:buFont typeface="Arial" pitchFamily="34" charset="0"/>
              <a:buChar char="•"/>
            </a:pPr>
            <a:r>
              <a:rPr lang="kk-KZ" sz="1200" dirty="0">
                <a:latin typeface="Times New Roman" pitchFamily="18" charset="0"/>
                <a:cs typeface="Times New Roman" pitchFamily="18" charset="0"/>
              </a:rPr>
              <a:t>жатақхана мен оның бөлмелерін  жүйелі түрде аралап көру, сонымен қатар ондағы санитарлық-техникалық және өзге де қондырғыларды алдын-ала тексеруден өткізіп тұру;</a:t>
            </a:r>
            <a:endParaRPr lang="ru-RU" sz="1200" dirty="0">
              <a:latin typeface="Times New Roman" pitchFamily="18" charset="0"/>
              <a:cs typeface="Times New Roman" pitchFamily="18" charset="0"/>
            </a:endParaRPr>
          </a:p>
          <a:p>
            <a:pPr marL="171450" lvl="0" indent="-171450" algn="just">
              <a:buFont typeface="Arial" pitchFamily="34" charset="0"/>
              <a:buChar char="•"/>
            </a:pPr>
            <a:r>
              <a:rPr lang="kk-KZ" sz="1200" dirty="0">
                <a:latin typeface="Times New Roman" pitchFamily="18" charset="0"/>
                <a:cs typeface="Times New Roman" pitchFamily="18" charset="0"/>
              </a:rPr>
              <a:t>жатақхана мен ондағы құрал-жабдықтарға күрделі және ағымдағы жөндеу жұмыстарын уақтылы жасап тұру, санитарлық-техникалық және өзге де қондырғылардың үздіксіз жұмыс жасап тұруын қамтамасыз ету;</a:t>
            </a:r>
            <a:endParaRPr lang="ru-RU" sz="1200" dirty="0">
              <a:latin typeface="Times New Roman" pitchFamily="18" charset="0"/>
              <a:cs typeface="Times New Roman" pitchFamily="18" charset="0"/>
            </a:endParaRPr>
          </a:p>
          <a:p>
            <a:pPr marL="171450" lvl="0" indent="-171450" algn="just">
              <a:buFont typeface="Arial" pitchFamily="34" charset="0"/>
              <a:buChar char="•"/>
            </a:pPr>
            <a:r>
              <a:rPr lang="kk-KZ" sz="1200" dirty="0">
                <a:latin typeface="Times New Roman" pitchFamily="18" charset="0"/>
                <a:cs typeface="Times New Roman" pitchFamily="18" charset="0"/>
              </a:rPr>
              <a:t>көпшілік пайдалану орындарының қажетті деңгейде болуын қамтамасыз ету; </a:t>
            </a:r>
            <a:endParaRPr lang="ru-RU" sz="1200" dirty="0">
              <a:latin typeface="Times New Roman" pitchFamily="18" charset="0"/>
              <a:cs typeface="Times New Roman" pitchFamily="18" charset="0"/>
            </a:endParaRPr>
          </a:p>
          <a:p>
            <a:pPr marL="171450" lvl="0" indent="-171450" algn="just">
              <a:buFont typeface="Arial" pitchFamily="34" charset="0"/>
              <a:buChar char="•"/>
            </a:pPr>
            <a:r>
              <a:rPr lang="kk-KZ" sz="1200" dirty="0">
                <a:latin typeface="Times New Roman" pitchFamily="18" charset="0"/>
                <a:cs typeface="Times New Roman" pitchFamily="18" charset="0"/>
              </a:rPr>
              <a:t>жатақхананы, сонымен қатар  ондағы санитарлық-техникалық және өзге де қондырғыларды қысқы жылыту мерзіміне алдын-ала дайындау.</a:t>
            </a:r>
            <a:endParaRPr lang="ru-RU" sz="1200" dirty="0">
              <a:latin typeface="Times New Roman" pitchFamily="18" charset="0"/>
              <a:cs typeface="Times New Roman" pitchFamily="18" charset="0"/>
            </a:endParaRPr>
          </a:p>
        </p:txBody>
      </p:sp>
      <p:sp>
        <p:nvSpPr>
          <p:cNvPr id="3" name="TextBox 2"/>
          <p:cNvSpPr txBox="1"/>
          <p:nvPr/>
        </p:nvSpPr>
        <p:spPr>
          <a:xfrm>
            <a:off x="3320728" y="10199898"/>
            <a:ext cx="873314" cy="323936"/>
          </a:xfrm>
          <a:prstGeom prst="rect">
            <a:avLst/>
          </a:prstGeom>
          <a:noFill/>
        </p:spPr>
        <p:txBody>
          <a:bodyPr wrap="square" lIns="104309" tIns="52154" rIns="104309" bIns="52154" rtlCol="0">
            <a:spAutoFit/>
          </a:bodyPr>
          <a:lstStyle/>
          <a:p>
            <a:pPr algn="ctr"/>
            <a:r>
              <a:rPr lang="kk-KZ" sz="1400" dirty="0">
                <a:latin typeface="Times New Roman" pitchFamily="18" charset="0"/>
                <a:cs typeface="Times New Roman" pitchFamily="18" charset="0"/>
              </a:rPr>
              <a:t>32</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18590903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0322" y="1026220"/>
            <a:ext cx="6629245" cy="7676630"/>
          </a:xfrm>
          <a:prstGeom prst="rect">
            <a:avLst/>
          </a:prstGeom>
        </p:spPr>
        <p:txBody>
          <a:bodyPr wrap="square" lIns="104309" tIns="52154" rIns="104309" bIns="52154">
            <a:spAutoFit/>
          </a:bodyPr>
          <a:lstStyle/>
          <a:p>
            <a:pPr algn="ctr"/>
            <a:r>
              <a:rPr lang="kk-KZ" sz="1200" b="1" dirty="0">
                <a:latin typeface="Times New Roman" pitchFamily="18" charset="0"/>
                <a:cs typeface="Times New Roman" pitchFamily="18" charset="0"/>
              </a:rPr>
              <a:t>5. Жатақхана мүліктерін қолдану ережесі</a:t>
            </a:r>
            <a:endParaRPr lang="ru-RU" sz="1200" dirty="0">
              <a:latin typeface="Times New Roman" pitchFamily="18" charset="0"/>
              <a:cs typeface="Times New Roman" pitchFamily="18" charset="0"/>
            </a:endParaRPr>
          </a:p>
          <a:p>
            <a:r>
              <a:rPr lang="kk-KZ" sz="1200" dirty="0">
                <a:latin typeface="Times New Roman" pitchFamily="18" charset="0"/>
                <a:cs typeface="Times New Roman" pitchFamily="18" charset="0"/>
              </a:rPr>
              <a:t>5.1. Студент жеке өзіне қолдануға берілген жатақхана мүліктеріне (тұрмыстық бөлмедегі электр плиталары, кіржуғыш машиналары, шаңсорғыш, телевизор, диван, кресло және бөлмедегі тағы басқа жиһаздар) өз затындай ұқыпты түрде қарауға міндетті. </a:t>
            </a:r>
            <a:endParaRPr lang="ru-RU" sz="1200" dirty="0">
              <a:latin typeface="Times New Roman" pitchFamily="18" charset="0"/>
              <a:cs typeface="Times New Roman" pitchFamily="18" charset="0"/>
            </a:endParaRPr>
          </a:p>
          <a:p>
            <a:r>
              <a:rPr lang="kk-KZ" sz="1200" dirty="0">
                <a:latin typeface="Times New Roman" pitchFamily="18" charset="0"/>
                <a:cs typeface="Times New Roman" pitchFamily="18" charset="0"/>
              </a:rPr>
              <a:t>5.2. Студенттің жатақханаға тиесілі төсек-орын жаймаларын, жиҺаз бен басқа да  мүліктерді  бөлмеден шығаруға құқығы жоқ. </a:t>
            </a:r>
            <a:endParaRPr lang="ru-RU" sz="1200" dirty="0">
              <a:latin typeface="Times New Roman" pitchFamily="18" charset="0"/>
              <a:cs typeface="Times New Roman" pitchFamily="18" charset="0"/>
            </a:endParaRPr>
          </a:p>
          <a:p>
            <a:r>
              <a:rPr lang="kk-KZ" sz="1200" dirty="0">
                <a:latin typeface="Times New Roman" pitchFamily="18" charset="0"/>
                <a:cs typeface="Times New Roman" pitchFamily="18" charset="0"/>
              </a:rPr>
              <a:t>5.3. Студент жатақханадан көшкен кезде жатақхана әкімшілігінен кету қағазын алып, жатақханаға тиесілі және Мүлік тізіміне сәйкес тиісті түрдегі барлық мүлікті, табиғи тозуын ескере отырып, тапсыруға міндетті.  </a:t>
            </a:r>
            <a:endParaRPr lang="ru-RU" sz="1200" dirty="0">
              <a:latin typeface="Times New Roman" pitchFamily="18" charset="0"/>
              <a:cs typeface="Times New Roman" pitchFamily="18" charset="0"/>
            </a:endParaRPr>
          </a:p>
          <a:p>
            <a:pPr algn="ctr"/>
            <a:r>
              <a:rPr lang="kk-KZ" sz="1200" dirty="0">
                <a:latin typeface="Times New Roman" pitchFamily="18" charset="0"/>
                <a:cs typeface="Times New Roman" pitchFamily="18" charset="0"/>
              </a:rPr>
              <a:t> </a:t>
            </a:r>
            <a:r>
              <a:rPr lang="kk-KZ" sz="1200" b="1" dirty="0" smtClean="0">
                <a:latin typeface="Times New Roman" pitchFamily="18" charset="0"/>
                <a:cs typeface="Times New Roman" pitchFamily="18" charset="0"/>
              </a:rPr>
              <a:t>      </a:t>
            </a:r>
            <a:r>
              <a:rPr lang="kk-KZ" sz="1200" b="1" dirty="0">
                <a:latin typeface="Times New Roman" pitchFamily="18" charset="0"/>
                <a:cs typeface="Times New Roman" pitchFamily="18" charset="0"/>
              </a:rPr>
              <a:t>6. Осы </a:t>
            </a:r>
            <a:r>
              <a:rPr lang="kk-KZ" sz="1200" b="1" dirty="0" smtClean="0">
                <a:latin typeface="Times New Roman" pitchFamily="18" charset="0"/>
                <a:cs typeface="Times New Roman" pitchFamily="18" charset="0"/>
              </a:rPr>
              <a:t> ережелерді </a:t>
            </a:r>
            <a:r>
              <a:rPr lang="kk-KZ" sz="1200" b="1" dirty="0">
                <a:latin typeface="Times New Roman" pitchFamily="18" charset="0"/>
                <a:cs typeface="Times New Roman" pitchFamily="18" charset="0"/>
              </a:rPr>
              <a:t>бұзғаны үшін </a:t>
            </a:r>
            <a:r>
              <a:rPr lang="kk-KZ" sz="1200" b="1" dirty="0" smtClean="0">
                <a:latin typeface="Times New Roman" pitchFamily="18" charset="0"/>
                <a:cs typeface="Times New Roman" pitchFamily="18" charset="0"/>
              </a:rPr>
              <a:t>жауапкершілік</a:t>
            </a:r>
            <a:endParaRPr lang="ru-RU" sz="1200" dirty="0">
              <a:latin typeface="Times New Roman" pitchFamily="18" charset="0"/>
              <a:cs typeface="Times New Roman" pitchFamily="18" charset="0"/>
            </a:endParaRPr>
          </a:p>
          <a:p>
            <a:r>
              <a:rPr lang="kk-KZ" sz="1200" dirty="0" smtClean="0">
                <a:latin typeface="Times New Roman" pitchFamily="18" charset="0"/>
                <a:cs typeface="Times New Roman" pitchFamily="18" charset="0"/>
              </a:rPr>
              <a:t>6.1</a:t>
            </a:r>
            <a:r>
              <a:rPr lang="kk-KZ" sz="1200" dirty="0">
                <a:latin typeface="Times New Roman" pitchFamily="18" charset="0"/>
                <a:cs typeface="Times New Roman" pitchFamily="18" charset="0"/>
              </a:rPr>
              <a:t>. «Жатақханада тұру ережесін» бұзғаны үшін студенттерге келесі шаралар қолданылуы мүмкін</a:t>
            </a:r>
            <a:r>
              <a:rPr lang="kk-KZ"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p>
            <a:r>
              <a:rPr lang="kk-KZ" sz="1200" dirty="0" smtClean="0">
                <a:latin typeface="Times New Roman" pitchFamily="18" charset="0"/>
                <a:cs typeface="Times New Roman" pitchFamily="18" charset="0"/>
              </a:rPr>
              <a:t>- </a:t>
            </a:r>
            <a:r>
              <a:rPr lang="kk-KZ" sz="1200" dirty="0">
                <a:latin typeface="Times New Roman" pitchFamily="18" charset="0"/>
                <a:cs typeface="Times New Roman" pitchFamily="18" charset="0"/>
              </a:rPr>
              <a:t>ауызша/жазбаша ескерту;</a:t>
            </a:r>
            <a:endParaRPr lang="ru-RU" sz="1200" dirty="0">
              <a:latin typeface="Times New Roman" pitchFamily="18" charset="0"/>
              <a:cs typeface="Times New Roman" pitchFamily="18" charset="0"/>
            </a:endParaRPr>
          </a:p>
          <a:p>
            <a:r>
              <a:rPr lang="kk-KZ" sz="1200" dirty="0">
                <a:latin typeface="Times New Roman" pitchFamily="18" charset="0"/>
                <a:cs typeface="Times New Roman" pitchFamily="18" charset="0"/>
              </a:rPr>
              <a:t>-сынау мезгілі тағайындалған тәртіптік жазалау;</a:t>
            </a:r>
            <a:endParaRPr lang="ru-RU" sz="1200" dirty="0">
              <a:latin typeface="Times New Roman" pitchFamily="18" charset="0"/>
              <a:cs typeface="Times New Roman" pitchFamily="18" charset="0"/>
            </a:endParaRPr>
          </a:p>
          <a:p>
            <a:r>
              <a:rPr lang="kk-KZ" sz="1200" dirty="0">
                <a:latin typeface="Times New Roman" pitchFamily="18" charset="0"/>
                <a:cs typeface="Times New Roman" pitchFamily="18" charset="0"/>
              </a:rPr>
              <a:t>- Шартты бұзып, жатақханадан шығару;</a:t>
            </a:r>
            <a:endParaRPr lang="ru-RU" sz="1200" dirty="0">
              <a:latin typeface="Times New Roman" pitchFamily="18" charset="0"/>
              <a:cs typeface="Times New Roman" pitchFamily="18" charset="0"/>
            </a:endParaRPr>
          </a:p>
          <a:p>
            <a:r>
              <a:rPr lang="kk-KZ" sz="1200" dirty="0">
                <a:latin typeface="Times New Roman" pitchFamily="18" charset="0"/>
                <a:cs typeface="Times New Roman" pitchFamily="18" charset="0"/>
              </a:rPr>
              <a:t>- жіберілген бұзушылықты жою немесе келтірілген шығынның орнын толтыру үшін қажетті мерзім белгіленген ескертпе;</a:t>
            </a:r>
            <a:endParaRPr lang="ru-RU" sz="1200" dirty="0">
              <a:latin typeface="Times New Roman" pitchFamily="18" charset="0"/>
              <a:cs typeface="Times New Roman" pitchFamily="18" charset="0"/>
            </a:endParaRPr>
          </a:p>
          <a:p>
            <a:r>
              <a:rPr lang="kk-KZ" sz="1200" dirty="0">
                <a:latin typeface="Times New Roman" pitchFamily="18" charset="0"/>
                <a:cs typeface="Times New Roman" pitchFamily="18" charset="0"/>
              </a:rPr>
              <a:t>- Студенттің ата анасына хабарлау. </a:t>
            </a:r>
            <a:endParaRPr lang="ru-RU" sz="1200" dirty="0">
              <a:latin typeface="Times New Roman" pitchFamily="18" charset="0"/>
              <a:cs typeface="Times New Roman" pitchFamily="18" charset="0"/>
            </a:endParaRPr>
          </a:p>
          <a:p>
            <a:r>
              <a:rPr lang="kk-KZ" sz="1200" dirty="0">
                <a:latin typeface="Times New Roman" pitchFamily="18" charset="0"/>
                <a:cs typeface="Times New Roman" pitchFamily="18" charset="0"/>
              </a:rPr>
              <a:t>   Студент жатақхана мүлігін бүлдірген немесе жоғалтқан жағдайда мүліктің екі есе теңгерме құны мөлшерінде материалдық жауапкершілік алады.  </a:t>
            </a:r>
            <a:endParaRPr lang="ru-RU" sz="1200" dirty="0">
              <a:latin typeface="Times New Roman" pitchFamily="18" charset="0"/>
              <a:cs typeface="Times New Roman" pitchFamily="18" charset="0"/>
            </a:endParaRPr>
          </a:p>
          <a:p>
            <a:r>
              <a:rPr lang="kk-KZ" sz="1200" dirty="0">
                <a:latin typeface="Times New Roman" pitchFamily="18" charset="0"/>
                <a:cs typeface="Times New Roman" pitchFamily="18" charset="0"/>
              </a:rPr>
              <a:t>6.2. Қауіпсіздік қызметкерлері жатақханада тұратын студенттерде алкогольдік ішімдіктер мен   есірткінің бар-жоғын тексеруге құқылы. Қауіпсіздік қызметкерлері мен жатақхана қызметкерлерінің алкогольдік ішімдіктер мен есірткілерді тартып алуға құқығы бар.  </a:t>
            </a:r>
            <a:endParaRPr lang="ru-RU" sz="1200" dirty="0">
              <a:latin typeface="Times New Roman" pitchFamily="18" charset="0"/>
              <a:cs typeface="Times New Roman" pitchFamily="18" charset="0"/>
            </a:endParaRPr>
          </a:p>
          <a:p>
            <a:r>
              <a:rPr lang="kk-KZ" sz="1200" b="1" dirty="0">
                <a:latin typeface="Times New Roman" pitchFamily="18" charset="0"/>
                <a:cs typeface="Times New Roman" pitchFamily="18" charset="0"/>
              </a:rPr>
              <a:t>Студент жатақханадан төмендегідей жағдайларда шығарылуы мүмкін:</a:t>
            </a:r>
            <a:endParaRPr lang="ru-RU" sz="1200" dirty="0">
              <a:latin typeface="Times New Roman" pitchFamily="18" charset="0"/>
              <a:cs typeface="Times New Roman" pitchFamily="18" charset="0"/>
            </a:endParaRPr>
          </a:p>
          <a:p>
            <a:r>
              <a:rPr lang="kk-KZ" sz="1200" dirty="0">
                <a:latin typeface="Times New Roman" pitchFamily="18" charset="0"/>
                <a:cs typeface="Times New Roman" pitchFamily="18" charset="0"/>
              </a:rPr>
              <a:t>а) қолдағы ережелерде, студенттік жатақхананың ішкі тәртіп ережелерінде және бөлме/төсек –орынды жалға алу туралы келісім- шартта қарастырылған міндеттерді бір мәрте немесе жүйелі түрде орындамағаны үшін;</a:t>
            </a:r>
            <a:endParaRPr lang="ru-RU" sz="1200" dirty="0">
              <a:latin typeface="Times New Roman" pitchFamily="18" charset="0"/>
              <a:cs typeface="Times New Roman" pitchFamily="18" charset="0"/>
            </a:endParaRPr>
          </a:p>
          <a:p>
            <a:r>
              <a:rPr lang="kk-KZ" sz="1200" dirty="0">
                <a:latin typeface="Times New Roman" pitchFamily="18" charset="0"/>
                <a:cs typeface="Times New Roman" pitchFamily="18" charset="0"/>
              </a:rPr>
              <a:t>ә) тұратын бөлмені тікелей мақсатта қолданбаса;</a:t>
            </a:r>
            <a:endParaRPr lang="ru-RU" sz="1200" dirty="0">
              <a:latin typeface="Times New Roman" pitchFamily="18" charset="0"/>
              <a:cs typeface="Times New Roman" pitchFamily="18" charset="0"/>
            </a:endParaRPr>
          </a:p>
          <a:p>
            <a:r>
              <a:rPr lang="kk-KZ" sz="1200" dirty="0">
                <a:latin typeface="Times New Roman" pitchFamily="18" charset="0"/>
                <a:cs typeface="Times New Roman" pitchFamily="18" charset="0"/>
              </a:rPr>
              <a:t>б) тұрғын жайды тұрғындар немесе басқа азаматтар қиратса немесе зиян келтірсе;</a:t>
            </a:r>
            <a:endParaRPr lang="ru-RU" sz="1200" dirty="0">
              <a:latin typeface="Times New Roman" pitchFamily="18" charset="0"/>
              <a:cs typeface="Times New Roman" pitchFamily="18" charset="0"/>
            </a:endParaRPr>
          </a:p>
          <a:p>
            <a:r>
              <a:rPr lang="kk-KZ" sz="1200" dirty="0">
                <a:latin typeface="Times New Roman" pitchFamily="18" charset="0"/>
                <a:cs typeface="Times New Roman" pitchFamily="18" charset="0"/>
              </a:rPr>
              <a:t>в) екі ай бойы тұрғын үй ақысын төлемеу;</a:t>
            </a:r>
            <a:endParaRPr lang="ru-RU" sz="1200" dirty="0">
              <a:latin typeface="Times New Roman" pitchFamily="18" charset="0"/>
              <a:cs typeface="Times New Roman" pitchFamily="18" charset="0"/>
            </a:endParaRPr>
          </a:p>
          <a:p>
            <a:r>
              <a:rPr lang="kk-KZ" sz="1200" dirty="0">
                <a:latin typeface="Times New Roman" pitchFamily="18" charset="0"/>
                <a:cs typeface="Times New Roman" pitchFamily="18" charset="0"/>
              </a:rPr>
              <a:t>г) көршілердің құқы мен мүдделеріне үнемі зиянын келтіру олардың бір бөлмеде тұруын мүмкін емес қылады;</a:t>
            </a:r>
            <a:endParaRPr lang="ru-RU" sz="1200" dirty="0">
              <a:latin typeface="Times New Roman" pitchFamily="18" charset="0"/>
              <a:cs typeface="Times New Roman" pitchFamily="18" charset="0"/>
            </a:endParaRPr>
          </a:p>
          <a:p>
            <a:r>
              <a:rPr lang="kk-KZ" sz="1200" dirty="0">
                <a:latin typeface="Times New Roman" pitchFamily="18" charset="0"/>
                <a:cs typeface="Times New Roman" pitchFamily="18" charset="0"/>
              </a:rPr>
              <a:t>ғ) жатақханада мас күйінде немесе есірткі заттардың әсерінде келуі;</a:t>
            </a:r>
            <a:endParaRPr lang="ru-RU" sz="1200" dirty="0">
              <a:latin typeface="Times New Roman" pitchFamily="18" charset="0"/>
              <a:cs typeface="Times New Roman" pitchFamily="18" charset="0"/>
            </a:endParaRPr>
          </a:p>
          <a:p>
            <a:r>
              <a:rPr lang="kk-KZ" sz="1200" dirty="0">
                <a:latin typeface="Times New Roman" pitchFamily="18" charset="0"/>
                <a:cs typeface="Times New Roman" pitchFamily="18" charset="0"/>
              </a:rPr>
              <a:t>д) тұрғындардың жатаханада бір ай немесе одан да көп мерзімде орынсыз себептермен тұрмауы;</a:t>
            </a:r>
            <a:endParaRPr lang="ru-RU" sz="1200" dirty="0">
              <a:latin typeface="Times New Roman" pitchFamily="18" charset="0"/>
              <a:cs typeface="Times New Roman" pitchFamily="18" charset="0"/>
            </a:endParaRPr>
          </a:p>
          <a:p>
            <a:r>
              <a:rPr lang="kk-KZ" sz="1200" dirty="0">
                <a:latin typeface="Times New Roman" pitchFamily="18" charset="0"/>
                <a:cs typeface="Times New Roman" pitchFamily="18" charset="0"/>
              </a:rPr>
              <a:t>ж) тұрғындардың мекен-жай бойынша тіркелмеуі;</a:t>
            </a:r>
            <a:endParaRPr lang="ru-RU" sz="1200" dirty="0">
              <a:latin typeface="Times New Roman" pitchFamily="18" charset="0"/>
              <a:cs typeface="Times New Roman" pitchFamily="18" charset="0"/>
            </a:endParaRPr>
          </a:p>
          <a:p>
            <a:r>
              <a:rPr lang="kk-KZ" sz="1200" dirty="0">
                <a:latin typeface="Times New Roman" pitchFamily="18" charset="0"/>
                <a:cs typeface="Times New Roman" pitchFamily="18" charset="0"/>
              </a:rPr>
              <a:t>з</a:t>
            </a:r>
            <a:r>
              <a:rPr lang="ru-RU" sz="1200" dirty="0">
                <a:latin typeface="Times New Roman" pitchFamily="18" charset="0"/>
                <a:cs typeface="Times New Roman" pitchFamily="18" charset="0"/>
              </a:rPr>
              <a:t>) </a:t>
            </a:r>
            <a:r>
              <a:rPr lang="kk-KZ" sz="1200" dirty="0">
                <a:latin typeface="Times New Roman" pitchFamily="18" charset="0"/>
                <a:cs typeface="Times New Roman" pitchFamily="18" charset="0"/>
              </a:rPr>
              <a:t>естірткі заттарды сақтау, тарату;</a:t>
            </a:r>
            <a:endParaRPr lang="ru-RU" sz="1200" dirty="0">
              <a:latin typeface="Times New Roman" pitchFamily="18" charset="0"/>
              <a:cs typeface="Times New Roman" pitchFamily="18" charset="0"/>
            </a:endParaRPr>
          </a:p>
          <a:p>
            <a:r>
              <a:rPr lang="kk-KZ" sz="1200" dirty="0">
                <a:latin typeface="Times New Roman" pitchFamily="18" charset="0"/>
                <a:cs typeface="Times New Roman" pitchFamily="18" charset="0"/>
              </a:rPr>
              <a:t>и) тұрғындардың жарылғыш, химиялық қауіпті заттар немесе оқ дәрі қаруларын сақтауы,</a:t>
            </a:r>
            <a:endParaRPr lang="ru-RU" sz="1200" dirty="0">
              <a:latin typeface="Times New Roman" pitchFamily="18" charset="0"/>
              <a:cs typeface="Times New Roman" pitchFamily="18" charset="0"/>
            </a:endParaRPr>
          </a:p>
          <a:p>
            <a:r>
              <a:rPr lang="kk-KZ" sz="1200" dirty="0">
                <a:latin typeface="Times New Roman" pitchFamily="18" charset="0"/>
                <a:cs typeface="Times New Roman" pitchFamily="18" charset="0"/>
              </a:rPr>
              <a:t>к) Колледжден шығарып тастау;</a:t>
            </a:r>
            <a:endParaRPr lang="ru-RU" sz="1200" dirty="0">
              <a:latin typeface="Times New Roman" pitchFamily="18" charset="0"/>
              <a:cs typeface="Times New Roman" pitchFamily="18" charset="0"/>
            </a:endParaRPr>
          </a:p>
          <a:p>
            <a:r>
              <a:rPr lang="kk-KZ" sz="1200" dirty="0">
                <a:latin typeface="Times New Roman" pitchFamily="18" charset="0"/>
                <a:cs typeface="Times New Roman" pitchFamily="18" charset="0"/>
              </a:rPr>
              <a:t>қ) ҚР заңнамасында көрсетілген өзге де жағдайларда, </a:t>
            </a:r>
            <a:endParaRPr lang="ru-RU" sz="1200" dirty="0">
              <a:latin typeface="Times New Roman" pitchFamily="18" charset="0"/>
              <a:cs typeface="Times New Roman" pitchFamily="18" charset="0"/>
            </a:endParaRPr>
          </a:p>
          <a:p>
            <a:r>
              <a:rPr lang="kk-KZ" sz="1200" dirty="0">
                <a:latin typeface="Times New Roman" pitchFamily="18" charset="0"/>
                <a:cs typeface="Times New Roman" pitchFamily="18" charset="0"/>
              </a:rPr>
              <a:t>6.4. Жауапқа тарту Колледж директорының бұйрығынан кейін жүзеге асырылады. </a:t>
            </a:r>
            <a:endParaRPr lang="ru-RU" sz="1200" dirty="0">
              <a:latin typeface="Times New Roman" pitchFamily="18" charset="0"/>
              <a:cs typeface="Times New Roman" pitchFamily="18" charset="0"/>
            </a:endParaRPr>
          </a:p>
        </p:txBody>
      </p:sp>
      <p:pic>
        <p:nvPicPr>
          <p:cNvPr id="1027" name="Picture 3" descr="G:\20181018_1741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7751" y="8452750"/>
            <a:ext cx="2016224" cy="1603920"/>
          </a:xfrm>
          <a:prstGeom prst="rect">
            <a:avLst/>
          </a:prstGeom>
          <a:ln>
            <a:noFill/>
          </a:ln>
          <a:effectLst>
            <a:outerShdw blurRad="292100" dist="139700" dir="2700000" algn="tl" rotWithShape="0">
              <a:srgbClr val="333333">
                <a:alpha val="65000"/>
              </a:srgbClr>
            </a:outerShdw>
          </a:effectLst>
          <a:extLst/>
        </p:spPr>
      </p:pic>
      <p:pic>
        <p:nvPicPr>
          <p:cNvPr id="1028" name="Picture 4" descr="G:\IMG-20181018-WA0007.jp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217289" y="8452750"/>
            <a:ext cx="2036643" cy="1620164"/>
          </a:xfrm>
          <a:prstGeom prst="rect">
            <a:avLst/>
          </a:prstGeom>
          <a:ln>
            <a:noFill/>
          </a:ln>
          <a:effectLst>
            <a:outerShdw blurRad="292100" dist="139700" dir="2700000" algn="tl" rotWithShape="0">
              <a:srgbClr val="333333">
                <a:alpha val="65000"/>
              </a:srgbClr>
            </a:outerShdw>
          </a:effectLst>
          <a:extLst/>
        </p:spPr>
      </p:pic>
      <p:sp>
        <p:nvSpPr>
          <p:cNvPr id="5" name="TextBox 4"/>
          <p:cNvSpPr txBox="1"/>
          <p:nvPr/>
        </p:nvSpPr>
        <p:spPr>
          <a:xfrm>
            <a:off x="3343975" y="10199898"/>
            <a:ext cx="873314" cy="323936"/>
          </a:xfrm>
          <a:prstGeom prst="rect">
            <a:avLst/>
          </a:prstGeom>
          <a:noFill/>
        </p:spPr>
        <p:txBody>
          <a:bodyPr wrap="square" lIns="104309" tIns="52154" rIns="104309" bIns="52154" rtlCol="0">
            <a:spAutoFit/>
          </a:bodyPr>
          <a:lstStyle/>
          <a:p>
            <a:pPr algn="ctr"/>
            <a:r>
              <a:rPr lang="kk-KZ" sz="1400" dirty="0">
                <a:latin typeface="Times New Roman" pitchFamily="18" charset="0"/>
                <a:cs typeface="Times New Roman" pitchFamily="18" charset="0"/>
              </a:rPr>
              <a:t>33</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99805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6161" y="1444689"/>
            <a:ext cx="6668941" cy="3613979"/>
          </a:xfrm>
          <a:prstGeom prst="rect">
            <a:avLst/>
          </a:prstGeom>
        </p:spPr>
        <p:txBody>
          <a:bodyPr wrap="square" lIns="104309" tIns="52154" rIns="104309" bIns="52154">
            <a:spAutoFit/>
          </a:bodyPr>
          <a:lstStyle/>
          <a:p>
            <a:pPr algn="ctr"/>
            <a:r>
              <a:rPr lang="kk-KZ" sz="1200" b="1" dirty="0">
                <a:latin typeface="Times New Roman" pitchFamily="18" charset="0"/>
                <a:cs typeface="Times New Roman" pitchFamily="18" charset="0"/>
              </a:rPr>
              <a:t> 7</a:t>
            </a:r>
            <a:r>
              <a:rPr lang="kk-KZ" sz="1200" b="1" dirty="0" smtClean="0">
                <a:latin typeface="Times New Roman" pitchFamily="18" charset="0"/>
                <a:cs typeface="Times New Roman" pitchFamily="18" charset="0"/>
              </a:rPr>
              <a:t>.  </a:t>
            </a:r>
            <a:r>
              <a:rPr lang="kk-KZ" sz="1200" b="1" dirty="0">
                <a:latin typeface="Times New Roman" pitchFamily="18" charset="0"/>
                <a:cs typeface="Times New Roman" pitchFamily="18" charset="0"/>
              </a:rPr>
              <a:t>Жатақхана </a:t>
            </a:r>
            <a:r>
              <a:rPr lang="kk-KZ" sz="1200" b="1" dirty="0" smtClean="0">
                <a:latin typeface="Times New Roman" pitchFamily="18" charset="0"/>
                <a:cs typeface="Times New Roman" pitchFamily="18" charset="0"/>
              </a:rPr>
              <a:t> кеңесі  туралы  ереже</a:t>
            </a:r>
            <a:endParaRPr lang="ru-RU" sz="1200" dirty="0">
              <a:latin typeface="Times New Roman" pitchFamily="18" charset="0"/>
              <a:cs typeface="Times New Roman" pitchFamily="18" charset="0"/>
            </a:endParaRPr>
          </a:p>
          <a:p>
            <a:r>
              <a:rPr lang="kk-KZ" sz="1200"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kk-KZ" sz="1200" dirty="0">
                <a:latin typeface="Times New Roman" pitchFamily="18" charset="0"/>
                <a:cs typeface="Times New Roman" pitchFamily="18" charset="0"/>
              </a:rPr>
              <a:t>7.1. ҚҚТК жатақханасында студенттермен жұмыс істейтін, арнайы құрылған Жатақхана кеңесі қызмет атқарады. </a:t>
            </a:r>
            <a:endParaRPr lang="ru-RU" sz="1200" dirty="0">
              <a:latin typeface="Times New Roman" pitchFamily="18" charset="0"/>
              <a:cs typeface="Times New Roman" pitchFamily="18" charset="0"/>
            </a:endParaRPr>
          </a:p>
          <a:p>
            <a:pPr algn="just"/>
            <a:r>
              <a:rPr lang="kk-KZ" sz="1200" dirty="0">
                <a:latin typeface="Times New Roman" pitchFamily="18" charset="0"/>
                <a:cs typeface="Times New Roman" pitchFamily="18" charset="0"/>
              </a:rPr>
              <a:t>7.2. Жатақхана Кеңесін жыл сайын  негізінде жатақханада тұратын студенттер сайлап, оны тәрбие ісі жөніндегі орынбасары бекітеді. </a:t>
            </a:r>
            <a:endParaRPr lang="ru-RU" sz="1200" dirty="0">
              <a:latin typeface="Times New Roman" pitchFamily="18" charset="0"/>
              <a:cs typeface="Times New Roman" pitchFamily="18" charset="0"/>
            </a:endParaRPr>
          </a:p>
          <a:p>
            <a:pPr algn="just"/>
            <a:r>
              <a:rPr lang="kk-KZ" sz="1200" dirty="0">
                <a:latin typeface="Times New Roman" pitchFamily="18" charset="0"/>
                <a:cs typeface="Times New Roman" pitchFamily="18" charset="0"/>
              </a:rPr>
              <a:t>7.3. Жатақхана кеңесі жатақхана әкімшілігінің өкілі болып табылады. </a:t>
            </a:r>
            <a:endParaRPr lang="ru-RU" sz="1200" dirty="0">
              <a:latin typeface="Times New Roman" pitchFamily="18" charset="0"/>
              <a:cs typeface="Times New Roman" pitchFamily="18" charset="0"/>
            </a:endParaRPr>
          </a:p>
          <a:p>
            <a:pPr algn="just"/>
            <a:r>
              <a:rPr lang="kk-KZ" sz="1200" dirty="0">
                <a:latin typeface="Times New Roman" pitchFamily="18" charset="0"/>
                <a:cs typeface="Times New Roman" pitchFamily="18" charset="0"/>
              </a:rPr>
              <a:t>7.4. Жатақхана Кеңесі тәрбие ісі жөніндегі орынбасары мақұлданған жұмыс жоспарына сәйкес мәдени-көпшілік шараларды жүргізеді.  </a:t>
            </a:r>
            <a:endParaRPr lang="ru-RU" sz="1200" dirty="0">
              <a:latin typeface="Times New Roman" pitchFamily="18" charset="0"/>
              <a:cs typeface="Times New Roman" pitchFamily="18" charset="0"/>
            </a:endParaRPr>
          </a:p>
          <a:p>
            <a:pPr algn="just"/>
            <a:r>
              <a:rPr lang="kk-KZ" sz="1200" dirty="0">
                <a:latin typeface="Times New Roman" pitchFamily="18" charset="0"/>
                <a:cs typeface="Times New Roman" pitchFamily="18" charset="0"/>
              </a:rPr>
              <a:t>7.5. Осы Ережелерді бұзғаны үшін Жатақхана Кеңесі тәрбиешілермен бірге:</a:t>
            </a:r>
            <a:endParaRPr lang="ru-RU" sz="1200" dirty="0">
              <a:latin typeface="Times New Roman" pitchFamily="18" charset="0"/>
              <a:cs typeface="Times New Roman" pitchFamily="18" charset="0"/>
            </a:endParaRPr>
          </a:p>
          <a:p>
            <a:pPr algn="just"/>
            <a:r>
              <a:rPr lang="kk-KZ" sz="1200" dirty="0">
                <a:latin typeface="Times New Roman" pitchFamily="18" charset="0"/>
                <a:cs typeface="Times New Roman" pitchFamily="18" charset="0"/>
              </a:rPr>
              <a:t>- осы Ережені бұзған студенттерге ауызша және жазбаша ескертулер жасауға;</a:t>
            </a:r>
            <a:endParaRPr lang="ru-RU" sz="1200" dirty="0">
              <a:latin typeface="Times New Roman" pitchFamily="18" charset="0"/>
              <a:cs typeface="Times New Roman" pitchFamily="18" charset="0"/>
            </a:endParaRPr>
          </a:p>
          <a:p>
            <a:pPr algn="just"/>
            <a:r>
              <a:rPr lang="kk-KZ" sz="1200" dirty="0">
                <a:latin typeface="Times New Roman" pitchFamily="18" charset="0"/>
                <a:cs typeface="Times New Roman" pitchFamily="18" charset="0"/>
              </a:rPr>
              <a:t>- бірнеше мәрте тәртіп бұзған жағдайда тәрбие ісі жөніндегі орынбасары мен Құқық бұзушылықтың алдын алу кеңесінің  қарауына  ереже бұзушыларға қатысты шаралар қолдану туралы ұсыныс жасауға құқылы.  </a:t>
            </a:r>
            <a:endParaRPr lang="ru-RU" sz="1200" dirty="0">
              <a:latin typeface="Times New Roman" pitchFamily="18" charset="0"/>
              <a:cs typeface="Times New Roman" pitchFamily="18" charset="0"/>
            </a:endParaRPr>
          </a:p>
          <a:p>
            <a:r>
              <a:rPr lang="kk-KZ" sz="1200"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ctr"/>
            <a:r>
              <a:rPr lang="kk-KZ" sz="1200" b="1" dirty="0">
                <a:latin typeface="Times New Roman" pitchFamily="18" charset="0"/>
                <a:cs typeface="Times New Roman" pitchFamily="18" charset="0"/>
              </a:rPr>
              <a:t>8</a:t>
            </a:r>
            <a:r>
              <a:rPr lang="kk-KZ" sz="1200" b="1" dirty="0" smtClean="0">
                <a:latin typeface="Times New Roman" pitchFamily="18" charset="0"/>
                <a:cs typeface="Times New Roman" pitchFamily="18" charset="0"/>
              </a:rPr>
              <a:t>. Басқа </a:t>
            </a:r>
            <a:r>
              <a:rPr lang="kk-KZ" sz="1200" b="1" dirty="0">
                <a:latin typeface="Times New Roman" pitchFamily="18" charset="0"/>
                <a:cs typeface="Times New Roman" pitchFamily="18" charset="0"/>
              </a:rPr>
              <a:t>ережелер</a:t>
            </a:r>
            <a:endParaRPr lang="ru-RU" sz="1200" dirty="0">
              <a:latin typeface="Times New Roman" pitchFamily="18" charset="0"/>
              <a:cs typeface="Times New Roman" pitchFamily="18" charset="0"/>
            </a:endParaRPr>
          </a:p>
          <a:p>
            <a:pPr algn="just"/>
            <a:r>
              <a:rPr lang="kk-KZ" sz="1200" dirty="0" smtClean="0">
                <a:latin typeface="Times New Roman" pitchFamily="18" charset="0"/>
                <a:cs typeface="Times New Roman" pitchFamily="18" charset="0"/>
              </a:rPr>
              <a:t>       Жатақханада </a:t>
            </a:r>
            <a:r>
              <a:rPr lang="kk-KZ" sz="1200" dirty="0">
                <a:latin typeface="Times New Roman" pitchFamily="18" charset="0"/>
                <a:cs typeface="Times New Roman" pitchFamily="18" charset="0"/>
              </a:rPr>
              <a:t>тұратын әрбір студент «Жатақханада тұру ережесімен» танысып, оған қол қоюға міндетті. </a:t>
            </a:r>
            <a:r>
              <a:rPr lang="kk-KZ" sz="1200" dirty="0" smtClean="0">
                <a:latin typeface="Times New Roman" pitchFamily="18" charset="0"/>
                <a:cs typeface="Times New Roman" pitchFamily="18" charset="0"/>
              </a:rPr>
              <a:t>Осы </a:t>
            </a:r>
            <a:r>
              <a:rPr lang="kk-KZ" sz="1200" dirty="0">
                <a:latin typeface="Times New Roman" pitchFamily="18" charset="0"/>
                <a:cs typeface="Times New Roman" pitchFamily="18" charset="0"/>
              </a:rPr>
              <a:t>Ереже колледж директоры бекіткеннен кейін күшіне енеді және жатақханада тұратын барлық студенттер мен жатақхана қызметкерлері үшін  міндетті болып табылады. </a:t>
            </a:r>
            <a:endParaRPr lang="ru-RU" sz="1200" dirty="0">
              <a:latin typeface="Times New Roman" pitchFamily="18" charset="0"/>
              <a:cs typeface="Times New Roman" pitchFamily="18" charset="0"/>
            </a:endParaRPr>
          </a:p>
        </p:txBody>
      </p:sp>
      <p:pic>
        <p:nvPicPr>
          <p:cNvPr id="3" name="Picture 2" descr="G:\IMG-20181018-WA0004.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78259" y="5850755"/>
            <a:ext cx="4390604" cy="3492757"/>
          </a:xfrm>
          <a:prstGeom prst="rect">
            <a:avLst/>
          </a:prstGeom>
          <a:ln>
            <a:noFill/>
          </a:ln>
          <a:effectLst>
            <a:outerShdw blurRad="292100" dist="139700" dir="2700000" algn="tl" rotWithShape="0">
              <a:srgbClr val="333333">
                <a:alpha val="65000"/>
              </a:srgbClr>
            </a:outerShdw>
          </a:effectLst>
          <a:extLst/>
        </p:spPr>
      </p:pic>
      <p:sp>
        <p:nvSpPr>
          <p:cNvPr id="4" name="TextBox 3"/>
          <p:cNvSpPr txBox="1"/>
          <p:nvPr/>
        </p:nvSpPr>
        <p:spPr>
          <a:xfrm>
            <a:off x="3343975" y="10230843"/>
            <a:ext cx="873314" cy="323936"/>
          </a:xfrm>
          <a:prstGeom prst="rect">
            <a:avLst/>
          </a:prstGeom>
          <a:noFill/>
        </p:spPr>
        <p:txBody>
          <a:bodyPr wrap="square" lIns="104309" tIns="52154" rIns="104309" bIns="52154" rtlCol="0">
            <a:spAutoFit/>
          </a:bodyPr>
          <a:lstStyle/>
          <a:p>
            <a:pPr algn="ctr"/>
            <a:r>
              <a:rPr lang="kk-KZ" sz="1400" dirty="0">
                <a:latin typeface="Times New Roman" pitchFamily="18" charset="0"/>
                <a:cs typeface="Times New Roman" pitchFamily="18" charset="0"/>
              </a:rPr>
              <a:t>34</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3795300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19766" y="1464795"/>
            <a:ext cx="6668941" cy="8277541"/>
          </a:xfrm>
          <a:prstGeom prst="rect">
            <a:avLst/>
          </a:prstGeom>
        </p:spPr>
        <p:txBody>
          <a:bodyPr wrap="square" lIns="104309" tIns="52154" rIns="104309" bIns="52154">
            <a:spAutoFit/>
          </a:bodyPr>
          <a:lstStyle/>
          <a:p>
            <a:pPr indent="390670" algn="just"/>
            <a:r>
              <a:rPr lang="kk-KZ" sz="1300" dirty="0">
                <a:latin typeface="Times New Roman" pitchFamily="18" charset="0"/>
                <a:cs typeface="Times New Roman" pitchFamily="18" charset="0"/>
              </a:rPr>
              <a:t> 1. Қаратау құрылыс-техникалық колледжінің кітапханасын пайдаланудың ережесі техникалық және кәсіптік білім беру ұйымы кітапханасы жөніндегі Типтік ережеге сәйкес әзірленді. </a:t>
            </a:r>
            <a:endParaRPr lang="ru-RU" sz="1300" dirty="0">
              <a:latin typeface="Times New Roman" pitchFamily="18" charset="0"/>
              <a:cs typeface="Times New Roman" pitchFamily="18" charset="0"/>
            </a:endParaRPr>
          </a:p>
          <a:p>
            <a:pPr indent="390670" algn="just"/>
            <a:r>
              <a:rPr lang="kk-KZ" sz="1300" b="1" dirty="0">
                <a:latin typeface="Times New Roman" pitchFamily="18" charset="0"/>
                <a:cs typeface="Times New Roman" pitchFamily="18" charset="0"/>
              </a:rPr>
              <a:t> </a:t>
            </a:r>
            <a:r>
              <a:rPr lang="kk-KZ" sz="1300" dirty="0">
                <a:latin typeface="Times New Roman" pitchFamily="18" charset="0"/>
                <a:cs typeface="Times New Roman" pitchFamily="18" charset="0"/>
              </a:rPr>
              <a:t>2. Ереже оқу орын оқырмандарына қызмет көрсетуді ұйымдастырудың жалпы тәртібін, кітапхана мен оқырманның құқықтары мен міндеттерін реттейді.</a:t>
            </a:r>
            <a:endParaRPr lang="ru-RU" sz="1300" dirty="0">
              <a:latin typeface="Times New Roman" pitchFamily="18" charset="0"/>
              <a:cs typeface="Times New Roman" pitchFamily="18" charset="0"/>
            </a:endParaRPr>
          </a:p>
          <a:p>
            <a:pPr indent="390670" algn="just"/>
            <a:r>
              <a:rPr lang="kk-KZ" sz="1300" b="1" dirty="0">
                <a:latin typeface="Times New Roman" pitchFamily="18" charset="0"/>
                <a:cs typeface="Times New Roman" pitchFamily="18" charset="0"/>
              </a:rPr>
              <a:t> </a:t>
            </a:r>
            <a:endParaRPr lang="ru-RU" sz="1300" dirty="0">
              <a:latin typeface="Times New Roman" pitchFamily="18" charset="0"/>
              <a:cs typeface="Times New Roman" pitchFamily="18" charset="0"/>
            </a:endParaRPr>
          </a:p>
          <a:p>
            <a:pPr indent="390670" algn="ctr"/>
            <a:r>
              <a:rPr lang="kk-KZ" sz="1300" b="1" dirty="0">
                <a:latin typeface="Times New Roman" pitchFamily="18" charset="0"/>
                <a:cs typeface="Times New Roman" pitchFamily="18" charset="0"/>
              </a:rPr>
              <a:t>Жалпы қағидалары</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 </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 3. Кітапханамен пайдалану құқығы оқытушылар құрамына, күндізгі және сырттай оқу бөлім білімгерлеріне, жұмысшы және қызметкерлерге пайдалануға беріледі. </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Оқырмандардың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басқа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категориялары</a:t>
            </a:r>
            <a:r>
              <a:rPr lang="ru-RU" sz="1300" dirty="0">
                <a:latin typeface="Times New Roman" pitchFamily="18" charset="0"/>
                <a:cs typeface="Times New Roman" pitchFamily="18" charset="0"/>
              </a:rPr>
              <a:t> тек </a:t>
            </a:r>
            <a:r>
              <a:rPr lang="ru-RU" sz="1300" dirty="0" err="1">
                <a:latin typeface="Times New Roman" pitchFamily="18" charset="0"/>
                <a:cs typeface="Times New Roman" pitchFamily="18" charset="0"/>
              </a:rPr>
              <a:t>қана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оқу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залында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жеке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куәліктерін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көрсетуімен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қызмет</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көрсетіледі</a:t>
            </a:r>
            <a:r>
              <a:rPr lang="ru-RU" sz="1300" dirty="0">
                <a:latin typeface="Times New Roman" pitchFamily="18" charset="0"/>
                <a:cs typeface="Times New Roman" pitchFamily="18" charset="0"/>
              </a:rPr>
              <a:t> . </a:t>
            </a:r>
          </a:p>
          <a:p>
            <a:pPr indent="390670" algn="just"/>
            <a:r>
              <a:rPr lang="kk-KZ" sz="1300" dirty="0">
                <a:latin typeface="Times New Roman" pitchFamily="18" charset="0"/>
                <a:cs typeface="Times New Roman" pitchFamily="18" charset="0"/>
              </a:rPr>
              <a:t>4</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Кітапхана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оқырманына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пайдалануға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кітаптар</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журналдар</a:t>
            </a:r>
            <a:r>
              <a:rPr lang="ru-RU" sz="1300" dirty="0">
                <a:latin typeface="Times New Roman" pitchFamily="18" charset="0"/>
                <a:cs typeface="Times New Roman" pitchFamily="18" charset="0"/>
              </a:rPr>
              <a:t> , </a:t>
            </a:r>
            <a:r>
              <a:rPr lang="ru-RU" sz="1300" dirty="0" err="1">
                <a:latin typeface="Times New Roman" pitchFamily="18" charset="0"/>
                <a:cs typeface="Times New Roman" pitchFamily="18" charset="0"/>
              </a:rPr>
              <a:t>газеттер</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және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басқа</a:t>
            </a:r>
            <a:r>
              <a:rPr lang="ru-RU" sz="1300" dirty="0">
                <a:latin typeface="Times New Roman" pitchFamily="18" charset="0"/>
                <a:cs typeface="Times New Roman" pitchFamily="18" charset="0"/>
              </a:rPr>
              <a:t> да бар </a:t>
            </a:r>
            <a:r>
              <a:rPr lang="ru-RU" sz="1300" dirty="0" err="1">
                <a:latin typeface="Times New Roman" pitchFamily="18" charset="0"/>
                <a:cs typeface="Times New Roman" pitchFamily="18" charset="0"/>
              </a:rPr>
              <a:t>материалдар</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беріледі</a:t>
            </a:r>
            <a:r>
              <a:rPr lang="ru-RU" sz="1300" dirty="0">
                <a:latin typeface="Times New Roman" pitchFamily="18" charset="0"/>
                <a:cs typeface="Times New Roman" pitchFamily="18" charset="0"/>
              </a:rPr>
              <a:t>. </a:t>
            </a:r>
          </a:p>
          <a:p>
            <a:pPr indent="390670" algn="just"/>
            <a:r>
              <a:rPr lang="kk-KZ" sz="1300" dirty="0">
                <a:latin typeface="Times New Roman" pitchFamily="18" charset="0"/>
                <a:cs typeface="Times New Roman" pitchFamily="18" charset="0"/>
              </a:rPr>
              <a:t>5</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Кітапханаға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оқырмандар</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жеке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куәліктерін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көрсетумен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немесе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оның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орнына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директордың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колледжге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қабылдаған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бұйрығындағы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тізімге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сәйкес</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құжатты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көрсетуімен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жазылуына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болады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Оқырмандарға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бірыңғай</a:t>
            </a:r>
            <a:r>
              <a:rPr lang="ru-RU" sz="1300" dirty="0">
                <a:latin typeface="Times New Roman" pitchFamily="18" charset="0"/>
                <a:cs typeface="Times New Roman" pitchFamily="18" charset="0"/>
              </a:rPr>
              <a:t> </a:t>
            </a:r>
            <a:r>
              <a:rPr lang="ru-RU" sz="1300" dirty="0" smtClean="0">
                <a:latin typeface="Times New Roman" pitchFamily="18" charset="0"/>
                <a:cs typeface="Times New Roman" pitchFamily="18" charset="0"/>
              </a:rPr>
              <a:t>студент </a:t>
            </a:r>
            <a:r>
              <a:rPr lang="ru-RU" sz="1300" dirty="0" err="1">
                <a:latin typeface="Times New Roman" pitchFamily="18" charset="0"/>
                <a:cs typeface="Times New Roman" pitchFamily="18" charset="0"/>
              </a:rPr>
              <a:t>билеті</a:t>
            </a:r>
            <a:r>
              <a:rPr lang="ru-RU" sz="1300" dirty="0">
                <a:latin typeface="Times New Roman" pitchFamily="18" charset="0"/>
                <a:cs typeface="Times New Roman" pitchFamily="18" charset="0"/>
              </a:rPr>
              <a:t> 3х4 см. </a:t>
            </a:r>
            <a:r>
              <a:rPr lang="ru-RU" sz="1300" dirty="0" err="1">
                <a:latin typeface="Times New Roman" pitchFamily="18" charset="0"/>
                <a:cs typeface="Times New Roman" pitchFamily="18" charset="0"/>
              </a:rPr>
              <a:t>фотографиясымен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беріледі</a:t>
            </a:r>
            <a:r>
              <a:rPr lang="ru-RU" sz="1300" dirty="0">
                <a:latin typeface="Times New Roman" pitchFamily="18" charset="0"/>
                <a:cs typeface="Times New Roman" pitchFamily="18" charset="0"/>
              </a:rPr>
              <a:t>. </a:t>
            </a:r>
          </a:p>
          <a:p>
            <a:pPr indent="390670" algn="just"/>
            <a:r>
              <a:rPr lang="kk-KZ" sz="1300" dirty="0">
                <a:latin typeface="Times New Roman" pitchFamily="18" charset="0"/>
                <a:cs typeface="Times New Roman" pitchFamily="18" charset="0"/>
              </a:rPr>
              <a:t>6. Керекті әдебиетті тауып,іріктеп алуда және анықтамалық басылымдармен, каталогтармен және картотекалармен жұмыс жасауда оқырмандарға жан-жақты көмек көрсетіледі. </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7. Кітапхана оқырмандардың жыл сайын қайта тіркеуін өткізеді. </a:t>
            </a:r>
            <a:r>
              <a:rPr lang="ru-RU" sz="1300" dirty="0" err="1">
                <a:latin typeface="Times New Roman" pitchFamily="18" charset="0"/>
                <a:cs typeface="Times New Roman" pitchFamily="18" charset="0"/>
              </a:rPr>
              <a:t>Қайта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тіркеу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кезінде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оқырман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жыл</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соңында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тиісті</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санақта</a:t>
            </a:r>
            <a:r>
              <a:rPr lang="ru-RU" sz="1300" dirty="0">
                <a:latin typeface="Times New Roman" pitchFamily="18" charset="0"/>
                <a:cs typeface="Times New Roman" pitchFamily="18" charset="0"/>
              </a:rPr>
              <a:t> бар </a:t>
            </a:r>
            <a:r>
              <a:rPr lang="ru-RU" sz="1300" dirty="0" err="1">
                <a:latin typeface="Times New Roman" pitchFamily="18" charset="0"/>
                <a:cs typeface="Times New Roman" pitchFamily="18" charset="0"/>
              </a:rPr>
              <a:t>оқулықтардың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бәрін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тапсыруы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қажет</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бұл</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әдебиетті</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ол</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тіркеуден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кейін</a:t>
            </a:r>
            <a:r>
              <a:rPr lang="ru-RU" sz="1300" dirty="0">
                <a:latin typeface="Times New Roman" pitchFamily="18" charset="0"/>
                <a:cs typeface="Times New Roman" pitchFamily="18" charset="0"/>
              </a:rPr>
              <a:t> ала </a:t>
            </a:r>
            <a:r>
              <a:rPr lang="ru-RU" sz="1300" dirty="0" err="1">
                <a:latin typeface="Times New Roman" pitchFamily="18" charset="0"/>
                <a:cs typeface="Times New Roman" pitchFamily="18" charset="0"/>
              </a:rPr>
              <a:t>алады</a:t>
            </a:r>
            <a:r>
              <a:rPr lang="ru-RU" sz="1300" dirty="0">
                <a:latin typeface="Times New Roman" pitchFamily="18" charset="0"/>
                <a:cs typeface="Times New Roman" pitchFamily="18" charset="0"/>
              </a:rPr>
              <a:t> . </a:t>
            </a:r>
            <a:r>
              <a:rPr lang="ru-RU" sz="1300" dirty="0" err="1">
                <a:latin typeface="Times New Roman" pitchFamily="18" charset="0"/>
                <a:cs typeface="Times New Roman" pitchFamily="18" charset="0"/>
              </a:rPr>
              <a:t>Тіркеуден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өтпеген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оқырмандар</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кітапханамен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пайдаланбайды</a:t>
            </a:r>
            <a:r>
              <a:rPr lang="ru-RU" sz="1300" dirty="0">
                <a:latin typeface="Times New Roman" pitchFamily="18" charset="0"/>
                <a:cs typeface="Times New Roman" pitchFamily="18" charset="0"/>
              </a:rPr>
              <a:t>. </a:t>
            </a:r>
          </a:p>
          <a:p>
            <a:pPr indent="390670" algn="just"/>
            <a:r>
              <a:rPr lang="kk-KZ" sz="1300" dirty="0">
                <a:latin typeface="Times New Roman" pitchFamily="18" charset="0"/>
                <a:cs typeface="Times New Roman" pitchFamily="18" charset="0"/>
              </a:rPr>
              <a:t>8 Кітапханамен пайдалану құқығы тоқтатылған жағдайда оқырман өзінде санақта бар кітаптарды тапсыруға және кету қағазын тапсыруға міндетті. </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9. Барлық кітапханалық қызмет түрлері тегін көрсетіледі. </a:t>
            </a:r>
            <a:endParaRPr lang="ru-RU" sz="1300" dirty="0">
              <a:latin typeface="Times New Roman" pitchFamily="18" charset="0"/>
              <a:cs typeface="Times New Roman" pitchFamily="18" charset="0"/>
            </a:endParaRPr>
          </a:p>
          <a:p>
            <a:pPr indent="390670" algn="just"/>
            <a:r>
              <a:rPr lang="kk-KZ" sz="1300" b="1" dirty="0">
                <a:latin typeface="Times New Roman" pitchFamily="18" charset="0"/>
                <a:cs typeface="Times New Roman" pitchFamily="18" charset="0"/>
              </a:rPr>
              <a:t> </a:t>
            </a:r>
            <a:endParaRPr lang="ru-RU" sz="1300" dirty="0">
              <a:latin typeface="Times New Roman" pitchFamily="18" charset="0"/>
              <a:cs typeface="Times New Roman" pitchFamily="18" charset="0"/>
            </a:endParaRPr>
          </a:p>
          <a:p>
            <a:pPr indent="390670" algn="ctr"/>
            <a:r>
              <a:rPr lang="kk-KZ" sz="1300" b="1" dirty="0">
                <a:latin typeface="Times New Roman" pitchFamily="18" charset="0"/>
                <a:cs typeface="Times New Roman" pitchFamily="18" charset="0"/>
              </a:rPr>
              <a:t>Кітапхананы пайдалану тәртібі</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 </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10. Абонементке әдебиет бір ай мезгілге келесі көлемде беріледі: </a:t>
            </a:r>
            <a:endParaRPr lang="ru-RU" sz="1300" dirty="0">
              <a:latin typeface="Times New Roman" pitchFamily="18" charset="0"/>
              <a:cs typeface="Times New Roman" pitchFamily="18" charset="0"/>
            </a:endParaRPr>
          </a:p>
          <a:p>
            <a:pPr indent="390670" algn="just"/>
            <a:r>
              <a:rPr lang="ru-RU" sz="1300" dirty="0" err="1">
                <a:latin typeface="Times New Roman" pitchFamily="18" charset="0"/>
                <a:cs typeface="Times New Roman" pitchFamily="18" charset="0"/>
              </a:rPr>
              <a:t>Оқытушылар</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құрамына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қызметкерлерге</a:t>
            </a:r>
            <a:r>
              <a:rPr lang="ru-RU" sz="1300" dirty="0">
                <a:latin typeface="Times New Roman" pitchFamily="18" charset="0"/>
                <a:cs typeface="Times New Roman" pitchFamily="18" charset="0"/>
              </a:rPr>
              <a:t> : </a:t>
            </a:r>
          </a:p>
          <a:p>
            <a:pPr indent="390670" algn="just"/>
            <a:r>
              <a:rPr lang="ru-RU" sz="1300" dirty="0" err="1">
                <a:latin typeface="Times New Roman" pitchFamily="18" charset="0"/>
                <a:cs typeface="Times New Roman" pitchFamily="18" charset="0"/>
              </a:rPr>
              <a:t>Әдістемелік</a:t>
            </a:r>
            <a:r>
              <a:rPr lang="ru-RU" sz="1300" dirty="0">
                <a:latin typeface="Times New Roman" pitchFamily="18" charset="0"/>
                <a:cs typeface="Times New Roman" pitchFamily="18" charset="0"/>
              </a:rPr>
              <a:t> – 1 ай </a:t>
            </a:r>
            <a:r>
              <a:rPr lang="ru-RU" sz="1300" dirty="0" err="1">
                <a:latin typeface="Times New Roman" pitchFamily="18" charset="0"/>
                <a:cs typeface="Times New Roman" pitchFamily="18" charset="0"/>
              </a:rPr>
              <a:t>мезгілге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беріледі</a:t>
            </a:r>
            <a:r>
              <a:rPr lang="ru-RU" sz="1300" dirty="0">
                <a:latin typeface="Times New Roman" pitchFamily="18" charset="0"/>
                <a:cs typeface="Times New Roman" pitchFamily="18" charset="0"/>
              </a:rPr>
              <a:t> , ал </a:t>
            </a:r>
            <a:r>
              <a:rPr lang="ru-RU" sz="1300" dirty="0" err="1">
                <a:latin typeface="Times New Roman" pitchFamily="18" charset="0"/>
                <a:cs typeface="Times New Roman" pitchFamily="18" charset="0"/>
              </a:rPr>
              <a:t>даналардың</a:t>
            </a:r>
            <a:r>
              <a:rPr lang="ru-RU" sz="1300" dirty="0">
                <a:latin typeface="Times New Roman" pitchFamily="18" charset="0"/>
                <a:cs typeface="Times New Roman" pitchFamily="18" charset="0"/>
              </a:rPr>
              <a:t> саны </a:t>
            </a:r>
            <a:r>
              <a:rPr lang="ru-RU" sz="1300" dirty="0" err="1">
                <a:latin typeface="Times New Roman" pitchFamily="18" charset="0"/>
                <a:cs typeface="Times New Roman" pitchFamily="18" charset="0"/>
              </a:rPr>
              <a:t>жеткілікті</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болса</a:t>
            </a:r>
            <a:r>
              <a:rPr lang="ru-RU" sz="1300" dirty="0">
                <a:latin typeface="Times New Roman" pitchFamily="18" charset="0"/>
                <a:cs typeface="Times New Roman" pitchFamily="18" charset="0"/>
              </a:rPr>
              <a:t> – </a:t>
            </a:r>
            <a:r>
              <a:rPr lang="ru-RU" sz="1300" dirty="0" err="1">
                <a:latin typeface="Times New Roman" pitchFamily="18" charset="0"/>
                <a:cs typeface="Times New Roman" pitchFamily="18" charset="0"/>
              </a:rPr>
              <a:t>пәннің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оқытылу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мерзіміне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сәйкес</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оқу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жылы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басында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міндетті</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түрде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қайта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тіркеуді</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өту</a:t>
            </a:r>
            <a:r>
              <a:rPr lang="kk-KZ" sz="1300" dirty="0">
                <a:latin typeface="Times New Roman" pitchFamily="18" charset="0"/>
                <a:cs typeface="Times New Roman" pitchFamily="18" charset="0"/>
              </a:rPr>
              <a:t>і </a:t>
            </a:r>
            <a:r>
              <a:rPr lang="ru-RU" sz="1300" dirty="0">
                <a:latin typeface="Times New Roman" pitchFamily="18" charset="0"/>
                <a:cs typeface="Times New Roman" pitchFamily="18" charset="0"/>
              </a:rPr>
              <a:t>қ</a:t>
            </a:r>
            <a:r>
              <a:rPr lang="kk-KZ" sz="1300" dirty="0">
                <a:latin typeface="Times New Roman" pitchFamily="18" charset="0"/>
                <a:cs typeface="Times New Roman" pitchFamily="18" charset="0"/>
              </a:rPr>
              <a:t>а</a:t>
            </a:r>
            <a:r>
              <a:rPr lang="ru-RU" sz="1300" dirty="0" err="1">
                <a:latin typeface="Times New Roman" pitchFamily="18" charset="0"/>
                <a:cs typeface="Times New Roman" pitchFamily="18" charset="0"/>
              </a:rPr>
              <a:t>жет</a:t>
            </a:r>
            <a:r>
              <a:rPr lang="ru-RU" sz="1300" dirty="0">
                <a:latin typeface="Times New Roman" pitchFamily="18" charset="0"/>
                <a:cs typeface="Times New Roman" pitchFamily="18" charset="0"/>
              </a:rPr>
              <a:t>); </a:t>
            </a:r>
          </a:p>
          <a:p>
            <a:pPr indent="390670" algn="just"/>
            <a:r>
              <a:rPr lang="kk-KZ" sz="1300" dirty="0">
                <a:latin typeface="Times New Roman" pitchFamily="18" charset="0"/>
                <a:cs typeface="Times New Roman" pitchFamily="18" charset="0"/>
              </a:rPr>
              <a:t>     </a:t>
            </a:r>
            <a:r>
              <a:rPr lang="kk-KZ" sz="1300" b="1" dirty="0">
                <a:latin typeface="Times New Roman" pitchFamily="18" charset="0"/>
                <a:cs typeface="Times New Roman" pitchFamily="18" charset="0"/>
              </a:rPr>
              <a:t>Білімгерлерге:</a:t>
            </a:r>
            <a:r>
              <a:rPr lang="ru-RU" sz="1300" b="1" dirty="0">
                <a:latin typeface="Times New Roman" pitchFamily="18" charset="0"/>
                <a:cs typeface="Times New Roman" pitchFamily="18" charset="0"/>
              </a:rPr>
              <a:t> </a:t>
            </a:r>
            <a:endParaRPr lang="ru-RU" sz="1300" dirty="0">
              <a:latin typeface="Times New Roman" pitchFamily="18" charset="0"/>
              <a:cs typeface="Times New Roman" pitchFamily="18" charset="0"/>
            </a:endParaRPr>
          </a:p>
          <a:p>
            <a:pPr indent="390670" algn="just"/>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Оқу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әдебиеті</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бір</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семестрге</a:t>
            </a:r>
            <a:r>
              <a:rPr lang="ru-RU" sz="1300" dirty="0">
                <a:latin typeface="Times New Roman" pitchFamily="18" charset="0"/>
                <a:cs typeface="Times New Roman" pitchFamily="18" charset="0"/>
              </a:rPr>
              <a:t> 20 </a:t>
            </a:r>
            <a:r>
              <a:rPr lang="ru-RU" sz="1300" dirty="0" err="1">
                <a:latin typeface="Times New Roman" pitchFamily="18" charset="0"/>
                <a:cs typeface="Times New Roman" pitchFamily="18" charset="0"/>
              </a:rPr>
              <a:t>кітаптан</a:t>
            </a:r>
            <a:r>
              <a:rPr lang="ru-RU" sz="1300" dirty="0">
                <a:latin typeface="Times New Roman" pitchFamily="18" charset="0"/>
                <a:cs typeface="Times New Roman" pitchFamily="18" charset="0"/>
              </a:rPr>
              <a:t> арт</a:t>
            </a:r>
            <a:r>
              <a:rPr lang="kk-KZ" sz="1300" dirty="0">
                <a:latin typeface="Times New Roman" pitchFamily="18" charset="0"/>
                <a:cs typeface="Times New Roman" pitchFamily="18" charset="0"/>
              </a:rPr>
              <a:t>ық берілмейді</a:t>
            </a:r>
            <a:r>
              <a:rPr lang="ru-RU" sz="1300" dirty="0">
                <a:latin typeface="Times New Roman" pitchFamily="18" charset="0"/>
                <a:cs typeface="Times New Roman" pitchFamily="18" charset="0"/>
              </a:rPr>
              <a:t>. </a:t>
            </a:r>
          </a:p>
          <a:p>
            <a:pPr indent="390670" algn="just"/>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Бағдарламалық</a:t>
            </a:r>
            <a:r>
              <a:rPr lang="ru-RU" sz="1300" dirty="0">
                <a:latin typeface="Times New Roman" pitchFamily="18" charset="0"/>
                <a:cs typeface="Times New Roman" pitchFamily="18" charset="0"/>
              </a:rPr>
              <a:t> –</a:t>
            </a:r>
            <a:r>
              <a:rPr lang="kk-KZ" sz="1300" dirty="0">
                <a:latin typeface="Times New Roman" pitchFamily="18" charset="0"/>
                <a:cs typeface="Times New Roman" pitchFamily="18" charset="0"/>
              </a:rPr>
              <a:t>білімгерлердің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оқу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мерзіміне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сәйкес</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беріледі</a:t>
            </a:r>
            <a:r>
              <a:rPr lang="ru-RU" sz="1300" dirty="0">
                <a:latin typeface="Times New Roman" pitchFamily="18" charset="0"/>
                <a:cs typeface="Times New Roman" pitchFamily="18" charset="0"/>
              </a:rPr>
              <a:t>; </a:t>
            </a:r>
          </a:p>
          <a:p>
            <a:pPr indent="390670" algn="just"/>
            <a:r>
              <a:rPr lang="ru-RU" sz="1300" dirty="0">
                <a:latin typeface="Times New Roman" pitchFamily="18" charset="0"/>
                <a:cs typeface="Times New Roman" pitchFamily="18" charset="0"/>
              </a:rPr>
              <a:t> </a:t>
            </a:r>
            <a:r>
              <a:rPr lang="kk-KZ" sz="1300" dirty="0">
                <a:latin typeface="Times New Roman" pitchFamily="18" charset="0"/>
                <a:cs typeface="Times New Roman" pitchFamily="18" charset="0"/>
              </a:rPr>
              <a:t>Дәріс кезінде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жоспар</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бойынша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оқытылатын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туындылар</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оқылатын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бағдарламаға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сәйкес</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мерзімге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беріледі</a:t>
            </a:r>
            <a:r>
              <a:rPr lang="ru-RU" sz="1300" dirty="0">
                <a:latin typeface="Times New Roman" pitchFamily="18" charset="0"/>
                <a:cs typeface="Times New Roman" pitchFamily="18" charset="0"/>
              </a:rPr>
              <a:t>; </a:t>
            </a:r>
          </a:p>
          <a:p>
            <a:pPr algn="just"/>
            <a:r>
              <a:rPr lang="kk-KZ" sz="1300" dirty="0">
                <a:latin typeface="Times New Roman" pitchFamily="18" charset="0"/>
                <a:cs typeface="Times New Roman" pitchFamily="18" charset="0"/>
              </a:rPr>
              <a:t> </a:t>
            </a:r>
            <a:endParaRPr lang="ru-RU" sz="1300" dirty="0">
              <a:latin typeface="Times New Roman" pitchFamily="18" charset="0"/>
              <a:cs typeface="Times New Roman" pitchFamily="18" charset="0"/>
            </a:endParaRPr>
          </a:p>
        </p:txBody>
      </p:sp>
      <p:sp>
        <p:nvSpPr>
          <p:cNvPr id="4" name="Прямоугольник 3"/>
          <p:cNvSpPr/>
          <p:nvPr/>
        </p:nvSpPr>
        <p:spPr>
          <a:xfrm>
            <a:off x="3780631" y="58080"/>
            <a:ext cx="3082645" cy="690102"/>
          </a:xfrm>
          <a:prstGeom prst="rect">
            <a:avLst/>
          </a:prstGeom>
        </p:spPr>
        <p:txBody>
          <a:bodyPr wrap="square" lIns="104309" tIns="52154" rIns="104309" bIns="52154">
            <a:spAutoFit/>
          </a:bodyPr>
          <a:lstStyle/>
          <a:p>
            <a:pPr algn="ctr"/>
            <a:r>
              <a:rPr lang="ru-RU" sz="1900" b="1" dirty="0">
                <a:solidFill>
                  <a:srgbClr val="FFFF00"/>
                </a:solidFill>
                <a:latin typeface="Times New Roman" pitchFamily="18" charset="0"/>
                <a:cs typeface="Times New Roman" pitchFamily="18" charset="0"/>
              </a:rPr>
              <a:t>12. </a:t>
            </a:r>
            <a:r>
              <a:rPr lang="ru-RU" sz="1900" b="1" dirty="0" err="1">
                <a:solidFill>
                  <a:srgbClr val="FFFF00"/>
                </a:solidFill>
                <a:latin typeface="Times New Roman" pitchFamily="18" charset="0"/>
                <a:cs typeface="Times New Roman" pitchFamily="18" charset="0"/>
              </a:rPr>
              <a:t>Кітапхана</a:t>
            </a:r>
            <a:r>
              <a:rPr lang="ru-RU" sz="1900" b="1" dirty="0">
                <a:solidFill>
                  <a:srgbClr val="FFFF00"/>
                </a:solidFill>
                <a:latin typeface="Times New Roman" pitchFamily="18" charset="0"/>
                <a:cs typeface="Times New Roman" pitchFamily="18" charset="0"/>
              </a:rPr>
              <a:t> </a:t>
            </a:r>
            <a:r>
              <a:rPr lang="ru-RU" sz="1900" b="1" dirty="0" err="1">
                <a:solidFill>
                  <a:srgbClr val="FFFF00"/>
                </a:solidFill>
                <a:latin typeface="Times New Roman" pitchFamily="18" charset="0"/>
                <a:cs typeface="Times New Roman" pitchFamily="18" charset="0"/>
              </a:rPr>
              <a:t>пайдаланудың</a:t>
            </a:r>
            <a:r>
              <a:rPr lang="ru-RU" sz="1900" b="1" dirty="0">
                <a:solidFill>
                  <a:srgbClr val="FFFF00"/>
                </a:solidFill>
                <a:latin typeface="Times New Roman" pitchFamily="18" charset="0"/>
                <a:cs typeface="Times New Roman" pitchFamily="18" charset="0"/>
              </a:rPr>
              <a:t> </a:t>
            </a:r>
            <a:r>
              <a:rPr lang="ru-RU" sz="1900" b="1" dirty="0" err="1">
                <a:solidFill>
                  <a:srgbClr val="FFFF00"/>
                </a:solidFill>
                <a:latin typeface="Times New Roman" pitchFamily="18" charset="0"/>
                <a:cs typeface="Times New Roman" pitchFamily="18" charset="0"/>
              </a:rPr>
              <a:t>ережелері</a:t>
            </a:r>
            <a:endParaRPr lang="ru-RU" sz="1900" b="1" dirty="0">
              <a:solidFill>
                <a:srgbClr val="FFFF00"/>
              </a:solidFill>
              <a:latin typeface="Times New Roman" pitchFamily="18" charset="0"/>
              <a:cs typeface="Times New Roman" pitchFamily="18" charset="0"/>
            </a:endParaRPr>
          </a:p>
        </p:txBody>
      </p:sp>
      <p:sp>
        <p:nvSpPr>
          <p:cNvPr id="5" name="TextBox 4"/>
          <p:cNvSpPr txBox="1"/>
          <p:nvPr/>
        </p:nvSpPr>
        <p:spPr>
          <a:xfrm>
            <a:off x="3343975" y="10261488"/>
            <a:ext cx="873314" cy="323936"/>
          </a:xfrm>
          <a:prstGeom prst="rect">
            <a:avLst/>
          </a:prstGeom>
          <a:noFill/>
        </p:spPr>
        <p:txBody>
          <a:bodyPr wrap="square" lIns="104309" tIns="52154" rIns="104309" bIns="52154" rtlCol="0">
            <a:spAutoFit/>
          </a:bodyPr>
          <a:lstStyle/>
          <a:p>
            <a:pPr algn="ctr"/>
            <a:r>
              <a:rPr lang="kk-KZ" sz="1400" dirty="0">
                <a:latin typeface="Times New Roman" pitchFamily="18" charset="0"/>
                <a:cs typeface="Times New Roman" pitchFamily="18" charset="0"/>
              </a:rPr>
              <a:t>35</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695390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6161" y="997007"/>
            <a:ext cx="6668941" cy="7081474"/>
          </a:xfrm>
          <a:prstGeom prst="rect">
            <a:avLst/>
          </a:prstGeom>
        </p:spPr>
        <p:txBody>
          <a:bodyPr wrap="square" lIns="104309" tIns="52154" rIns="104309" bIns="52154">
            <a:spAutoFit/>
          </a:bodyPr>
          <a:lstStyle/>
          <a:p>
            <a:pPr indent="390670" algn="just"/>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Сыныптан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тыс</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оқуға</a:t>
            </a:r>
            <a:r>
              <a:rPr lang="ru-RU" sz="1300" dirty="0">
                <a:latin typeface="Times New Roman" pitchFamily="18" charset="0"/>
                <a:cs typeface="Times New Roman" pitchFamily="18" charset="0"/>
              </a:rPr>
              <a:t> –15 </a:t>
            </a:r>
            <a:r>
              <a:rPr lang="ru-RU" sz="1300" dirty="0" err="1">
                <a:latin typeface="Times New Roman" pitchFamily="18" charset="0"/>
                <a:cs typeface="Times New Roman" pitchFamily="18" charset="0"/>
              </a:rPr>
              <a:t>күн</a:t>
            </a:r>
            <a:r>
              <a:rPr lang="ru-RU" sz="1300" dirty="0">
                <a:latin typeface="Times New Roman" pitchFamily="18" charset="0"/>
                <a:cs typeface="Times New Roman" pitchFamily="18" charset="0"/>
              </a:rPr>
              <a:t>; </a:t>
            </a:r>
          </a:p>
          <a:p>
            <a:pPr indent="390670" algn="just"/>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Мерзімді</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басылымдар</a:t>
            </a:r>
            <a:r>
              <a:rPr lang="ru-RU" sz="1300" dirty="0">
                <a:latin typeface="Times New Roman" pitchFamily="18" charset="0"/>
                <a:cs typeface="Times New Roman" pitchFamily="18" charset="0"/>
              </a:rPr>
              <a:t> –15 </a:t>
            </a:r>
            <a:r>
              <a:rPr lang="ru-RU" sz="1300" dirty="0" err="1">
                <a:latin typeface="Times New Roman" pitchFamily="18" charset="0"/>
                <a:cs typeface="Times New Roman" pitchFamily="18" charset="0"/>
              </a:rPr>
              <a:t>күнге</a:t>
            </a:r>
            <a:r>
              <a:rPr lang="ru-RU" sz="1300" dirty="0">
                <a:latin typeface="Times New Roman" pitchFamily="18" charset="0"/>
                <a:cs typeface="Times New Roman" pitchFamily="18" charset="0"/>
              </a:rPr>
              <a:t> 2 </a:t>
            </a:r>
            <a:r>
              <a:rPr lang="ru-RU" sz="1300" dirty="0" err="1">
                <a:latin typeface="Times New Roman" pitchFamily="18" charset="0"/>
                <a:cs typeface="Times New Roman" pitchFamily="18" charset="0"/>
              </a:rPr>
              <a:t>данадан</a:t>
            </a:r>
            <a:r>
              <a:rPr lang="ru-RU" sz="1300" dirty="0">
                <a:latin typeface="Times New Roman" pitchFamily="18" charset="0"/>
                <a:cs typeface="Times New Roman" pitchFamily="18" charset="0"/>
              </a:rPr>
              <a:t>. </a:t>
            </a:r>
          </a:p>
          <a:p>
            <a:pPr indent="390670" algn="just"/>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Қалған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оқырмандарға</a:t>
            </a:r>
            <a:r>
              <a:rPr lang="ru-RU" sz="1300" dirty="0">
                <a:latin typeface="Times New Roman" pitchFamily="18" charset="0"/>
                <a:cs typeface="Times New Roman" pitchFamily="18" charset="0"/>
              </a:rPr>
              <a:t> – 5 </a:t>
            </a:r>
            <a:r>
              <a:rPr lang="ru-RU" sz="1300" dirty="0" err="1">
                <a:latin typeface="Times New Roman" pitchFamily="18" charset="0"/>
                <a:cs typeface="Times New Roman" pitchFamily="18" charset="0"/>
              </a:rPr>
              <a:t>данаға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дейін</a:t>
            </a:r>
            <a:r>
              <a:rPr lang="ru-RU" sz="1300" dirty="0">
                <a:latin typeface="Times New Roman" pitchFamily="18" charset="0"/>
                <a:cs typeface="Times New Roman" pitchFamily="18" charset="0"/>
              </a:rPr>
              <a:t>; </a:t>
            </a:r>
          </a:p>
          <a:p>
            <a:pPr indent="390670" algn="just"/>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Көркем</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әдебиет</a:t>
            </a:r>
            <a:r>
              <a:rPr lang="ru-RU" sz="1300" dirty="0">
                <a:latin typeface="Times New Roman" pitchFamily="18" charset="0"/>
                <a:cs typeface="Times New Roman" pitchFamily="18" charset="0"/>
              </a:rPr>
              <a:t> 10 </a:t>
            </a:r>
            <a:r>
              <a:rPr lang="ru-RU" sz="1300" dirty="0" err="1">
                <a:latin typeface="Times New Roman" pitchFamily="18" charset="0"/>
                <a:cs typeface="Times New Roman" pitchFamily="18" charset="0"/>
              </a:rPr>
              <a:t>күн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мезгілге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беріледі</a:t>
            </a:r>
            <a:r>
              <a:rPr lang="ru-RU" sz="1300" dirty="0">
                <a:latin typeface="Times New Roman" pitchFamily="18" charset="0"/>
                <a:cs typeface="Times New Roman" pitchFamily="18" charset="0"/>
              </a:rPr>
              <a:t>, 5 </a:t>
            </a:r>
            <a:r>
              <a:rPr lang="ru-RU" sz="1300" dirty="0" err="1">
                <a:latin typeface="Times New Roman" pitchFamily="18" charset="0"/>
                <a:cs typeface="Times New Roman" pitchFamily="18" charset="0"/>
              </a:rPr>
              <a:t>кітаптан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асырмай</a:t>
            </a:r>
            <a:r>
              <a:rPr lang="ru-RU" sz="1300" dirty="0">
                <a:latin typeface="Times New Roman" pitchFamily="18" charset="0"/>
                <a:cs typeface="Times New Roman" pitchFamily="18" charset="0"/>
              </a:rPr>
              <a:t>. </a:t>
            </a:r>
          </a:p>
          <a:p>
            <a:pPr indent="390670" algn="just"/>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Сырттай</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оқитын</a:t>
            </a:r>
            <a:r>
              <a:rPr lang="ru-RU" sz="1300" dirty="0">
                <a:latin typeface="Times New Roman" pitchFamily="18" charset="0"/>
                <a:cs typeface="Times New Roman" pitchFamily="18" charset="0"/>
              </a:rPr>
              <a:t> </a:t>
            </a:r>
            <a:r>
              <a:rPr lang="kk-KZ" sz="1300" dirty="0">
                <a:latin typeface="Times New Roman" pitchFamily="18" charset="0"/>
                <a:cs typeface="Times New Roman" pitchFamily="18" charset="0"/>
              </a:rPr>
              <a:t>білімгерлерге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сессияның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өту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мерзіміне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сәйкес</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беріледі</a:t>
            </a:r>
            <a:r>
              <a:rPr lang="ru-RU" sz="1300" dirty="0">
                <a:latin typeface="Times New Roman" pitchFamily="18" charset="0"/>
                <a:cs typeface="Times New Roman" pitchFamily="18" charset="0"/>
              </a:rPr>
              <a:t>. </a:t>
            </a:r>
          </a:p>
          <a:p>
            <a:pPr indent="390670" algn="just"/>
            <a:r>
              <a:rPr lang="kk-KZ" sz="1300" dirty="0">
                <a:latin typeface="Times New Roman" pitchFamily="18" charset="0"/>
                <a:cs typeface="Times New Roman" pitchFamily="18" charset="0"/>
              </a:rPr>
              <a:t>11. </a:t>
            </a:r>
            <a:r>
              <a:rPr lang="ru-RU" sz="1300" dirty="0" err="1">
                <a:latin typeface="Times New Roman" pitchFamily="18" charset="0"/>
                <a:cs typeface="Times New Roman" pitchFamily="18" charset="0"/>
              </a:rPr>
              <a:t>Кітапты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пайдалану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мерзімі</a:t>
            </a:r>
            <a:r>
              <a:rPr lang="ru-RU" sz="1300" dirty="0">
                <a:latin typeface="Times New Roman" pitchFamily="18" charset="0"/>
                <a:cs typeface="Times New Roman" pitchFamily="18" charset="0"/>
              </a:rPr>
              <a:t> абонемент </a:t>
            </a:r>
            <a:r>
              <a:rPr lang="ru-RU" sz="1300" dirty="0" err="1">
                <a:latin typeface="Times New Roman" pitchFamily="18" charset="0"/>
                <a:cs typeface="Times New Roman" pitchFamily="18" charset="0"/>
              </a:rPr>
              <a:t>қызметкерінің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келісумен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ұзартылып</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отырады</a:t>
            </a:r>
            <a:r>
              <a:rPr lang="ru-RU" sz="1300" dirty="0">
                <a:latin typeface="Times New Roman" pitchFamily="18" charset="0"/>
                <a:cs typeface="Times New Roman" pitchFamily="18" charset="0"/>
              </a:rPr>
              <a:t>. </a:t>
            </a:r>
          </a:p>
          <a:p>
            <a:pPr indent="390670" algn="just"/>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Соңғы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немесе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жалғыз</a:t>
            </a:r>
            <a:r>
              <a:rPr lang="ru-RU" sz="1300" dirty="0">
                <a:latin typeface="Times New Roman" pitchFamily="18" charset="0"/>
                <a:cs typeface="Times New Roman" pitchFamily="18" charset="0"/>
              </a:rPr>
              <a:t> дана </a:t>
            </a:r>
            <a:r>
              <a:rPr lang="ru-RU" sz="1300" dirty="0" err="1">
                <a:latin typeface="Times New Roman" pitchFamily="18" charset="0"/>
                <a:cs typeface="Times New Roman" pitchFamily="18" charset="0"/>
              </a:rPr>
              <a:t>үйге</a:t>
            </a:r>
            <a:r>
              <a:rPr lang="ru-RU" sz="1300" dirty="0">
                <a:latin typeface="Times New Roman" pitchFamily="18" charset="0"/>
                <a:cs typeface="Times New Roman" pitchFamily="18" charset="0"/>
              </a:rPr>
              <a:t> </a:t>
            </a:r>
            <a:r>
              <a:rPr lang="kk-KZ" sz="1300" dirty="0">
                <a:latin typeface="Times New Roman" pitchFamily="18" charset="0"/>
                <a:cs typeface="Times New Roman" pitchFamily="18" charset="0"/>
              </a:rPr>
              <a:t>бер</a:t>
            </a:r>
            <a:r>
              <a:rPr lang="ru-RU" sz="1300" dirty="0" err="1">
                <a:latin typeface="Times New Roman" pitchFamily="18" charset="0"/>
                <a:cs typeface="Times New Roman" pitchFamily="18" charset="0"/>
              </a:rPr>
              <a:t>ілмейді</a:t>
            </a:r>
            <a:r>
              <a:rPr lang="ru-RU" sz="1300" dirty="0">
                <a:latin typeface="Times New Roman" pitchFamily="18" charset="0"/>
                <a:cs typeface="Times New Roman" pitchFamily="18" charset="0"/>
              </a:rPr>
              <a:t>. </a:t>
            </a:r>
          </a:p>
          <a:p>
            <a:pPr indent="390670" algn="just"/>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Топта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сабақ</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кезінде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қолданылатын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кітаптар</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абонементке</a:t>
            </a:r>
            <a:r>
              <a:rPr lang="ru-RU" sz="1300" dirty="0">
                <a:latin typeface="Times New Roman" pitchFamily="18" charset="0"/>
                <a:cs typeface="Times New Roman" pitchFamily="18" charset="0"/>
              </a:rPr>
              <a:t> </a:t>
            </a:r>
            <a:r>
              <a:rPr lang="kk-KZ" sz="1300" dirty="0">
                <a:latin typeface="Times New Roman" pitchFamily="18" charset="0"/>
                <a:cs typeface="Times New Roman" pitchFamily="18" charset="0"/>
              </a:rPr>
              <a:t>білімгердің </a:t>
            </a:r>
            <a:r>
              <a:rPr lang="ru-RU" sz="1300" dirty="0" err="1">
                <a:latin typeface="Times New Roman" pitchFamily="18" charset="0"/>
                <a:cs typeface="Times New Roman" pitchFamily="18" charset="0"/>
              </a:rPr>
              <a:t>жазбаша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талабымен</a:t>
            </a:r>
            <a:r>
              <a:rPr lang="ru-RU" sz="1300" dirty="0">
                <a:latin typeface="Times New Roman" pitchFamily="18" charset="0"/>
                <a:cs typeface="Times New Roman" pitchFamily="18" charset="0"/>
              </a:rPr>
              <a:t>, топ </a:t>
            </a:r>
            <a:r>
              <a:rPr lang="ru-RU" sz="1300" dirty="0" err="1">
                <a:latin typeface="Times New Roman" pitchFamily="18" charset="0"/>
                <a:cs typeface="Times New Roman" pitchFamily="18" charset="0"/>
              </a:rPr>
              <a:t>старостының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қолхатымен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беріледі.Бұл</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кітаптарға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жауаптылық</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оқ</a:t>
            </a:r>
            <a:r>
              <a:rPr lang="kk-KZ" sz="1300" dirty="0">
                <a:latin typeface="Times New Roman" pitchFamily="18" charset="0"/>
                <a:cs typeface="Times New Roman" pitchFamily="18" charset="0"/>
              </a:rPr>
              <a:t>ы</a:t>
            </a:r>
            <a:r>
              <a:rPr lang="ru-RU" sz="1300" dirty="0" err="1">
                <a:latin typeface="Times New Roman" pitchFamily="18" charset="0"/>
                <a:cs typeface="Times New Roman" pitchFamily="18" charset="0"/>
              </a:rPr>
              <a:t>тушыға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жүктеледі</a:t>
            </a:r>
            <a:r>
              <a:rPr lang="ru-RU" sz="1300" dirty="0">
                <a:latin typeface="Times New Roman" pitchFamily="18" charset="0"/>
                <a:cs typeface="Times New Roman" pitchFamily="18" charset="0"/>
              </a:rPr>
              <a:t>. </a:t>
            </a:r>
          </a:p>
          <a:p>
            <a:pPr indent="390670" algn="just"/>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Кітаптар</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оқу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залында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пайдалануға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бірыңғай</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оқырман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билеттер</a:t>
            </a:r>
            <a:r>
              <a:rPr lang="kk-KZ" sz="1300" dirty="0">
                <a:latin typeface="Times New Roman" pitchFamily="18" charset="0"/>
                <a:cs typeface="Times New Roman" pitchFamily="18" charset="0"/>
              </a:rPr>
              <a:t>і</a:t>
            </a:r>
            <a:r>
              <a:rPr lang="ru-RU" sz="1300" dirty="0">
                <a:latin typeface="Times New Roman" pitchFamily="18" charset="0"/>
                <a:cs typeface="Times New Roman" pitchFamily="18" charset="0"/>
              </a:rPr>
              <a:t>мен </a:t>
            </a:r>
            <a:r>
              <a:rPr lang="ru-RU" sz="1300" dirty="0" err="1">
                <a:latin typeface="Times New Roman" pitchFamily="18" charset="0"/>
                <a:cs typeface="Times New Roman" pitchFamily="18" charset="0"/>
              </a:rPr>
              <a:t>және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әрбір</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кітап</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формулярында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оқырманның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қол</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қоюымен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хатталады</a:t>
            </a:r>
            <a:r>
              <a:rPr lang="ru-RU" sz="1300" dirty="0">
                <a:latin typeface="Times New Roman" pitchFamily="18" charset="0"/>
                <a:cs typeface="Times New Roman" pitchFamily="18" charset="0"/>
              </a:rPr>
              <a:t>. </a:t>
            </a:r>
          </a:p>
          <a:p>
            <a:pPr indent="390670" algn="just"/>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Оқу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залынан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әдебиетті</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шығаруға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тыйым</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салынады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Кітапханадан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ұзақ</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уақытқа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шығар</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алдында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оқырман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барлық</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қолданған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әдебиеттерді</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кітапханашыға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тапсыруы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шарт</a:t>
            </a:r>
            <a:r>
              <a:rPr lang="ru-RU" sz="1300" dirty="0">
                <a:latin typeface="Times New Roman" pitchFamily="18" charset="0"/>
                <a:cs typeface="Times New Roman" pitchFamily="18" charset="0"/>
              </a:rPr>
              <a:t>. </a:t>
            </a:r>
          </a:p>
          <a:p>
            <a:pPr indent="390670" algn="just"/>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Бұл</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ереже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бұзылған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жағдайда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оқырман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ережені</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бұзған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дәрежесіне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сәйкес</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кітапхана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әкімшілігі</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анықтаған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мерзімге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кітапхананы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пайдалану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құқығынан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айырылады</a:t>
            </a:r>
            <a:r>
              <a:rPr lang="ru-RU" sz="1300" dirty="0">
                <a:latin typeface="Times New Roman" pitchFamily="18" charset="0"/>
                <a:cs typeface="Times New Roman" pitchFamily="18" charset="0"/>
              </a:rPr>
              <a:t>. </a:t>
            </a:r>
          </a:p>
          <a:p>
            <a:pPr indent="390670" algn="just"/>
            <a:r>
              <a:rPr lang="ru-RU" sz="1300" dirty="0">
                <a:latin typeface="Times New Roman" pitchFamily="18" charset="0"/>
                <a:cs typeface="Times New Roman" pitchFamily="18" charset="0"/>
              </a:rPr>
              <a:t> </a:t>
            </a:r>
            <a:r>
              <a:rPr lang="ru-RU" sz="1300" b="1" dirty="0" err="1">
                <a:latin typeface="Times New Roman" pitchFamily="18" charset="0"/>
                <a:cs typeface="Times New Roman" pitchFamily="18" charset="0"/>
              </a:rPr>
              <a:t>Оқырмандардың</a:t>
            </a:r>
            <a:r>
              <a:rPr lang="ru-RU" sz="1300" b="1" dirty="0">
                <a:latin typeface="Times New Roman" pitchFamily="18" charset="0"/>
                <a:cs typeface="Times New Roman" pitchFamily="18" charset="0"/>
              </a:rPr>
              <a:t> </a:t>
            </a:r>
            <a:r>
              <a:rPr lang="ru-RU" sz="1300" b="1" dirty="0" err="1">
                <a:latin typeface="Times New Roman" pitchFamily="18" charset="0"/>
                <a:cs typeface="Times New Roman" pitchFamily="18" charset="0"/>
              </a:rPr>
              <a:t>міндеттері</a:t>
            </a:r>
            <a:r>
              <a:rPr lang="ru-RU" sz="1300" b="1" dirty="0">
                <a:latin typeface="Times New Roman" pitchFamily="18" charset="0"/>
                <a:cs typeface="Times New Roman" pitchFamily="18" charset="0"/>
              </a:rPr>
              <a:t> </a:t>
            </a:r>
            <a:r>
              <a:rPr lang="ru-RU" sz="1300" b="1" dirty="0" err="1">
                <a:latin typeface="Times New Roman" pitchFamily="18" charset="0"/>
                <a:cs typeface="Times New Roman" pitchFamily="18" charset="0"/>
              </a:rPr>
              <a:t>және</a:t>
            </a:r>
            <a:r>
              <a:rPr lang="ru-RU" sz="1300" b="1" dirty="0">
                <a:latin typeface="Times New Roman" pitchFamily="18" charset="0"/>
                <a:cs typeface="Times New Roman" pitchFamily="18" charset="0"/>
              </a:rPr>
              <a:t> </a:t>
            </a:r>
            <a:r>
              <a:rPr lang="ru-RU" sz="1300" b="1" dirty="0" err="1">
                <a:latin typeface="Times New Roman" pitchFamily="18" charset="0"/>
                <a:cs typeface="Times New Roman" pitchFamily="18" charset="0"/>
              </a:rPr>
              <a:t>құқықтары</a:t>
            </a:r>
            <a:endParaRPr lang="ru-RU" sz="1300" dirty="0">
              <a:latin typeface="Times New Roman" pitchFamily="18" charset="0"/>
              <a:cs typeface="Times New Roman" pitchFamily="18" charset="0"/>
            </a:endParaRPr>
          </a:p>
          <a:p>
            <a:pPr indent="390670" algn="just"/>
            <a:r>
              <a:rPr lang="ru-RU" sz="1300" dirty="0">
                <a:latin typeface="Times New Roman" pitchFamily="18" charset="0"/>
                <a:cs typeface="Times New Roman" pitchFamily="18" charset="0"/>
              </a:rPr>
              <a:t> </a:t>
            </a:r>
            <a:r>
              <a:rPr lang="kk-KZ" sz="1300" dirty="0">
                <a:latin typeface="Times New Roman" pitchFamily="18" charset="0"/>
                <a:cs typeface="Times New Roman" pitchFamily="18" charset="0"/>
              </a:rPr>
              <a:t>12. Оқырманның құқықтары: </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а) Кітапханамен пайдалануға берілетін кітапханалық - ақпараттық қызметтердің негізгі түрлерімен тегін қолдану. </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б) Ақпарат көздерін іздеуде және таңдауда кеңестік көмек алу. </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13. Оқырман міндетті : </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а) Әдебиет алуына арналған оқырман билетін көрсету және кітап формулярында әрбір шығарма үшін қол қоюға. </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б ) Оқырман кітапты алып, оның күй-жағдайына тиісті тексеру жүргізіп, бар ақаулары тұралы кітапханашыға мәлімдеуі керек, олай болмаған жағдайда жауапкершілікті кітапта соңғы пайдаланған оқырман өз мойнына алады. </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в) Кітаптарға, басқа баспа туындыларына және басқа материалдарға және кітапханалық мүлікке құнттап қарау. </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г) Кітапханадан алынған басылымдарды белгіленген мерзімде қайтаруға міндетті, егер көрсетілген мерзімінен асыра ұстаса, онда оқырман кітапхананы пайдалану құқығынан айырылады. </a:t>
            </a:r>
            <a:endParaRPr lang="ru-RU" sz="1300" dirty="0">
              <a:latin typeface="Times New Roman" pitchFamily="18" charset="0"/>
              <a:cs typeface="Times New Roman" pitchFamily="18" charset="0"/>
            </a:endParaRPr>
          </a:p>
          <a:p>
            <a:endParaRPr lang="ru-RU" sz="1300" dirty="0">
              <a:latin typeface="Times New Roman" pitchFamily="18" charset="0"/>
              <a:cs typeface="Times New Roman" pitchFamily="18" charset="0"/>
            </a:endParaRPr>
          </a:p>
        </p:txBody>
      </p:sp>
      <p:pic>
        <p:nvPicPr>
          <p:cNvPr id="3" name="Picture 2" descr="F:\библиотека\Lrpqeu5sG2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8532"/>
          <a:stretch/>
        </p:blipFill>
        <p:spPr bwMode="auto">
          <a:xfrm>
            <a:off x="1944455" y="7600920"/>
            <a:ext cx="3574473" cy="24262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295035" y="10243745"/>
            <a:ext cx="873314" cy="323936"/>
          </a:xfrm>
          <a:prstGeom prst="rect">
            <a:avLst/>
          </a:prstGeom>
          <a:noFill/>
        </p:spPr>
        <p:txBody>
          <a:bodyPr wrap="square" lIns="104309" tIns="52154" rIns="104309" bIns="52154" rtlCol="0">
            <a:spAutoFit/>
          </a:bodyPr>
          <a:lstStyle/>
          <a:p>
            <a:pPr algn="ctr"/>
            <a:r>
              <a:rPr lang="kk-KZ" sz="1400" dirty="0">
                <a:latin typeface="Times New Roman" pitchFamily="18" charset="0"/>
                <a:cs typeface="Times New Roman" pitchFamily="18" charset="0"/>
              </a:rPr>
              <a:t>36</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2314206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1563" y="1110943"/>
            <a:ext cx="6723541" cy="6106970"/>
          </a:xfrm>
          <a:prstGeom prst="rect">
            <a:avLst/>
          </a:prstGeom>
        </p:spPr>
        <p:txBody>
          <a:bodyPr wrap="square" lIns="104309" tIns="52154" rIns="104309" bIns="52154">
            <a:spAutoFit/>
          </a:bodyPr>
          <a:lstStyle/>
          <a:p>
            <a:pPr indent="390670" algn="just"/>
            <a:r>
              <a:rPr lang="kk-KZ" sz="1300" dirty="0" smtClean="0">
                <a:latin typeface="Times New Roman" pitchFamily="18" charset="0"/>
                <a:cs typeface="Times New Roman" pitchFamily="18" charset="0"/>
              </a:rPr>
              <a:t>14</a:t>
            </a:r>
            <a:r>
              <a:rPr lang="kk-KZ" sz="1300" dirty="0">
                <a:latin typeface="Times New Roman" pitchFamily="18" charset="0"/>
                <a:cs typeface="Times New Roman" pitchFamily="18" charset="0"/>
              </a:rPr>
              <a:t>. Оқырманға тиым салынады: </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а) Сыртқы киіммен кітапханаға кіруге ; </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б) Тыныштықты бұзу және кітапхана ережелерін сақтамау ; </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в) Кітапханадан кітапқа қол қоймай кітапты алып шығу ; </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г) Кітапханалық шығармаларды бұзу (оларда белгі қойып, астын сызып қою, беттерін жұлу, түптерін бүктеу т.б.); </a:t>
            </a:r>
            <a:endParaRPr lang="ru-RU" sz="1300" dirty="0">
              <a:latin typeface="Times New Roman" pitchFamily="18" charset="0"/>
              <a:cs typeface="Times New Roman" pitchFamily="18" charset="0"/>
            </a:endParaRPr>
          </a:p>
          <a:p>
            <a:pPr indent="390670" algn="just"/>
            <a:r>
              <a:rPr lang="ru-RU" sz="1300" dirty="0">
                <a:latin typeface="Times New Roman" pitchFamily="18" charset="0"/>
                <a:cs typeface="Times New Roman" pitchFamily="18" charset="0"/>
              </a:rPr>
              <a:t>д) </a:t>
            </a:r>
            <a:r>
              <a:rPr lang="ru-RU" sz="1300" dirty="0" err="1">
                <a:latin typeface="Times New Roman" pitchFamily="18" charset="0"/>
                <a:cs typeface="Times New Roman" pitchFamily="18" charset="0"/>
              </a:rPr>
              <a:t>Каталогтардан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карточкалар</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және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картотекаларды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суырып</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алу</a:t>
            </a:r>
            <a:r>
              <a:rPr lang="ru-RU" sz="1300" dirty="0">
                <a:latin typeface="Times New Roman" pitchFamily="18" charset="0"/>
                <a:cs typeface="Times New Roman" pitchFamily="18" charset="0"/>
              </a:rPr>
              <a:t> ; </a:t>
            </a:r>
          </a:p>
          <a:p>
            <a:pPr indent="390670" algn="just"/>
            <a:r>
              <a:rPr lang="ru-RU" sz="1300" dirty="0">
                <a:latin typeface="Times New Roman" pitchFamily="18" charset="0"/>
                <a:cs typeface="Times New Roman" pitchFamily="18" charset="0"/>
              </a:rPr>
              <a:t>е) </a:t>
            </a:r>
            <a:r>
              <a:rPr lang="ru-RU" sz="1300" dirty="0" err="1">
                <a:latin typeface="Times New Roman" pitchFamily="18" charset="0"/>
                <a:cs typeface="Times New Roman" pitchFamily="18" charset="0"/>
              </a:rPr>
              <a:t>Қызмет</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жайларына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және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кітап</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қоймасына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рұқсатсыз</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кіру</a:t>
            </a:r>
            <a:r>
              <a:rPr lang="ru-RU" sz="1300" dirty="0">
                <a:latin typeface="Times New Roman" pitchFamily="18" charset="0"/>
                <a:cs typeface="Times New Roman" pitchFamily="18" charset="0"/>
              </a:rPr>
              <a:t>. </a:t>
            </a:r>
          </a:p>
          <a:p>
            <a:pPr indent="390670" algn="just"/>
            <a:r>
              <a:rPr lang="ru-RU" sz="1300" dirty="0">
                <a:latin typeface="Times New Roman" pitchFamily="18" charset="0"/>
                <a:cs typeface="Times New Roman" pitchFamily="18" charset="0"/>
              </a:rPr>
              <a:t> </a:t>
            </a:r>
          </a:p>
          <a:p>
            <a:pPr indent="390670" algn="just"/>
            <a:r>
              <a:rPr lang="ru-RU" sz="1300" b="1" dirty="0" err="1">
                <a:latin typeface="Times New Roman" pitchFamily="18" charset="0"/>
                <a:cs typeface="Times New Roman" pitchFamily="18" charset="0"/>
              </a:rPr>
              <a:t>Кітапхана</a:t>
            </a:r>
            <a:r>
              <a:rPr lang="ru-RU" sz="1300" b="1" dirty="0">
                <a:latin typeface="Times New Roman" pitchFamily="18" charset="0"/>
                <a:cs typeface="Times New Roman" pitchFamily="18" charset="0"/>
              </a:rPr>
              <a:t> </a:t>
            </a:r>
            <a:r>
              <a:rPr lang="ru-RU" sz="1300" b="1" dirty="0" err="1">
                <a:latin typeface="Times New Roman" pitchFamily="18" charset="0"/>
                <a:cs typeface="Times New Roman" pitchFamily="18" charset="0"/>
              </a:rPr>
              <a:t>міндеттері</a:t>
            </a:r>
            <a:r>
              <a:rPr lang="ru-RU" sz="1300" b="1" dirty="0">
                <a:latin typeface="Times New Roman" pitchFamily="18" charset="0"/>
                <a:cs typeface="Times New Roman" pitchFamily="18" charset="0"/>
              </a:rPr>
              <a:t> </a:t>
            </a:r>
            <a:r>
              <a:rPr lang="ru-RU" sz="1300" b="1" dirty="0" err="1">
                <a:latin typeface="Times New Roman" pitchFamily="18" charset="0"/>
                <a:cs typeface="Times New Roman" pitchFamily="18" charset="0"/>
              </a:rPr>
              <a:t>және</a:t>
            </a:r>
            <a:r>
              <a:rPr lang="ru-RU" sz="1300" b="1" dirty="0">
                <a:latin typeface="Times New Roman" pitchFamily="18" charset="0"/>
                <a:cs typeface="Times New Roman" pitchFamily="18" charset="0"/>
              </a:rPr>
              <a:t> </a:t>
            </a:r>
            <a:r>
              <a:rPr lang="ru-RU" sz="1300" b="1" dirty="0" err="1">
                <a:latin typeface="Times New Roman" pitchFamily="18" charset="0"/>
                <a:cs typeface="Times New Roman" pitchFamily="18" charset="0"/>
              </a:rPr>
              <a:t>құқықтары</a:t>
            </a:r>
            <a:endParaRPr lang="ru-RU" sz="1300" dirty="0">
              <a:latin typeface="Times New Roman" pitchFamily="18" charset="0"/>
              <a:cs typeface="Times New Roman" pitchFamily="18" charset="0"/>
            </a:endParaRPr>
          </a:p>
          <a:p>
            <a:pPr indent="390670" algn="just"/>
            <a:r>
              <a:rPr lang="ru-RU" sz="1300" dirty="0">
                <a:latin typeface="Times New Roman" pitchFamily="18" charset="0"/>
                <a:cs typeface="Times New Roman" pitchFamily="18" charset="0"/>
              </a:rPr>
              <a:t>1</a:t>
            </a:r>
            <a:r>
              <a:rPr lang="kk-KZ" sz="1300" dirty="0">
                <a:latin typeface="Times New Roman" pitchFamily="18" charset="0"/>
                <a:cs typeface="Times New Roman" pitchFamily="18" charset="0"/>
              </a:rPr>
              <a:t>5</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Кітапхана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колледждің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кітапхана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туралы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қағидаттарына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және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кітапханамен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пайдалану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ережелеріне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сәйкес</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оқырмандарға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қызмет</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көрсетеді</a:t>
            </a:r>
            <a:r>
              <a:rPr lang="ru-RU" sz="1300" dirty="0">
                <a:latin typeface="Times New Roman" pitchFamily="18" charset="0"/>
                <a:cs typeface="Times New Roman" pitchFamily="18" charset="0"/>
              </a:rPr>
              <a:t>. </a:t>
            </a:r>
          </a:p>
          <a:p>
            <a:pPr indent="390670" algn="just"/>
            <a:r>
              <a:rPr lang="kk-KZ" sz="1300" dirty="0">
                <a:latin typeface="Times New Roman" pitchFamily="18" charset="0"/>
                <a:cs typeface="Times New Roman" pitchFamily="18" charset="0"/>
              </a:rPr>
              <a:t>16. Кітапхана құқықтары: </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а) Берілген кітаптарды кітапханаға қайтарылуын тұрақты бақылауды жүзеге асыру ; </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б) Кітапханамен пайдалану ережелері бұзылуына қатысты оқырмандарға айыппұл санкцияларын қолдану, (оқырман шығармаларды залдан шығаратын болса, оны кітапхананы пайдалану құқығынан айыру.); </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в) Жоғалған немесе бүлінген басылымдарды нақты құнымен оқырмандардан төлеттіріп алу , 10 еселі мөлшерде. </a:t>
            </a:r>
            <a:endParaRPr lang="ru-RU" sz="1300" dirty="0">
              <a:latin typeface="Times New Roman" pitchFamily="18" charset="0"/>
              <a:cs typeface="Times New Roman" pitchFamily="18" charset="0"/>
            </a:endParaRPr>
          </a:p>
          <a:p>
            <a:pPr indent="390670" algn="just"/>
            <a:r>
              <a:rPr lang="kk-KZ" sz="1300" b="1" dirty="0">
                <a:latin typeface="Times New Roman" pitchFamily="18" charset="0"/>
                <a:cs typeface="Times New Roman" pitchFamily="18" charset="0"/>
              </a:rPr>
              <a:t>17. Кітапхана міндетті : </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а) кітапхананың барлық қорларымен пайдалану мүмкіншілігімен оқырмандарды қамтамасыз ету; </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б) оқырмандардың жұмыс істеуіне қажетті жағдай жасау; </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в) кітапхананың барлық қызмет турлерін оқырмандарға хабарлау; </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г) кітапхана қорларын және қызмет көрсету түрлерін жүзеге асыру, кітапханаға деген қызығушылығын дамыту және марапаттау. </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д) оқырмандардың сауалдарын зертеу, толық қанағаттандыру ; </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е) Алдыңғы технологияларды және компьютерлендіруді еңгізе отырып және көпшілікпен жұмыс істеудің әр түрлі әдістерін қолдана отырып, оқырмандарға кітапханалық және ақпараттық қызмет көрсетуді жетілдіру. </a:t>
            </a:r>
            <a:endParaRPr lang="ru-RU" sz="1300" dirty="0">
              <a:latin typeface="Times New Roman" pitchFamily="18" charset="0"/>
              <a:cs typeface="Times New Roman" pitchFamily="18" charset="0"/>
            </a:endParaRPr>
          </a:p>
        </p:txBody>
      </p:sp>
      <p:pic>
        <p:nvPicPr>
          <p:cNvPr id="3" name="Picture 3" descr="F:\библиотека\WP6TTKUGXk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324"/>
          <a:stretch/>
        </p:blipFill>
        <p:spPr bwMode="auto">
          <a:xfrm>
            <a:off x="2255486" y="7824047"/>
            <a:ext cx="3001568" cy="21887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319613" y="10245011"/>
            <a:ext cx="873314" cy="323936"/>
          </a:xfrm>
          <a:prstGeom prst="rect">
            <a:avLst/>
          </a:prstGeom>
          <a:noFill/>
        </p:spPr>
        <p:txBody>
          <a:bodyPr wrap="square" lIns="104309" tIns="52154" rIns="104309" bIns="52154" rtlCol="0">
            <a:spAutoFit/>
          </a:bodyPr>
          <a:lstStyle/>
          <a:p>
            <a:pPr algn="ctr"/>
            <a:r>
              <a:rPr lang="kk-KZ" sz="1400" dirty="0">
                <a:latin typeface="Times New Roman" pitchFamily="18" charset="0"/>
                <a:cs typeface="Times New Roman" pitchFamily="18" charset="0"/>
              </a:rPr>
              <a:t>37</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19335042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5553" y="1226920"/>
            <a:ext cx="6589549" cy="8307572"/>
          </a:xfrm>
          <a:prstGeom prst="rect">
            <a:avLst/>
          </a:prstGeom>
        </p:spPr>
        <p:txBody>
          <a:bodyPr wrap="square" lIns="104309" tIns="52154" rIns="104309" bIns="52154">
            <a:spAutoFit/>
          </a:bodyPr>
          <a:lstStyle/>
          <a:p>
            <a:pPr lvl="0" algn="ctr"/>
            <a:r>
              <a:rPr lang="kk-KZ" sz="1300" b="1" dirty="0">
                <a:latin typeface="Times New Roman" pitchFamily="18" charset="0"/>
                <a:cs typeface="Times New Roman" pitchFamily="18" charset="0"/>
              </a:rPr>
              <a:t>1. Жалпы ережелер</a:t>
            </a:r>
          </a:p>
          <a:p>
            <a:pPr lvl="0" algn="ctr"/>
            <a:endParaRPr lang="ru-RU" sz="1300" dirty="0">
              <a:latin typeface="Times New Roman" pitchFamily="18" charset="0"/>
              <a:cs typeface="Times New Roman" pitchFamily="18" charset="0"/>
            </a:endParaRPr>
          </a:p>
          <a:p>
            <a:pPr marL="0" lvl="1" indent="390670" algn="just"/>
            <a:r>
              <a:rPr lang="kk-KZ" sz="1300" dirty="0">
                <a:latin typeface="Times New Roman" pitchFamily="18" charset="0"/>
                <a:cs typeface="Times New Roman" pitchFamily="18" charset="0"/>
              </a:rPr>
              <a:t> 1.1 Рейтингтік жүйе оқу жоспарындағы барлық пәндер бойынша жүйелі оқыту мақсатында білімгерлердің білім, білік және дағдыларын қалыптастыру үшін қолданылады. </a:t>
            </a:r>
            <a:endParaRPr lang="ru-RU" sz="1300" dirty="0">
              <a:latin typeface="Times New Roman" pitchFamily="18" charset="0"/>
              <a:cs typeface="Times New Roman" pitchFamily="18" charset="0"/>
            </a:endParaRPr>
          </a:p>
          <a:p>
            <a:pPr marL="0" lvl="1" indent="390670" algn="just"/>
            <a:r>
              <a:rPr lang="kk-KZ" sz="1300" dirty="0">
                <a:latin typeface="Times New Roman" pitchFamily="18" charset="0"/>
                <a:cs typeface="Times New Roman" pitchFamily="18" charset="0"/>
              </a:rPr>
              <a:t>1.2 Модуль бойынша білімгерлердің ең жоғары алатын балы өзіндік жұмыс тапсырмаларының  саны  және әр пәннен модульдік бақылау нәтижесінің қорытындысы бойынша есептеледі.</a:t>
            </a:r>
            <a:endParaRPr lang="ru-RU" sz="1300" dirty="0">
              <a:latin typeface="Times New Roman" pitchFamily="18" charset="0"/>
              <a:cs typeface="Times New Roman" pitchFamily="18" charset="0"/>
            </a:endParaRPr>
          </a:p>
          <a:p>
            <a:pPr marL="0" lvl="1" indent="390670" algn="just"/>
            <a:r>
              <a:rPr lang="kk-KZ" sz="1300" dirty="0">
                <a:latin typeface="Times New Roman" pitchFamily="18" charset="0"/>
                <a:cs typeface="Times New Roman" pitchFamily="18" charset="0"/>
              </a:rPr>
              <a:t>1.3 Білімгерлердің білімін тексеру ағымдық, шектік және қорытынды бақылау бойынша жүзеге асады.</a:t>
            </a:r>
            <a:endParaRPr lang="ru-RU" sz="1300" dirty="0">
              <a:latin typeface="Times New Roman" pitchFamily="18" charset="0"/>
              <a:cs typeface="Times New Roman" pitchFamily="18" charset="0"/>
            </a:endParaRPr>
          </a:p>
          <a:p>
            <a:pPr marL="0" lvl="1" indent="390670" algn="just"/>
            <a:r>
              <a:rPr lang="kk-KZ" sz="1300" dirty="0">
                <a:latin typeface="Times New Roman" pitchFamily="18" charset="0"/>
                <a:cs typeface="Times New Roman" pitchFamily="18" charset="0"/>
              </a:rPr>
              <a:t>1.4 Ағымдық бақылаудағы балдарды білімгерлер семинар, практикалық және тәжірибелік сабақтарда істеген жұмысы үшін және өзіндік жұмыс түрлерін өткізгені үшін жинайды.</a:t>
            </a:r>
            <a:endParaRPr lang="ru-RU" sz="1300" dirty="0">
              <a:latin typeface="Times New Roman" pitchFamily="18" charset="0"/>
              <a:cs typeface="Times New Roman" pitchFamily="18" charset="0"/>
            </a:endParaRPr>
          </a:p>
          <a:p>
            <a:pPr marL="0" lvl="1" indent="390670" algn="just"/>
            <a:r>
              <a:rPr lang="kk-KZ" sz="1300" dirty="0">
                <a:latin typeface="Times New Roman" pitchFamily="18" charset="0"/>
                <a:cs typeface="Times New Roman" pitchFamily="18" charset="0"/>
              </a:rPr>
              <a:t> 1.5 Жоғарғы рейтингті алу үшін білімгерлер бүкіл оқу кезеңінде жауапкершілікпен және жүйелі түрде еңбек ете білуі және тәртіпті болуы қажет (сабақты жібермеу керек, оқу материалдарын және үй тапсырмаларын белгіленген мерзімде орындау қажет).</a:t>
            </a:r>
            <a:endParaRPr lang="ru-RU" sz="1300" dirty="0">
              <a:latin typeface="Times New Roman" pitchFamily="18" charset="0"/>
              <a:cs typeface="Times New Roman" pitchFamily="18" charset="0"/>
            </a:endParaRPr>
          </a:p>
          <a:p>
            <a:pPr marL="0" lvl="1" indent="390670" algn="just"/>
            <a:r>
              <a:rPr lang="kk-KZ" sz="1300" dirty="0">
                <a:latin typeface="Times New Roman" pitchFamily="18" charset="0"/>
                <a:cs typeface="Times New Roman" pitchFamily="18" charset="0"/>
              </a:rPr>
              <a:t> 1.6 Рейтингті қалыптастыру үрдісі жариялылық және көрнекті түрде болуы керек. Әр білімгер семестр кезіндегі және сессия біткеннен кейінгі өз рейтингісі туралы мәлімет алуға құқықты.</a:t>
            </a:r>
            <a:endParaRPr lang="ru-RU" sz="1300" dirty="0">
              <a:latin typeface="Times New Roman" pitchFamily="18" charset="0"/>
              <a:cs typeface="Times New Roman" pitchFamily="18" charset="0"/>
            </a:endParaRPr>
          </a:p>
          <a:p>
            <a:pPr marL="0" lvl="1" indent="390670" algn="just"/>
            <a:r>
              <a:rPr lang="kk-KZ" sz="1300" dirty="0">
                <a:latin typeface="Times New Roman" pitchFamily="18" charset="0"/>
                <a:cs typeface="Times New Roman" pitchFamily="18" charset="0"/>
              </a:rPr>
              <a:t> 1.7 Әр оқытушы білімгерлерінің рейтингісін модульдер өткеннен кейін есептеп, бұл мәліметтерді білімгерлерге, ЦӘК жетекшілеріне және оқу ісі жөніндегі директордың орынбасарына беріп отыру қажет. </a:t>
            </a:r>
            <a:endParaRPr lang="ru-RU" sz="1300" dirty="0">
              <a:latin typeface="Times New Roman" pitchFamily="18" charset="0"/>
              <a:cs typeface="Times New Roman" pitchFamily="18" charset="0"/>
            </a:endParaRPr>
          </a:p>
          <a:p>
            <a:pPr marL="0" lvl="1" indent="390670" algn="just"/>
            <a:r>
              <a:rPr lang="kk-KZ" sz="1300" dirty="0">
                <a:latin typeface="Times New Roman" pitchFamily="18" charset="0"/>
                <a:cs typeface="Times New Roman" pitchFamily="18" charset="0"/>
              </a:rPr>
              <a:t>1.8  Білімгерлердің үлгерімі екі ведомость бойынша есептеледі: аттестациялық (форма 1), сынақ-емтихандық (форма2-3). Білімгерлердің білімін шектік және қорытынды бақылау аттестациялық (форма 4) және емтихандық (форма 3) парақтарда рәсімделеді. Жеке кесте бойынша ауырып қалғандар мен ерекше көзге түскендер оқи алады.</a:t>
            </a:r>
            <a:endParaRPr lang="ru-RU" sz="1300" dirty="0">
              <a:latin typeface="Times New Roman" pitchFamily="18" charset="0"/>
              <a:cs typeface="Times New Roman" pitchFamily="18" charset="0"/>
            </a:endParaRPr>
          </a:p>
          <a:p>
            <a:pPr lvl="0" algn="just"/>
            <a:endParaRPr lang="kk-KZ" sz="1300" dirty="0">
              <a:latin typeface="Times New Roman" pitchFamily="18" charset="0"/>
              <a:cs typeface="Times New Roman" pitchFamily="18" charset="0"/>
            </a:endParaRPr>
          </a:p>
          <a:p>
            <a:pPr lvl="0" algn="ctr"/>
            <a:r>
              <a:rPr lang="kk-KZ" sz="1300" b="1" dirty="0">
                <a:latin typeface="Times New Roman" pitchFamily="18" charset="0"/>
                <a:cs typeface="Times New Roman" pitchFamily="18" charset="0"/>
              </a:rPr>
              <a:t>2. Білімгер рейтингісін қалыптастыру</a:t>
            </a:r>
            <a:endParaRPr lang="ru-RU" sz="1300" b="1" dirty="0">
              <a:latin typeface="Times New Roman" pitchFamily="18" charset="0"/>
              <a:cs typeface="Times New Roman" pitchFamily="18" charset="0"/>
            </a:endParaRPr>
          </a:p>
          <a:p>
            <a:pPr indent="416510" algn="just"/>
            <a:endParaRPr lang="kk-KZ" sz="1300" dirty="0">
              <a:latin typeface="Times New Roman" pitchFamily="18" charset="0"/>
              <a:cs typeface="Times New Roman" pitchFamily="18" charset="0"/>
            </a:endParaRPr>
          </a:p>
          <a:p>
            <a:pPr indent="416510" algn="just"/>
            <a:r>
              <a:rPr lang="kk-KZ" sz="1300" dirty="0">
                <a:latin typeface="Times New Roman" pitchFamily="18" charset="0"/>
                <a:cs typeface="Times New Roman" pitchFamily="18" charset="0"/>
              </a:rPr>
              <a:t>2.1 Аралық бақылау бойынша баға оқытушы білімгерге аудиториялық сабақтар кезінде ағымдық бақылау нәтижелері бойынша қойылады. Егер студент қойылған бағаға келіспесе, онда ол модуль материалдары бойынша бақылау тапсырмасын жазбаша немесе тест түрінде осы үшін арнайы бөлінген сағаттарда тапсыруы тиіс. Бұл жағдайда бағалау ағымдағы бақылау нәтижелері бойынша лайықты бағалардан төмен болмауы тиіс.</a:t>
            </a:r>
          </a:p>
          <a:p>
            <a:pPr indent="416510" algn="just"/>
            <a:r>
              <a:rPr lang="ru-RU" sz="1300" dirty="0">
                <a:latin typeface="Times New Roman" pitchFamily="18" charset="0"/>
                <a:cs typeface="Times New Roman" pitchFamily="18" charset="0"/>
              </a:rPr>
              <a:t>Модуль </a:t>
            </a:r>
            <a:r>
              <a:rPr lang="ru-RU" sz="1300" dirty="0" err="1">
                <a:latin typeface="Times New Roman" pitchFamily="18" charset="0"/>
                <a:cs typeface="Times New Roman" pitchFamily="18" charset="0"/>
              </a:rPr>
              <a:t>бойынша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баға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қою</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критерийлері</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циклдік</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комиссияның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отырысында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қаралады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және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бекітіледі</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және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әрбір</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семестрдің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алғашқы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екі</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аптасы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ішінде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білімгерлерге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жеткізілуі</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тиіс</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Аралық</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бақылау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түрлерінің</a:t>
            </a:r>
            <a:r>
              <a:rPr lang="ru-RU" sz="1300" dirty="0">
                <a:latin typeface="Times New Roman" pitchFamily="18" charset="0"/>
                <a:cs typeface="Times New Roman" pitchFamily="18" charset="0"/>
              </a:rPr>
              <a:t> саны </a:t>
            </a:r>
            <a:r>
              <a:rPr lang="ru-RU" sz="1300" dirty="0" err="1">
                <a:latin typeface="Times New Roman" pitchFamily="18" charset="0"/>
                <a:cs typeface="Times New Roman" pitchFamily="18" charset="0"/>
              </a:rPr>
              <a:t>курстағы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модульдердің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санына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тең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Ағымдағы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және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аралық</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бақылау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бойынша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оқушылардың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үлгерімі</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туралы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мәліметтер</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оқытушы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журналында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көрсетіледі</a:t>
            </a:r>
            <a:r>
              <a:rPr lang="ru-RU" sz="1300" dirty="0">
                <a:latin typeface="Times New Roman" pitchFamily="18" charset="0"/>
                <a:cs typeface="Times New Roman" pitchFamily="18" charset="0"/>
              </a:rPr>
              <a:t>.</a:t>
            </a:r>
          </a:p>
          <a:p>
            <a:pPr indent="416510" algn="just"/>
            <a:endParaRPr lang="kk-KZ" sz="1300" dirty="0">
              <a:latin typeface="Times New Roman" pitchFamily="18" charset="0"/>
              <a:cs typeface="Times New Roman" pitchFamily="18" charset="0"/>
            </a:endParaRPr>
          </a:p>
          <a:p>
            <a:pPr indent="416510" algn="just"/>
            <a:endParaRPr lang="ru-RU" sz="1300" dirty="0">
              <a:latin typeface="Times New Roman" pitchFamily="18" charset="0"/>
              <a:cs typeface="Times New Roman" pitchFamily="18" charset="0"/>
            </a:endParaRPr>
          </a:p>
        </p:txBody>
      </p:sp>
      <p:sp>
        <p:nvSpPr>
          <p:cNvPr id="3" name="Прямоугольник 2"/>
          <p:cNvSpPr/>
          <p:nvPr/>
        </p:nvSpPr>
        <p:spPr>
          <a:xfrm>
            <a:off x="3542455" y="120094"/>
            <a:ext cx="3493255" cy="690102"/>
          </a:xfrm>
          <a:prstGeom prst="rect">
            <a:avLst/>
          </a:prstGeom>
        </p:spPr>
        <p:txBody>
          <a:bodyPr wrap="square" lIns="104309" tIns="52154" rIns="104309" bIns="52154">
            <a:spAutoFit/>
          </a:bodyPr>
          <a:lstStyle/>
          <a:p>
            <a:pPr algn="ctr"/>
            <a:r>
              <a:rPr lang="ru-RU" sz="1900" b="1" dirty="0">
                <a:solidFill>
                  <a:srgbClr val="FFFF00"/>
                </a:solidFill>
                <a:latin typeface="Times New Roman" pitchFamily="18" charset="0"/>
                <a:cs typeface="Times New Roman" pitchFamily="18" charset="0"/>
              </a:rPr>
              <a:t>13. </a:t>
            </a:r>
            <a:r>
              <a:rPr lang="ru-RU" sz="1900" b="1" dirty="0" err="1">
                <a:solidFill>
                  <a:srgbClr val="FFFF00"/>
                </a:solidFill>
                <a:latin typeface="Times New Roman" pitchFamily="18" charset="0"/>
                <a:cs typeface="Times New Roman" pitchFamily="18" charset="0"/>
              </a:rPr>
              <a:t>Рейтингті</a:t>
            </a:r>
            <a:r>
              <a:rPr lang="ru-RU" sz="1900" b="1" dirty="0">
                <a:solidFill>
                  <a:srgbClr val="FFFF00"/>
                </a:solidFill>
                <a:latin typeface="Times New Roman" pitchFamily="18" charset="0"/>
                <a:cs typeface="Times New Roman" pitchFamily="18" charset="0"/>
              </a:rPr>
              <a:t> </a:t>
            </a:r>
            <a:r>
              <a:rPr lang="ru-RU" sz="1900" b="1" dirty="0" err="1">
                <a:solidFill>
                  <a:srgbClr val="FFFF00"/>
                </a:solidFill>
                <a:latin typeface="Times New Roman" pitchFamily="18" charset="0"/>
                <a:cs typeface="Times New Roman" pitchFamily="18" charset="0"/>
              </a:rPr>
              <a:t>пайдалану</a:t>
            </a:r>
            <a:r>
              <a:rPr lang="ru-RU" sz="1900" b="1" dirty="0">
                <a:solidFill>
                  <a:srgbClr val="FFFF00"/>
                </a:solidFill>
                <a:latin typeface="Times New Roman" pitchFamily="18" charset="0"/>
                <a:cs typeface="Times New Roman" pitchFamily="18" charset="0"/>
              </a:rPr>
              <a:t> </a:t>
            </a:r>
            <a:r>
              <a:rPr lang="ru-RU" sz="1900" b="1" dirty="0" err="1">
                <a:solidFill>
                  <a:srgbClr val="FFFF00"/>
                </a:solidFill>
                <a:latin typeface="Times New Roman" pitchFamily="18" charset="0"/>
                <a:cs typeface="Times New Roman" pitchFamily="18" charset="0"/>
              </a:rPr>
              <a:t>бойынша</a:t>
            </a:r>
            <a:r>
              <a:rPr lang="ru-RU" sz="1900" b="1" dirty="0">
                <a:solidFill>
                  <a:srgbClr val="FFFF00"/>
                </a:solidFill>
                <a:latin typeface="Times New Roman" pitchFamily="18" charset="0"/>
                <a:cs typeface="Times New Roman" pitchFamily="18" charset="0"/>
              </a:rPr>
              <a:t> </a:t>
            </a:r>
            <a:r>
              <a:rPr lang="ru-RU" sz="1900" b="1" dirty="0" err="1">
                <a:solidFill>
                  <a:srgbClr val="FFFF00"/>
                </a:solidFill>
                <a:latin typeface="Times New Roman" pitchFamily="18" charset="0"/>
                <a:cs typeface="Times New Roman" pitchFamily="18" charset="0"/>
              </a:rPr>
              <a:t>ереже</a:t>
            </a:r>
            <a:endParaRPr lang="ru-RU" sz="1900" b="1" dirty="0">
              <a:solidFill>
                <a:srgbClr val="FFFF00"/>
              </a:solidFill>
              <a:latin typeface="Times New Roman" pitchFamily="18" charset="0"/>
              <a:cs typeface="Times New Roman" pitchFamily="18" charset="0"/>
            </a:endParaRPr>
          </a:p>
        </p:txBody>
      </p:sp>
      <p:sp>
        <p:nvSpPr>
          <p:cNvPr id="4" name="TextBox 3"/>
          <p:cNvSpPr txBox="1"/>
          <p:nvPr/>
        </p:nvSpPr>
        <p:spPr>
          <a:xfrm>
            <a:off x="3304278" y="10219065"/>
            <a:ext cx="873314" cy="323936"/>
          </a:xfrm>
          <a:prstGeom prst="rect">
            <a:avLst/>
          </a:prstGeom>
          <a:noFill/>
        </p:spPr>
        <p:txBody>
          <a:bodyPr wrap="square" lIns="104309" tIns="52154" rIns="104309" bIns="52154" rtlCol="0">
            <a:spAutoFit/>
          </a:bodyPr>
          <a:lstStyle/>
          <a:p>
            <a:pPr algn="ctr"/>
            <a:r>
              <a:rPr lang="kk-KZ" sz="1400" dirty="0">
                <a:latin typeface="Times New Roman" pitchFamily="18" charset="0"/>
                <a:cs typeface="Times New Roman" pitchFamily="18" charset="0"/>
              </a:rPr>
              <a:t>38</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18105290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1711" y="1226919"/>
            <a:ext cx="6573999" cy="6084752"/>
          </a:xfrm>
          <a:prstGeom prst="rect">
            <a:avLst/>
          </a:prstGeom>
        </p:spPr>
        <p:txBody>
          <a:bodyPr wrap="square" lIns="104309" tIns="52154" rIns="104309" bIns="52154">
            <a:spAutoFit/>
          </a:bodyPr>
          <a:lstStyle/>
          <a:p>
            <a:pPr indent="390670" algn="just"/>
            <a:r>
              <a:rPr lang="kk-KZ" sz="1300" dirty="0">
                <a:latin typeface="Times New Roman" pitchFamily="18" charset="0"/>
                <a:cs typeface="Times New Roman" pitchFamily="18" charset="0"/>
              </a:rPr>
              <a:t>2.2 Оқу жоспары бойынша бекітілген бақылау жұмыстарына себепсіз келмеген білімгер екі балмен бағаланады. Себепті жағдаймен келмеген білімгер  ауырғаны туралы анықтама көрсеткен жағдайда оқу бөлімінің рұқсат қағазы бойынша (форма 5) білімгерден тапсырмаларды қабылдап, оның балын шектік бақылау бойынша аттестациялық қағазға (форма 2) қояды.</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2.3 Сынақ апталығы кезінде егер білімгер емтиханға жіберілуі үшін қажетті балл ала алмаған жағдайда жекелеген шектік тапсырмаларды қайта орындауға жіберіледі. ( пункт 3.1.). Шектік тапсырмаларды баға жоғарылату үшін қайта тапсыруға рұқсат етілмейді.</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2.4 Білімгерлердің қоғамдық жұмысы жалпы рейтингілік балға бір немесе екі балл қосымша қосылуымен бағаланады. Яғни, колледж деңгейіндегі қоғамдық жұмыстарға 1 балл, аудан, облыс көлеміндегі қоғамдық жұмыстарға 2 балл беріліп, бұл балдарды 3 пәнге қосуға болады. Бұл шешімді колледждің оқу ісі бойынша директорының орынбасары дайындап, директордың бұйрығы бойынша бекітіледі. </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2.5 Сессияға жіберілетін қажетті балды себепті жағдайлармен (ауруына байланысты) ала алмаған білімгерлерге колледж директоры сынақтар мен емтихандарды тапсырудың жеке кестесін бекітеді.</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2.6 Егер білімгердің рейтингісі барлық пәндер бойынша «5» деген бағаға сай болса, онда білімгер емтихан тапсырмай, жоғарғы балға ие болады. Шектік және қорытынды бақылау бойынша алған бағалардың объективтілігі колледждің оқу бөлімі тарапынан тексеріледі.</a:t>
            </a:r>
            <a:endParaRPr lang="ru-RU"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2.7 Пәндер бойынша сынақ түріндегі қорытынды бақылау (дифференциалды емес) барлық модульдер бойынша жақсы деген баға болғанда «автомат» қойылады. </a:t>
            </a:r>
            <a:endParaRPr lang="ru-RU" sz="1300" dirty="0">
              <a:latin typeface="Times New Roman" pitchFamily="18" charset="0"/>
              <a:cs typeface="Times New Roman" pitchFamily="18" charset="0"/>
            </a:endParaRPr>
          </a:p>
          <a:p>
            <a:pPr indent="390670" algn="just"/>
            <a:endParaRPr lang="kk-KZ" sz="1300" dirty="0">
              <a:latin typeface="Times New Roman" pitchFamily="18" charset="0"/>
              <a:cs typeface="Times New Roman" pitchFamily="18" charset="0"/>
            </a:endParaRPr>
          </a:p>
          <a:p>
            <a:pPr indent="390670" algn="ctr"/>
            <a:r>
              <a:rPr lang="kk-KZ" sz="1300" b="1" dirty="0">
                <a:latin typeface="Times New Roman" pitchFamily="18" charset="0"/>
                <a:cs typeface="Times New Roman" pitchFamily="18" charset="0"/>
              </a:rPr>
              <a:t>3. Қорытынды бағаны қалыптастыру </a:t>
            </a:r>
          </a:p>
          <a:p>
            <a:pPr indent="390670" algn="just"/>
            <a:endParaRPr lang="kk-KZ" sz="1300" dirty="0">
              <a:latin typeface="Times New Roman" pitchFamily="18" charset="0"/>
              <a:cs typeface="Times New Roman" pitchFamily="18" charset="0"/>
            </a:endParaRPr>
          </a:p>
          <a:p>
            <a:pPr indent="390670" algn="just"/>
            <a:r>
              <a:rPr lang="kk-KZ" sz="1300" dirty="0">
                <a:latin typeface="Times New Roman" pitchFamily="18" charset="0"/>
                <a:cs typeface="Times New Roman" pitchFamily="18" charset="0"/>
              </a:rPr>
              <a:t>3.1 Білімгердің семестр кезінде алған рейтингтік балына байланысты оқытушы модуль бойынша бағаны төмендегідей қатынаста қояды:</a:t>
            </a:r>
            <a:endParaRPr lang="ru-RU" sz="1300" b="1" dirty="0">
              <a:latin typeface="Times New Roman" pitchFamily="18" charset="0"/>
              <a:cs typeface="Times New Roman" pitchFamily="18" charset="0"/>
            </a:endParaRPr>
          </a:p>
          <a:p>
            <a:pPr indent="390670" algn="just"/>
            <a:endParaRPr lang="ru-RU" sz="1300" b="1" i="1" dirty="0">
              <a:latin typeface="Times New Roman" pitchFamily="18" charset="0"/>
              <a:cs typeface="Times New Roman" pitchFamily="18" charset="0"/>
            </a:endParaRPr>
          </a:p>
          <a:p>
            <a:pPr indent="390670" algn="just"/>
            <a:endParaRPr lang="ru-RU" sz="1300" dirty="0">
              <a:latin typeface="Times New Roman" pitchFamily="18" charset="0"/>
              <a:cs typeface="Times New Roman" pitchFamily="18" charset="0"/>
            </a:endParaRPr>
          </a:p>
        </p:txBody>
      </p:sp>
      <p:sp>
        <p:nvSpPr>
          <p:cNvPr id="5" name="TextBox 4"/>
          <p:cNvSpPr txBox="1"/>
          <p:nvPr/>
        </p:nvSpPr>
        <p:spPr>
          <a:xfrm>
            <a:off x="3343975" y="10183420"/>
            <a:ext cx="873314" cy="323936"/>
          </a:xfrm>
          <a:prstGeom prst="rect">
            <a:avLst/>
          </a:prstGeom>
          <a:noFill/>
        </p:spPr>
        <p:txBody>
          <a:bodyPr wrap="square" lIns="104309" tIns="52154" rIns="104309" bIns="52154" rtlCol="0">
            <a:spAutoFit/>
          </a:bodyPr>
          <a:lstStyle/>
          <a:p>
            <a:pPr algn="ctr"/>
            <a:r>
              <a:rPr lang="kk-KZ" sz="1400" dirty="0">
                <a:latin typeface="Times New Roman" pitchFamily="18" charset="0"/>
                <a:cs typeface="Times New Roman" pitchFamily="18" charset="0"/>
              </a:rPr>
              <a:t>39</a:t>
            </a:r>
            <a:endParaRPr lang="ru-RU" sz="1400" dirty="0">
              <a:latin typeface="Times New Roman" pitchFamily="18" charset="0"/>
              <a:cs typeface="Times New Roman" pitchFamily="18" charset="0"/>
            </a:endParaRPr>
          </a:p>
        </p:txBody>
      </p:sp>
      <p:sp>
        <p:nvSpPr>
          <p:cNvPr id="4" name="Прямоугольник 3"/>
          <p:cNvSpPr/>
          <p:nvPr/>
        </p:nvSpPr>
        <p:spPr>
          <a:xfrm>
            <a:off x="1059903" y="7042985"/>
            <a:ext cx="1599987" cy="303760"/>
          </a:xfrm>
          <a:prstGeom prst="rect">
            <a:avLst/>
          </a:prstGeom>
        </p:spPr>
        <p:txBody>
          <a:bodyPr wrap="none" lIns="104309" tIns="52154" rIns="104309" bIns="52154">
            <a:spAutoFit/>
          </a:bodyPr>
          <a:lstStyle/>
          <a:p>
            <a:r>
              <a:rPr lang="ru-RU" sz="1300" b="1" i="1" dirty="0">
                <a:latin typeface="Times New Roman" pitchFamily="18" charset="0"/>
                <a:cs typeface="Times New Roman" pitchFamily="18" charset="0"/>
              </a:rPr>
              <a:t>2 модуль </a:t>
            </a:r>
            <a:r>
              <a:rPr lang="ru-RU" sz="1300" b="1" i="1" dirty="0" err="1">
                <a:latin typeface="Times New Roman" pitchFamily="18" charset="0"/>
                <a:cs typeface="Times New Roman" pitchFamily="18" charset="0"/>
              </a:rPr>
              <a:t>бойынша</a:t>
            </a:r>
            <a:endParaRPr lang="ru-RU" sz="1300" b="1" i="1" dirty="0">
              <a:latin typeface="Times New Roman" pitchFamily="18" charset="0"/>
              <a:cs typeface="Times New Roman" pitchFamily="18" charset="0"/>
            </a:endParaRPr>
          </a:p>
        </p:txBody>
      </p:sp>
      <p:sp>
        <p:nvSpPr>
          <p:cNvPr id="6" name="Прямоугольник 5"/>
          <p:cNvSpPr/>
          <p:nvPr/>
        </p:nvSpPr>
        <p:spPr>
          <a:xfrm>
            <a:off x="1963495" y="7316552"/>
            <a:ext cx="747046" cy="303760"/>
          </a:xfrm>
          <a:prstGeom prst="rect">
            <a:avLst/>
          </a:prstGeom>
        </p:spPr>
        <p:txBody>
          <a:bodyPr wrap="none" lIns="104309" tIns="52154" rIns="104309" bIns="52154">
            <a:spAutoFit/>
          </a:bodyPr>
          <a:lstStyle/>
          <a:p>
            <a:r>
              <a:rPr lang="kk-KZ" sz="1300" b="1" dirty="0">
                <a:latin typeface="Times New Roman" pitchFamily="18" charset="0"/>
                <a:cs typeface="Times New Roman" pitchFamily="18" charset="0"/>
              </a:rPr>
              <a:t>Сынақ</a:t>
            </a:r>
            <a:endParaRPr lang="ru-RU" sz="1300" b="1" dirty="0">
              <a:latin typeface="Times New Roman" pitchFamily="18" charset="0"/>
              <a:cs typeface="Times New Roman"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2312745533"/>
              </p:ext>
            </p:extLst>
          </p:nvPr>
        </p:nvGraphicFramePr>
        <p:xfrm>
          <a:off x="639226" y="7671123"/>
          <a:ext cx="3141407" cy="1717627"/>
        </p:xfrm>
        <a:graphic>
          <a:graphicData uri="http://schemas.openxmlformats.org/drawingml/2006/table">
            <a:tbl>
              <a:tblPr>
                <a:tableStyleId>{69CF1AB2-1976-4502-BF36-3FF5EA218861}</a:tableStyleId>
              </a:tblPr>
              <a:tblGrid>
                <a:gridCol w="1160071"/>
                <a:gridCol w="1981336"/>
              </a:tblGrid>
              <a:tr h="227977">
                <a:tc>
                  <a:txBody>
                    <a:bodyPr/>
                    <a:lstStyle/>
                    <a:p>
                      <a:pPr indent="-342900" algn="ctr">
                        <a:lnSpc>
                          <a:spcPts val="1200"/>
                        </a:lnSpc>
                        <a:spcAft>
                          <a:spcPts val="0"/>
                        </a:spcAft>
                      </a:pPr>
                      <a:r>
                        <a:rPr lang="ru-RU" sz="1400" dirty="0" err="1" smtClean="0">
                          <a:effectLst/>
                          <a:latin typeface="Times New Roman" pitchFamily="18" charset="0"/>
                          <a:cs typeface="Times New Roman" pitchFamily="18" charset="0"/>
                        </a:rPr>
                        <a:t>Баға</a:t>
                      </a:r>
                      <a:r>
                        <a:rPr lang="ru-RU" sz="1400" dirty="0" smtClean="0">
                          <a:effectLst/>
                          <a:latin typeface="Times New Roman" pitchFamily="18" charset="0"/>
                          <a:cs typeface="Times New Roman" pitchFamily="18" charset="0"/>
                        </a:rPr>
                        <a:t> </a:t>
                      </a:r>
                      <a:endParaRPr lang="ru-RU" sz="1300" dirty="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200"/>
                        </a:lnSpc>
                        <a:spcAft>
                          <a:spcPts val="0"/>
                        </a:spcAft>
                      </a:pPr>
                      <a:r>
                        <a:rPr lang="kk-KZ" sz="1300" kern="1200" dirty="0" smtClean="0">
                          <a:solidFill>
                            <a:schemeClr val="dk1"/>
                          </a:solidFill>
                          <a:effectLst/>
                          <a:latin typeface="Times New Roman" pitchFamily="18" charset="0"/>
                          <a:ea typeface="+mn-ea"/>
                          <a:cs typeface="Times New Roman" pitchFamily="18" charset="0"/>
                        </a:rPr>
                        <a:t>Баллдар</a:t>
                      </a:r>
                      <a:endParaRPr lang="ru-RU" sz="1300" dirty="0">
                        <a:effectLst/>
                        <a:latin typeface="Times New Roman" pitchFamily="18" charset="0"/>
                        <a:ea typeface="Times New Roman"/>
                        <a:cs typeface="Times New Roman" pitchFamily="18" charset="0"/>
                      </a:endParaRPr>
                    </a:p>
                  </a:txBody>
                  <a:tcPr marL="7001" marR="7001" marT="0" marB="0" anchor="ctr"/>
                </a:tc>
              </a:tr>
              <a:tr h="420310">
                <a:tc>
                  <a:txBody>
                    <a:bodyPr/>
                    <a:lstStyle/>
                    <a:p>
                      <a:pPr indent="-342900" algn="ctr">
                        <a:lnSpc>
                          <a:spcPts val="1200"/>
                        </a:lnSpc>
                        <a:spcAft>
                          <a:spcPts val="0"/>
                        </a:spcAft>
                      </a:pPr>
                      <a:r>
                        <a:rPr lang="ru-RU" sz="1400">
                          <a:effectLst/>
                          <a:latin typeface="Times New Roman" pitchFamily="18" charset="0"/>
                          <a:cs typeface="Times New Roman" pitchFamily="18" charset="0"/>
                        </a:rPr>
                        <a:t>«5»</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415"/>
                        </a:lnSpc>
                        <a:spcAft>
                          <a:spcPts val="0"/>
                        </a:spcAft>
                      </a:pPr>
                      <a:r>
                        <a:rPr lang="ru-RU" sz="1400" dirty="0">
                          <a:effectLst/>
                          <a:latin typeface="Times New Roman" pitchFamily="18" charset="0"/>
                          <a:cs typeface="Times New Roman" pitchFamily="18" charset="0"/>
                        </a:rPr>
                        <a:t>10 </a:t>
                      </a:r>
                      <a:r>
                        <a:rPr lang="ru-RU" sz="1400" dirty="0" smtClean="0">
                          <a:effectLst/>
                          <a:latin typeface="Times New Roman" pitchFamily="18" charset="0"/>
                          <a:cs typeface="Times New Roman" pitchFamily="18" charset="0"/>
                        </a:rPr>
                        <a:t>балл</a:t>
                      </a:r>
                      <a:endParaRPr lang="ru-RU" sz="1300" dirty="0">
                        <a:effectLst/>
                        <a:latin typeface="Times New Roman" pitchFamily="18" charset="0"/>
                        <a:cs typeface="Times New Roman" pitchFamily="18" charset="0"/>
                      </a:endParaRPr>
                    </a:p>
                    <a:p>
                      <a:pPr indent="-342900" algn="ctr">
                        <a:lnSpc>
                          <a:spcPts val="1415"/>
                        </a:lnSpc>
                        <a:spcAft>
                          <a:spcPts val="0"/>
                        </a:spcAft>
                      </a:pPr>
                      <a:r>
                        <a:rPr lang="ru-RU" sz="1400" dirty="0">
                          <a:effectLst/>
                          <a:latin typeface="Times New Roman" pitchFamily="18" charset="0"/>
                          <a:cs typeface="Times New Roman" pitchFamily="18" charset="0"/>
                        </a:rPr>
                        <a:t>9 </a:t>
                      </a:r>
                      <a:r>
                        <a:rPr lang="ru-RU" sz="1400" dirty="0" smtClean="0">
                          <a:effectLst/>
                          <a:latin typeface="Times New Roman" pitchFamily="18" charset="0"/>
                          <a:cs typeface="Times New Roman" pitchFamily="18" charset="0"/>
                        </a:rPr>
                        <a:t>балл</a:t>
                      </a:r>
                      <a:endParaRPr lang="ru-RU" sz="1300" dirty="0">
                        <a:effectLst/>
                        <a:latin typeface="Times New Roman" pitchFamily="18" charset="0"/>
                        <a:ea typeface="Times New Roman"/>
                        <a:cs typeface="Times New Roman" pitchFamily="18" charset="0"/>
                      </a:endParaRPr>
                    </a:p>
                  </a:txBody>
                  <a:tcPr marL="7001" marR="7001" marT="0" marB="0" anchor="ctr"/>
                </a:tc>
              </a:tr>
              <a:tr h="213868">
                <a:tc>
                  <a:txBody>
                    <a:bodyPr/>
                    <a:lstStyle/>
                    <a:p>
                      <a:pPr indent="-342900" algn="ctr">
                        <a:lnSpc>
                          <a:spcPts val="1200"/>
                        </a:lnSpc>
                        <a:spcAft>
                          <a:spcPts val="0"/>
                        </a:spcAft>
                      </a:pPr>
                      <a:r>
                        <a:rPr lang="ru-RU" sz="1400">
                          <a:effectLst/>
                          <a:latin typeface="Times New Roman" pitchFamily="18" charset="0"/>
                          <a:cs typeface="Times New Roman" pitchFamily="18" charset="0"/>
                        </a:rPr>
                        <a:t>«4»</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200"/>
                        </a:lnSpc>
                        <a:spcAft>
                          <a:spcPts val="0"/>
                        </a:spcAft>
                      </a:pPr>
                      <a:r>
                        <a:rPr lang="ru-RU" sz="1400" dirty="0">
                          <a:effectLst/>
                          <a:latin typeface="Times New Roman" pitchFamily="18" charset="0"/>
                          <a:cs typeface="Times New Roman" pitchFamily="18" charset="0"/>
                        </a:rPr>
                        <a:t>7-9 </a:t>
                      </a:r>
                      <a:r>
                        <a:rPr lang="ru-RU" sz="1400" dirty="0" smtClean="0">
                          <a:effectLst/>
                          <a:latin typeface="Times New Roman" pitchFamily="18" charset="0"/>
                          <a:cs typeface="Times New Roman" pitchFamily="18" charset="0"/>
                        </a:rPr>
                        <a:t>балл</a:t>
                      </a:r>
                      <a:endParaRPr lang="ru-RU" sz="1300" dirty="0">
                        <a:effectLst/>
                        <a:latin typeface="Times New Roman" pitchFamily="18" charset="0"/>
                        <a:ea typeface="Times New Roman"/>
                        <a:cs typeface="Times New Roman" pitchFamily="18" charset="0"/>
                      </a:endParaRPr>
                    </a:p>
                  </a:txBody>
                  <a:tcPr marL="7001" marR="7001" marT="0" marB="0" anchor="ctr"/>
                </a:tc>
              </a:tr>
              <a:tr h="420310">
                <a:tc>
                  <a:txBody>
                    <a:bodyPr/>
                    <a:lstStyle/>
                    <a:p>
                      <a:pPr indent="-342900" algn="ctr">
                        <a:lnSpc>
                          <a:spcPts val="1200"/>
                        </a:lnSpc>
                        <a:spcAft>
                          <a:spcPts val="0"/>
                        </a:spcAft>
                      </a:pPr>
                      <a:r>
                        <a:rPr lang="ru-RU" sz="1400">
                          <a:effectLst/>
                          <a:latin typeface="Times New Roman" pitchFamily="18" charset="0"/>
                          <a:cs typeface="Times New Roman" pitchFamily="18" charset="0"/>
                        </a:rPr>
                        <a:t>«3»</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90"/>
                        </a:lnSpc>
                        <a:spcAft>
                          <a:spcPts val="0"/>
                        </a:spcAft>
                      </a:pPr>
                      <a:r>
                        <a:rPr lang="ru-RU" sz="1400" dirty="0">
                          <a:effectLst/>
                          <a:latin typeface="Times New Roman" pitchFamily="18" charset="0"/>
                          <a:cs typeface="Times New Roman" pitchFamily="18" charset="0"/>
                        </a:rPr>
                        <a:t>7 </a:t>
                      </a:r>
                      <a:r>
                        <a:rPr lang="ru-RU" sz="1400" dirty="0" smtClean="0">
                          <a:effectLst/>
                          <a:latin typeface="Times New Roman" pitchFamily="18" charset="0"/>
                          <a:cs typeface="Times New Roman" pitchFamily="18" charset="0"/>
                        </a:rPr>
                        <a:t>балл</a:t>
                      </a:r>
                      <a:endParaRPr lang="ru-RU" sz="1300" dirty="0">
                        <a:effectLst/>
                        <a:latin typeface="Times New Roman" pitchFamily="18" charset="0"/>
                        <a:cs typeface="Times New Roman" pitchFamily="18" charset="0"/>
                      </a:endParaRPr>
                    </a:p>
                    <a:p>
                      <a:pPr indent="-342900" algn="ctr">
                        <a:lnSpc>
                          <a:spcPts val="1390"/>
                        </a:lnSpc>
                        <a:spcAft>
                          <a:spcPts val="0"/>
                        </a:spcAft>
                      </a:pPr>
                      <a:r>
                        <a:rPr lang="ru-RU" sz="1400" dirty="0">
                          <a:effectLst/>
                          <a:latin typeface="Times New Roman" pitchFamily="18" charset="0"/>
                          <a:cs typeface="Times New Roman" pitchFamily="18" charset="0"/>
                        </a:rPr>
                        <a:t>6 </a:t>
                      </a:r>
                      <a:r>
                        <a:rPr lang="ru-RU" sz="1400" dirty="0" smtClean="0">
                          <a:effectLst/>
                          <a:latin typeface="Times New Roman" pitchFamily="18" charset="0"/>
                          <a:cs typeface="Times New Roman" pitchFamily="18" charset="0"/>
                        </a:rPr>
                        <a:t>балл</a:t>
                      </a:r>
                      <a:endParaRPr lang="ru-RU" sz="1300" dirty="0">
                        <a:effectLst/>
                        <a:latin typeface="Times New Roman" pitchFamily="18" charset="0"/>
                        <a:ea typeface="Times New Roman"/>
                        <a:cs typeface="Times New Roman" pitchFamily="18" charset="0"/>
                      </a:endParaRPr>
                    </a:p>
                  </a:txBody>
                  <a:tcPr marL="7001" marR="7001" marT="0" marB="0" anchor="ctr"/>
                </a:tc>
              </a:tr>
              <a:tr h="435162">
                <a:tc>
                  <a:txBody>
                    <a:bodyPr/>
                    <a:lstStyle/>
                    <a:p>
                      <a:pPr indent="-342900" algn="ctr">
                        <a:lnSpc>
                          <a:spcPts val="1200"/>
                        </a:lnSpc>
                        <a:spcAft>
                          <a:spcPts val="0"/>
                        </a:spcAft>
                      </a:pPr>
                      <a:r>
                        <a:rPr lang="ru-RU" sz="1400" dirty="0">
                          <a:effectLst/>
                          <a:latin typeface="Times New Roman" pitchFamily="18" charset="0"/>
                          <a:cs typeface="Times New Roman" pitchFamily="18" charset="0"/>
                        </a:rPr>
                        <a:t>«2»</a:t>
                      </a:r>
                      <a:endParaRPr lang="ru-RU" sz="1300" dirty="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90"/>
                        </a:lnSpc>
                        <a:spcAft>
                          <a:spcPts val="0"/>
                        </a:spcAft>
                      </a:pPr>
                      <a:r>
                        <a:rPr lang="ru-RU" sz="1400" dirty="0">
                          <a:effectLst/>
                          <a:latin typeface="Times New Roman" pitchFamily="18" charset="0"/>
                          <a:cs typeface="Times New Roman" pitchFamily="18" charset="0"/>
                        </a:rPr>
                        <a:t>5 </a:t>
                      </a:r>
                      <a:r>
                        <a:rPr lang="ru-RU" sz="1400" dirty="0" smtClean="0">
                          <a:effectLst/>
                          <a:latin typeface="Times New Roman" pitchFamily="18" charset="0"/>
                          <a:cs typeface="Times New Roman" pitchFamily="18" charset="0"/>
                        </a:rPr>
                        <a:t>балл</a:t>
                      </a:r>
                      <a:endParaRPr lang="ru-RU" sz="1300" dirty="0">
                        <a:effectLst/>
                        <a:latin typeface="Times New Roman" pitchFamily="18" charset="0"/>
                        <a:cs typeface="Times New Roman" pitchFamily="18" charset="0"/>
                      </a:endParaRPr>
                    </a:p>
                    <a:p>
                      <a:pPr indent="-342900" algn="ctr">
                        <a:lnSpc>
                          <a:spcPts val="1390"/>
                        </a:lnSpc>
                        <a:spcAft>
                          <a:spcPts val="0"/>
                        </a:spcAft>
                      </a:pPr>
                      <a:r>
                        <a:rPr lang="ru-RU" sz="1400" dirty="0">
                          <a:effectLst/>
                          <a:latin typeface="Times New Roman" pitchFamily="18" charset="0"/>
                          <a:cs typeface="Times New Roman" pitchFamily="18" charset="0"/>
                        </a:rPr>
                        <a:t>4 </a:t>
                      </a:r>
                      <a:r>
                        <a:rPr lang="ru-RU" sz="1400" dirty="0" smtClean="0">
                          <a:effectLst/>
                          <a:latin typeface="Times New Roman" pitchFamily="18" charset="0"/>
                          <a:cs typeface="Times New Roman" pitchFamily="18" charset="0"/>
                        </a:rPr>
                        <a:t>балл</a:t>
                      </a:r>
                      <a:endParaRPr lang="ru-RU" sz="1300" dirty="0">
                        <a:effectLst/>
                        <a:latin typeface="Times New Roman" pitchFamily="18" charset="0"/>
                        <a:ea typeface="Times New Roman"/>
                        <a:cs typeface="Times New Roman" pitchFamily="18" charset="0"/>
                      </a:endParaRPr>
                    </a:p>
                  </a:txBody>
                  <a:tcPr marL="7001" marR="7001" marT="0" marB="0" anchor="ctr"/>
                </a:tc>
              </a:tr>
            </a:tbl>
          </a:graphicData>
        </a:graphic>
      </p:graphicFrame>
      <p:sp>
        <p:nvSpPr>
          <p:cNvPr id="8" name="Прямоугольник 7"/>
          <p:cNvSpPr/>
          <p:nvPr/>
        </p:nvSpPr>
        <p:spPr>
          <a:xfrm>
            <a:off x="3860024" y="8546658"/>
            <a:ext cx="3413863" cy="702449"/>
          </a:xfrm>
          <a:prstGeom prst="rect">
            <a:avLst/>
          </a:prstGeom>
        </p:spPr>
        <p:txBody>
          <a:bodyPr wrap="square" lIns="104309" tIns="52154" rIns="104309" bIns="52154">
            <a:spAutoFit/>
          </a:bodyPr>
          <a:lstStyle/>
          <a:p>
            <a:r>
              <a:rPr lang="kk-KZ" sz="1300" i="1" dirty="0">
                <a:latin typeface="Times New Roman" pitchFamily="18" charset="0"/>
                <a:cs typeface="Times New Roman" pitchFamily="18" charset="0"/>
              </a:rPr>
              <a:t>Ескерту</a:t>
            </a:r>
            <a:r>
              <a:rPr lang="en-US" sz="1300" i="1" dirty="0">
                <a:latin typeface="Times New Roman" pitchFamily="18" charset="0"/>
                <a:cs typeface="Times New Roman" pitchFamily="18" charset="0"/>
              </a:rPr>
              <a:t>: </a:t>
            </a:r>
            <a:r>
              <a:rPr lang="kk-KZ" sz="1300" i="1" dirty="0">
                <a:latin typeface="Times New Roman" pitchFamily="18" charset="0"/>
                <a:cs typeface="Times New Roman" pitchFamily="18" charset="0"/>
              </a:rPr>
              <a:t>5-4 балл алған оқушы емтиханға жіберілмейді. Егер 2 модуль бойынша бағасы «2» болса.</a:t>
            </a:r>
            <a:endParaRPr lang="ru-RU" sz="1300" i="1" dirty="0">
              <a:latin typeface="Times New Roman" pitchFamily="18" charset="0"/>
              <a:cs typeface="Times New Roman" pitchFamily="18" charset="0"/>
            </a:endParaRPr>
          </a:p>
        </p:txBody>
      </p:sp>
    </p:spTree>
    <p:extLst>
      <p:ext uri="{BB962C8B-B14F-4D97-AF65-F5344CB8AC3E}">
        <p14:creationId xmlns:p14="http://schemas.microsoft.com/office/powerpoint/2010/main" val="1338034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01868" y="102785"/>
            <a:ext cx="3096294" cy="782435"/>
          </a:xfrm>
          <a:prstGeom prst="rect">
            <a:avLst/>
          </a:prstGeom>
        </p:spPr>
        <p:txBody>
          <a:bodyPr wrap="square" lIns="104309" tIns="52154" rIns="104309" bIns="52154">
            <a:spAutoFit/>
          </a:bodyPr>
          <a:lstStyle/>
          <a:p>
            <a:pPr algn="ctr"/>
            <a:r>
              <a:rPr lang="ru-RU" sz="2300" b="1" dirty="0">
                <a:solidFill>
                  <a:srgbClr val="FF0000"/>
                </a:solidFill>
                <a:latin typeface="Times New Roman" pitchFamily="18" charset="0"/>
                <a:cs typeface="Times New Roman" pitchFamily="18" charset="0"/>
              </a:rPr>
              <a:t> </a:t>
            </a:r>
            <a:r>
              <a:rPr lang="ru-RU" b="1" dirty="0" smtClean="0">
                <a:solidFill>
                  <a:srgbClr val="FFFF00"/>
                </a:solidFill>
                <a:latin typeface="Times New Roman" pitchFamily="18" charset="0"/>
                <a:cs typeface="Times New Roman" pitchFamily="18" charset="0"/>
              </a:rPr>
              <a:t>1. Колледж </a:t>
            </a:r>
            <a:r>
              <a:rPr lang="ru-RU" b="1" dirty="0" err="1" smtClean="0">
                <a:solidFill>
                  <a:srgbClr val="FFFF00"/>
                </a:solidFill>
                <a:latin typeface="Times New Roman" pitchFamily="18" charset="0"/>
                <a:cs typeface="Times New Roman" pitchFamily="18" charset="0"/>
              </a:rPr>
              <a:t>туралы</a:t>
            </a:r>
            <a:r>
              <a:rPr lang="ru-RU" b="1" dirty="0" smtClean="0">
                <a:solidFill>
                  <a:srgbClr val="FFFF00"/>
                </a:solidFill>
                <a:latin typeface="Times New Roman" pitchFamily="18" charset="0"/>
                <a:cs typeface="Times New Roman" pitchFamily="18" charset="0"/>
              </a:rPr>
              <a:t> </a:t>
            </a:r>
            <a:r>
              <a:rPr lang="ru-RU" b="1" dirty="0" err="1" smtClean="0">
                <a:solidFill>
                  <a:srgbClr val="FFFF00"/>
                </a:solidFill>
                <a:latin typeface="Times New Roman" pitchFamily="18" charset="0"/>
                <a:cs typeface="Times New Roman" pitchFamily="18" charset="0"/>
              </a:rPr>
              <a:t>ақпарат</a:t>
            </a:r>
            <a:endParaRPr lang="ru-RU" b="1" dirty="0">
              <a:solidFill>
                <a:srgbClr val="FFFF00"/>
              </a:solidFill>
              <a:latin typeface="Times New Roman" pitchFamily="18" charset="0"/>
              <a:cs typeface="Times New Roman" pitchFamily="18" charset="0"/>
            </a:endParaRPr>
          </a:p>
        </p:txBody>
      </p:sp>
      <p:sp>
        <p:nvSpPr>
          <p:cNvPr id="3" name="Прямоугольник 2"/>
          <p:cNvSpPr/>
          <p:nvPr/>
        </p:nvSpPr>
        <p:spPr>
          <a:xfrm>
            <a:off x="472556" y="1459004"/>
            <a:ext cx="6632482" cy="9074919"/>
          </a:xfrm>
          <a:prstGeom prst="rect">
            <a:avLst/>
          </a:prstGeom>
        </p:spPr>
        <p:txBody>
          <a:bodyPr wrap="square" lIns="104309" tIns="52154" rIns="104309" bIns="52154">
            <a:spAutoFit/>
          </a:bodyPr>
          <a:lstStyle/>
          <a:p>
            <a:pPr indent="394127"/>
            <a:r>
              <a:rPr lang="kk-KZ" sz="1300" b="1" dirty="0">
                <a:latin typeface="Times New Roman" pitchFamily="18" charset="0"/>
                <a:cs typeface="Times New Roman" pitchFamily="18" charset="0"/>
              </a:rPr>
              <a:t>Қаратау </a:t>
            </a:r>
            <a:r>
              <a:rPr lang="kk-KZ" sz="1300" b="1" dirty="0" smtClean="0">
                <a:latin typeface="Times New Roman" pitchFamily="18" charset="0"/>
                <a:cs typeface="Times New Roman" pitchFamily="18" charset="0"/>
              </a:rPr>
              <a:t>құрылыс– </a:t>
            </a:r>
            <a:r>
              <a:rPr lang="kk-KZ" sz="1300" b="1" dirty="0">
                <a:latin typeface="Times New Roman" pitchFamily="18" charset="0"/>
                <a:cs typeface="Times New Roman" pitchFamily="18" charset="0"/>
              </a:rPr>
              <a:t>техникалық колледжі</a:t>
            </a:r>
            <a:r>
              <a:rPr lang="kk-KZ" sz="1300" dirty="0">
                <a:latin typeface="Times New Roman" pitchFamily="18" charset="0"/>
                <a:cs typeface="Times New Roman" pitchFamily="18" charset="0"/>
              </a:rPr>
              <a:t>    </a:t>
            </a:r>
            <a:r>
              <a:rPr lang="kk-KZ" sz="1300" b="1" i="1" dirty="0">
                <a:latin typeface="Times New Roman" pitchFamily="18" charset="0"/>
                <a:cs typeface="Times New Roman" pitchFamily="18" charset="0"/>
              </a:rPr>
              <a:t>1963 жылы 9 мамыда</a:t>
            </a:r>
            <a:r>
              <a:rPr lang="kk-KZ" sz="1300" dirty="0">
                <a:latin typeface="Times New Roman" pitchFamily="18" charset="0"/>
                <a:cs typeface="Times New Roman" pitchFamily="18" charset="0"/>
              </a:rPr>
              <a:t> </a:t>
            </a:r>
            <a:r>
              <a:rPr lang="kk-KZ" sz="1300" i="1" dirty="0">
                <a:latin typeface="Times New Roman" pitchFamily="18" charset="0"/>
                <a:cs typeface="Times New Roman" pitchFamily="18" charset="0"/>
              </a:rPr>
              <a:t>КСРО БҒМ </a:t>
            </a:r>
            <a:r>
              <a:rPr lang="ru-RU" sz="1300" i="1" dirty="0">
                <a:latin typeface="Times New Roman" pitchFamily="18" charset="0"/>
                <a:cs typeface="Times New Roman" pitchFamily="18" charset="0"/>
              </a:rPr>
              <a:t>№378 </a:t>
            </a:r>
            <a:r>
              <a:rPr lang="ru-RU" sz="1300" i="1" dirty="0" err="1">
                <a:latin typeface="Times New Roman" pitchFamily="18" charset="0"/>
                <a:cs typeface="Times New Roman" pitchFamily="18" charset="0"/>
              </a:rPr>
              <a:t>бұйрығына</a:t>
            </a:r>
            <a:r>
              <a:rPr lang="ru-RU" sz="1300" i="1" dirty="0">
                <a:latin typeface="Times New Roman" pitchFamily="18" charset="0"/>
                <a:cs typeface="Times New Roman" pitchFamily="18" charset="0"/>
              </a:rPr>
              <a:t> </a:t>
            </a:r>
            <a:r>
              <a:rPr lang="ru-RU" sz="1300" i="1" dirty="0" err="1">
                <a:latin typeface="Times New Roman" pitchFamily="18" charset="0"/>
                <a:cs typeface="Times New Roman" pitchFamily="18" charset="0"/>
              </a:rPr>
              <a:t>сәйкес</a:t>
            </a:r>
            <a:r>
              <a:rPr lang="ru-RU" sz="1300" i="1" dirty="0">
                <a:latin typeface="Times New Roman" pitchFamily="18" charset="0"/>
                <a:cs typeface="Times New Roman" pitchFamily="18" charset="0"/>
              </a:rPr>
              <a:t> </a:t>
            </a:r>
            <a:r>
              <a:rPr lang="kk-KZ" sz="1300" dirty="0">
                <a:latin typeface="Times New Roman" pitchFamily="18" charset="0"/>
                <a:cs typeface="Times New Roman" pitchFamily="18" charset="0"/>
              </a:rPr>
              <a:t>құрылған. Колледж – </a:t>
            </a:r>
            <a:r>
              <a:rPr lang="kk-KZ" sz="1300" b="1" i="1" dirty="0">
                <a:latin typeface="Times New Roman" pitchFamily="18" charset="0"/>
                <a:cs typeface="Times New Roman" pitchFamily="18" charset="0"/>
              </a:rPr>
              <a:t>мемлекеттік орта арнаулы оқу орны.</a:t>
            </a:r>
            <a:endParaRPr lang="ru-RU" sz="1300" dirty="0">
              <a:latin typeface="Times New Roman" pitchFamily="18" charset="0"/>
              <a:cs typeface="Times New Roman" pitchFamily="18" charset="0"/>
            </a:endParaRPr>
          </a:p>
          <a:p>
            <a:pPr indent="394127" algn="just"/>
            <a:r>
              <a:rPr lang="kk-KZ" sz="1300" dirty="0">
                <a:latin typeface="Times New Roman" pitchFamily="18" charset="0"/>
                <a:cs typeface="Times New Roman" pitchFamily="18" charset="0"/>
              </a:rPr>
              <a:t>Бүгінгі таңда колледж 12 мамандық бойынша орта буын мамандырын – экономист – бухгалтер, мектепке дейінгі білім беру ұйымдарының тәрбиешісі, техник – бағдарламашыларын, автокөлік механиктері, құрылысшылар, электромеханиктер және мұнай – газ кенорындарына техник-технологтарды дайындайды. Осы уақыт аралығында колледж Қазақстанның Оңтүстік өңіріндегі үлкен өндіріс орындары мен мекемелерге 10000-нан аса мамандар дайындады.</a:t>
            </a:r>
          </a:p>
          <a:p>
            <a:pPr indent="394127" algn="just"/>
            <a:r>
              <a:rPr lang="kk-KZ" sz="1300" dirty="0">
                <a:latin typeface="Times New Roman" pitchFamily="18" charset="0"/>
                <a:cs typeface="Times New Roman" pitchFamily="18" charset="0"/>
              </a:rPr>
              <a:t>Колледждің оқу-өндірістік базасы және ғылыми-педагогикалық кадрлары бүгінгі күннің талабына сай. Оқытушылар құрамының </a:t>
            </a:r>
            <a:r>
              <a:rPr lang="kk-KZ" sz="1300" b="1" i="1" dirty="0">
                <a:latin typeface="Times New Roman" pitchFamily="18" charset="0"/>
                <a:cs typeface="Times New Roman" pitchFamily="18" charset="0"/>
              </a:rPr>
              <a:t>67% пайызы</a:t>
            </a:r>
            <a:r>
              <a:rPr lang="kk-KZ" sz="1300" dirty="0">
                <a:latin typeface="Times New Roman" pitchFamily="18" charset="0"/>
                <a:cs typeface="Times New Roman" pitchFamily="18" charset="0"/>
              </a:rPr>
              <a:t> жоғарғы және бірінші санатты. Оның ішінде, </a:t>
            </a:r>
            <a:r>
              <a:rPr lang="kk-KZ" sz="1300" b="1" i="1" dirty="0">
                <a:latin typeface="Times New Roman" pitchFamily="18" charset="0"/>
                <a:cs typeface="Times New Roman" pitchFamily="18" charset="0"/>
              </a:rPr>
              <a:t>1</a:t>
            </a:r>
            <a:r>
              <a:rPr lang="kk-KZ" sz="1300" dirty="0">
                <a:latin typeface="Times New Roman" pitchFamily="18" charset="0"/>
                <a:cs typeface="Times New Roman" pitchFamily="18" charset="0"/>
              </a:rPr>
              <a:t>–ғылым докторы, </a:t>
            </a:r>
            <a:r>
              <a:rPr lang="kk-KZ" sz="1300" b="1" i="1" dirty="0">
                <a:latin typeface="Times New Roman" pitchFamily="18" charset="0"/>
                <a:cs typeface="Times New Roman" pitchFamily="18" charset="0"/>
              </a:rPr>
              <a:t>1-</a:t>
            </a:r>
            <a:r>
              <a:rPr lang="kk-KZ" sz="1300" dirty="0">
                <a:latin typeface="Times New Roman" pitchFamily="18" charset="0"/>
                <a:cs typeface="Times New Roman" pitchFamily="18" charset="0"/>
              </a:rPr>
              <a:t>Халықаралық ақпараттандыру академиясының корреспондент мүшесі, </a:t>
            </a:r>
            <a:r>
              <a:rPr lang="kk-KZ" sz="1300" b="1" i="1" dirty="0">
                <a:latin typeface="Times New Roman" pitchFamily="18" charset="0"/>
                <a:cs typeface="Times New Roman" pitchFamily="18" charset="0"/>
              </a:rPr>
              <a:t>2</a:t>
            </a:r>
            <a:r>
              <a:rPr lang="kk-KZ" sz="1300" dirty="0">
                <a:latin typeface="Times New Roman" pitchFamily="18" charset="0"/>
                <a:cs typeface="Times New Roman" pitchFamily="18" charset="0"/>
              </a:rPr>
              <a:t> - ғылым кандидаты және </a:t>
            </a:r>
            <a:r>
              <a:rPr lang="kk-KZ" sz="1300" b="1" i="1" dirty="0" smtClean="0">
                <a:latin typeface="Times New Roman" pitchFamily="18" charset="0"/>
                <a:cs typeface="Times New Roman" pitchFamily="18" charset="0"/>
              </a:rPr>
              <a:t>1</a:t>
            </a:r>
            <a:r>
              <a:rPr lang="kk-KZ" sz="1300" dirty="0" smtClean="0">
                <a:latin typeface="Times New Roman" pitchFamily="18" charset="0"/>
                <a:cs typeface="Times New Roman" pitchFamily="18" charset="0"/>
              </a:rPr>
              <a:t> </a:t>
            </a:r>
            <a:r>
              <a:rPr lang="kk-KZ" sz="1300" dirty="0">
                <a:latin typeface="Times New Roman" pitchFamily="18" charset="0"/>
                <a:cs typeface="Times New Roman" pitchFamily="18" charset="0"/>
              </a:rPr>
              <a:t>- КСРО және Қазақстан Республикасының білім беру үздіктері </a:t>
            </a:r>
            <a:r>
              <a:rPr lang="kk-KZ" sz="1300" dirty="0" smtClean="0">
                <a:latin typeface="Times New Roman" pitchFamily="18" charset="0"/>
                <a:cs typeface="Times New Roman" pitchFamily="18" charset="0"/>
              </a:rPr>
              <a:t>мен </a:t>
            </a:r>
            <a:r>
              <a:rPr lang="kk-KZ" sz="1300" b="1" i="1" dirty="0" smtClean="0">
                <a:latin typeface="Times New Roman" pitchFamily="18" charset="0"/>
                <a:cs typeface="Times New Roman" pitchFamily="18" charset="0"/>
              </a:rPr>
              <a:t>3</a:t>
            </a:r>
            <a:r>
              <a:rPr lang="kk-KZ" sz="1300" dirty="0" smtClean="0">
                <a:latin typeface="Times New Roman" pitchFamily="18" charset="0"/>
                <a:cs typeface="Times New Roman" pitchFamily="18" charset="0"/>
              </a:rPr>
              <a:t>-«</a:t>
            </a:r>
            <a:r>
              <a:rPr lang="kk-KZ" sz="1300" dirty="0">
                <a:latin typeface="Times New Roman" pitchFamily="18" charset="0"/>
                <a:cs typeface="Times New Roman" pitchFamily="18" charset="0"/>
              </a:rPr>
              <a:t>Ы.Алтынсарин» медальның иегерлері. </a:t>
            </a:r>
            <a:r>
              <a:rPr lang="kk-KZ" sz="1300" b="1" i="1" dirty="0">
                <a:latin typeface="Times New Roman" pitchFamily="18" charset="0"/>
                <a:cs typeface="Times New Roman" pitchFamily="18" charset="0"/>
              </a:rPr>
              <a:t>2 </a:t>
            </a:r>
            <a:r>
              <a:rPr lang="kk-KZ" sz="1300" dirty="0">
                <a:latin typeface="Times New Roman" pitchFamily="18" charset="0"/>
                <a:cs typeface="Times New Roman" pitchFamily="18" charset="0"/>
              </a:rPr>
              <a:t>- «Үздік педагог» Республикалық байкаудың жеңімпазы.</a:t>
            </a:r>
            <a:endParaRPr lang="ru-RU" sz="1300" dirty="0">
              <a:latin typeface="Times New Roman" pitchFamily="18" charset="0"/>
              <a:cs typeface="Times New Roman" pitchFamily="18" charset="0"/>
            </a:endParaRPr>
          </a:p>
          <a:p>
            <a:pPr indent="394127" algn="just"/>
            <a:r>
              <a:rPr lang="kk-KZ" sz="1300" dirty="0">
                <a:latin typeface="Times New Roman" pitchFamily="18" charset="0"/>
                <a:cs typeface="Times New Roman" pitchFamily="18" charset="0"/>
              </a:rPr>
              <a:t>Оқу-өндірістік базасында </a:t>
            </a:r>
            <a:r>
              <a:rPr lang="kk-KZ" sz="1300" b="1" i="1" dirty="0">
                <a:latin typeface="Times New Roman" pitchFamily="18" charset="0"/>
                <a:cs typeface="Times New Roman" pitchFamily="18" charset="0"/>
              </a:rPr>
              <a:t>«Ақпараттық-қашықтықтан оқыту технологиялары, мониторинг, тестілеу және сапа менеджмент» </a:t>
            </a:r>
            <a:r>
              <a:rPr lang="kk-KZ" sz="1300" dirty="0">
                <a:latin typeface="Times New Roman" pitchFamily="18" charset="0"/>
                <a:cs typeface="Times New Roman" pitchFamily="18" charset="0"/>
              </a:rPr>
              <a:t>оқу орталығы, 5 оқу өндірістік шеберхана, </a:t>
            </a:r>
            <a:r>
              <a:rPr lang="kk-KZ" sz="1300" b="1" i="1" dirty="0">
                <a:latin typeface="Times New Roman" pitchFamily="18" charset="0"/>
                <a:cs typeface="Times New Roman" pitchFamily="18" charset="0"/>
              </a:rPr>
              <a:t>46</a:t>
            </a:r>
            <a:r>
              <a:rPr lang="kk-KZ" sz="1300" dirty="0">
                <a:latin typeface="Times New Roman" pitchFamily="18" charset="0"/>
                <a:cs typeface="Times New Roman" pitchFamily="18" charset="0"/>
              </a:rPr>
              <a:t>-арнайы оқу кабинеттері мен зертханалар бар. Оқушылардың әлеуметтік-тұрмыстық жағдайына барлық жағдайлар жасалынған.        </a:t>
            </a:r>
            <a:r>
              <a:rPr lang="kk-KZ" sz="1300" b="1" i="1" dirty="0">
                <a:latin typeface="Times New Roman" pitchFamily="18" charset="0"/>
                <a:cs typeface="Times New Roman" pitchFamily="18" charset="0"/>
              </a:rPr>
              <a:t>35</a:t>
            </a:r>
            <a:r>
              <a:rPr lang="kk-KZ" sz="1300" dirty="0">
                <a:latin typeface="Times New Roman" pitchFamily="18" charset="0"/>
                <a:cs typeface="Times New Roman" pitchFamily="18" charset="0"/>
              </a:rPr>
              <a:t> орындық жатақхана, буфет-асхана, </a:t>
            </a:r>
            <a:r>
              <a:rPr lang="kk-KZ" sz="1300" b="1" dirty="0">
                <a:latin typeface="Times New Roman" pitchFamily="18" charset="0"/>
                <a:cs typeface="Times New Roman" pitchFamily="18" charset="0"/>
              </a:rPr>
              <a:t>190</a:t>
            </a:r>
            <a:r>
              <a:rPr lang="kk-KZ" sz="1300" dirty="0">
                <a:latin typeface="Times New Roman" pitchFamily="18" charset="0"/>
                <a:cs typeface="Times New Roman" pitchFamily="18" charset="0"/>
              </a:rPr>
              <a:t> орынды АКТ залы. </a:t>
            </a:r>
            <a:r>
              <a:rPr lang="kk-KZ" sz="1300" b="1" i="1" dirty="0">
                <a:latin typeface="Times New Roman" pitchFamily="18" charset="0"/>
                <a:cs typeface="Times New Roman" pitchFamily="18" charset="0"/>
              </a:rPr>
              <a:t>30</a:t>
            </a:r>
            <a:r>
              <a:rPr lang="kk-KZ" sz="1300" dirty="0">
                <a:latin typeface="Times New Roman" pitchFamily="18" charset="0"/>
                <a:cs typeface="Times New Roman" pitchFamily="18" charset="0"/>
              </a:rPr>
              <a:t> </a:t>
            </a:r>
            <a:r>
              <a:rPr lang="kk-KZ" sz="1300" b="1" i="1" dirty="0">
                <a:latin typeface="Times New Roman" pitchFamily="18" charset="0"/>
                <a:cs typeface="Times New Roman" pitchFamily="18" charset="0"/>
              </a:rPr>
              <a:t>мыңнан </a:t>
            </a:r>
            <a:r>
              <a:rPr lang="kk-KZ" sz="1300" dirty="0">
                <a:latin typeface="Times New Roman" pitchFamily="18" charset="0"/>
                <a:cs typeface="Times New Roman" pitchFamily="18" charset="0"/>
              </a:rPr>
              <a:t>аса үстінде кітап қоры бар кітапхана, Интернет клубы және спорт алаңдары жұмыс істейді.</a:t>
            </a:r>
            <a:endParaRPr lang="ru-RU" sz="1300" dirty="0">
              <a:latin typeface="Times New Roman" pitchFamily="18" charset="0"/>
              <a:cs typeface="Times New Roman" pitchFamily="18" charset="0"/>
            </a:endParaRPr>
          </a:p>
          <a:p>
            <a:pPr indent="394127" algn="just"/>
            <a:r>
              <a:rPr lang="kk-KZ" sz="1300" dirty="0">
                <a:latin typeface="Times New Roman" pitchFamily="18" charset="0"/>
                <a:cs typeface="Times New Roman" pitchFamily="18" charset="0"/>
              </a:rPr>
              <a:t>Колледжде қосымша білім беруде, </a:t>
            </a:r>
            <a:r>
              <a:rPr lang="kk-KZ" sz="1300" b="1" i="1" dirty="0">
                <a:latin typeface="Times New Roman" pitchFamily="18" charset="0"/>
                <a:cs typeface="Times New Roman" pitchFamily="18" charset="0"/>
              </a:rPr>
              <a:t>«1С Бухгалтерия»</a:t>
            </a:r>
            <a:r>
              <a:rPr lang="kk-KZ" sz="1300" dirty="0">
                <a:latin typeface="Times New Roman" pitchFamily="18" charset="0"/>
                <a:cs typeface="Times New Roman" pitchFamily="18" charset="0"/>
              </a:rPr>
              <a:t> бағдарламасын игеру және </a:t>
            </a:r>
            <a:r>
              <a:rPr lang="kk-KZ" sz="1300" b="1" i="1" dirty="0">
                <a:latin typeface="Times New Roman" pitchFamily="18" charset="0"/>
                <a:cs typeface="Times New Roman" pitchFamily="18" charset="0"/>
              </a:rPr>
              <a:t>Дербес компьютермен жұмыс істеу операторы</a:t>
            </a:r>
            <a:r>
              <a:rPr lang="kk-KZ" sz="1300" dirty="0">
                <a:latin typeface="Times New Roman" pitchFamily="18" charset="0"/>
                <a:cs typeface="Times New Roman" pitchFamily="18" charset="0"/>
              </a:rPr>
              <a:t> біліктілігін дайындайтын қысқа мерзімді  оқу курстары жұмыс істейді.</a:t>
            </a:r>
            <a:endParaRPr lang="ru-RU" sz="1300" dirty="0">
              <a:latin typeface="Times New Roman" pitchFamily="18" charset="0"/>
              <a:cs typeface="Times New Roman" pitchFamily="18" charset="0"/>
            </a:endParaRPr>
          </a:p>
          <a:p>
            <a:pPr indent="394127" algn="just"/>
            <a:r>
              <a:rPr lang="kk-KZ" sz="1300" dirty="0">
                <a:latin typeface="Times New Roman" pitchFamily="18" charset="0"/>
                <a:cs typeface="Times New Roman" pitchFamily="18" charset="0"/>
              </a:rPr>
              <a:t>Колледж кәсіптік білім саласында оқытудың жаңа технологияларың енгізуде халықаралық, республикалық және аймақтық ғылыми - практикалық конференциялар мен семинар - кеңестерге қатысып өз үлесін қосып жүрген бірден бір инновациялық оқу орталығы.  </a:t>
            </a:r>
            <a:endParaRPr lang="ru-RU" sz="1300" dirty="0">
              <a:latin typeface="Times New Roman" pitchFamily="18" charset="0"/>
              <a:cs typeface="Times New Roman" pitchFamily="18" charset="0"/>
            </a:endParaRPr>
          </a:p>
          <a:p>
            <a:pPr indent="394127" algn="just"/>
            <a:r>
              <a:rPr lang="kk-KZ" sz="1300" dirty="0">
                <a:latin typeface="Times New Roman" pitchFamily="18" charset="0"/>
                <a:cs typeface="Times New Roman" pitchFamily="18" charset="0"/>
              </a:rPr>
              <a:t>Бүгінгі күні оқу орнында оқытудың кредиттік және қашықтықтан білім беру технологиялары және дуальды оқыту жүйесі еңгізілген.</a:t>
            </a:r>
            <a:endParaRPr lang="ru-RU" sz="1300" dirty="0">
              <a:latin typeface="Times New Roman" pitchFamily="18" charset="0"/>
              <a:cs typeface="Times New Roman" pitchFamily="18" charset="0"/>
            </a:endParaRPr>
          </a:p>
          <a:p>
            <a:pPr indent="394127" algn="just"/>
            <a:r>
              <a:rPr lang="kk-KZ" sz="1300" dirty="0">
                <a:latin typeface="Times New Roman" pitchFamily="18" charset="0"/>
                <a:cs typeface="Times New Roman" pitchFamily="18" charset="0"/>
              </a:rPr>
              <a:t>Қаратау гуманитарлық-техникалық колледжі </a:t>
            </a:r>
            <a:r>
              <a:rPr lang="kk-KZ" sz="1300" b="1" i="1" dirty="0">
                <a:latin typeface="Times New Roman" pitchFamily="18" charset="0"/>
                <a:cs typeface="Times New Roman" pitchFamily="18" charset="0"/>
              </a:rPr>
              <a:t>мемлекеттік тапсырыс негізінде</a:t>
            </a:r>
            <a:r>
              <a:rPr lang="kk-KZ" sz="1300" dirty="0">
                <a:latin typeface="Times New Roman" pitchFamily="18" charset="0"/>
                <a:cs typeface="Times New Roman" pitchFamily="18" charset="0"/>
              </a:rPr>
              <a:t> мамандар даярлайды. </a:t>
            </a:r>
            <a:endParaRPr lang="ru-RU" sz="1300" dirty="0">
              <a:latin typeface="Times New Roman" pitchFamily="18" charset="0"/>
              <a:cs typeface="Times New Roman" pitchFamily="18" charset="0"/>
            </a:endParaRPr>
          </a:p>
          <a:p>
            <a:pPr indent="394127" algn="just"/>
            <a:r>
              <a:rPr lang="kk-KZ" sz="1300" dirty="0">
                <a:latin typeface="Times New Roman" pitchFamily="18" charset="0"/>
                <a:cs typeface="Times New Roman" pitchFamily="18" charset="0"/>
              </a:rPr>
              <a:t>Бүгінгі күнге 500-ден аса білімгер мемлекеттік тапсырыспен оқиды және </a:t>
            </a:r>
            <a:r>
              <a:rPr lang="kk-KZ" sz="1300" b="1" i="1" dirty="0">
                <a:latin typeface="Times New Roman" pitchFamily="18" charset="0"/>
                <a:cs typeface="Times New Roman" pitchFamily="18" charset="0"/>
              </a:rPr>
              <a:t>16759</a:t>
            </a:r>
            <a:r>
              <a:rPr lang="kk-KZ" sz="1300" b="1" dirty="0">
                <a:latin typeface="Times New Roman" pitchFamily="18" charset="0"/>
                <a:cs typeface="Times New Roman" pitchFamily="18" charset="0"/>
              </a:rPr>
              <a:t> теңге</a:t>
            </a:r>
            <a:r>
              <a:rPr lang="kk-KZ" sz="1300" dirty="0">
                <a:latin typeface="Times New Roman" pitchFamily="18" charset="0"/>
                <a:cs typeface="Times New Roman" pitchFamily="18" charset="0"/>
              </a:rPr>
              <a:t> стипендия алады. Әлеуметтік тұрмысы төмен отбасыларынан оқитын білімгерлер бір мезгіл ыстық тамақпен қамтылады және жолақысы төленеді.</a:t>
            </a:r>
            <a:endParaRPr lang="ru-RU" sz="1300" dirty="0">
              <a:latin typeface="Times New Roman" pitchFamily="18" charset="0"/>
              <a:cs typeface="Times New Roman" pitchFamily="18" charset="0"/>
            </a:endParaRPr>
          </a:p>
          <a:p>
            <a:pPr indent="394127" algn="just"/>
            <a:r>
              <a:rPr lang="kk-KZ" sz="1300" dirty="0">
                <a:latin typeface="Times New Roman" pitchFamily="18" charset="0"/>
                <a:cs typeface="Times New Roman" pitchFamily="18" charset="0"/>
              </a:rPr>
              <a:t>Ақылы негізде оқитын тұрмысы төмен (жетім, көп балалы отбасы) және спорт пен өнерде жоғарғы жетістіктерге жеткен білімгерлерге </a:t>
            </a:r>
            <a:r>
              <a:rPr lang="kk-KZ" sz="1300" b="1" i="1" dirty="0">
                <a:latin typeface="Times New Roman" pitchFamily="18" charset="0"/>
                <a:cs typeface="Times New Roman" pitchFamily="18" charset="0"/>
              </a:rPr>
              <a:t>«Колледж гранты»</a:t>
            </a:r>
            <a:r>
              <a:rPr lang="kk-KZ" sz="1300" dirty="0">
                <a:latin typeface="Times New Roman" pitchFamily="18" charset="0"/>
                <a:cs typeface="Times New Roman" pitchFamily="18" charset="0"/>
              </a:rPr>
              <a:t> тағайындалады және төлемақысына </a:t>
            </a:r>
            <a:r>
              <a:rPr lang="kk-KZ" sz="1300" b="1" i="1" dirty="0">
                <a:latin typeface="Times New Roman" pitchFamily="18" charset="0"/>
                <a:cs typeface="Times New Roman" pitchFamily="18" charset="0"/>
              </a:rPr>
              <a:t>10-50 пайыз</a:t>
            </a:r>
            <a:r>
              <a:rPr lang="kk-KZ" sz="1300" dirty="0">
                <a:latin typeface="Times New Roman" pitchFamily="18" charset="0"/>
                <a:cs typeface="Times New Roman" pitchFamily="18" charset="0"/>
              </a:rPr>
              <a:t> аралығында жеңілдік жасалады. Сонымен қатар оқу озаттарына жеңілдіктер береді (бірінші жылы – </a:t>
            </a:r>
            <a:r>
              <a:rPr lang="kk-KZ" sz="1300" b="1" i="1" dirty="0">
                <a:latin typeface="Times New Roman" pitchFamily="18" charset="0"/>
                <a:cs typeface="Times New Roman" pitchFamily="18" charset="0"/>
              </a:rPr>
              <a:t>10 пайыз</a:t>
            </a:r>
            <a:r>
              <a:rPr lang="kk-KZ" sz="1300" dirty="0">
                <a:latin typeface="Times New Roman" pitchFamily="18" charset="0"/>
                <a:cs typeface="Times New Roman" pitchFamily="18" charset="0"/>
              </a:rPr>
              <a:t>, келер жылдары – 20</a:t>
            </a:r>
            <a:r>
              <a:rPr lang="kk-KZ" sz="1300" b="1" i="1" dirty="0">
                <a:latin typeface="Times New Roman" pitchFamily="18" charset="0"/>
                <a:cs typeface="Times New Roman" pitchFamily="18" charset="0"/>
              </a:rPr>
              <a:t> пайыз</a:t>
            </a:r>
            <a:r>
              <a:rPr lang="kk-KZ" sz="1300" dirty="0">
                <a:latin typeface="Times New Roman" pitchFamily="18" charset="0"/>
                <a:cs typeface="Times New Roman" pitchFamily="18" charset="0"/>
              </a:rPr>
              <a:t>).</a:t>
            </a:r>
            <a:endParaRPr lang="ru-RU" sz="1300" dirty="0">
              <a:latin typeface="Times New Roman" pitchFamily="18" charset="0"/>
              <a:cs typeface="Times New Roman" pitchFamily="18" charset="0"/>
            </a:endParaRPr>
          </a:p>
          <a:p>
            <a:pPr indent="394127" algn="just"/>
            <a:r>
              <a:rPr lang="kk-KZ" sz="1300" dirty="0">
                <a:latin typeface="Times New Roman" pitchFamily="18" charset="0"/>
                <a:cs typeface="Times New Roman" pitchFamily="18" charset="0"/>
              </a:rPr>
              <a:t>Коллледж командасы орта арнаулы оқу орындары арасында спорттың 9 түрінен өткізілген облыстық Жазғы Спартакиаданың бірнеше дүркін жеңімпазы және жүндегері.</a:t>
            </a:r>
            <a:endParaRPr lang="ru-RU" sz="1300" dirty="0">
              <a:latin typeface="Times New Roman" pitchFamily="18" charset="0"/>
              <a:cs typeface="Times New Roman" pitchFamily="18" charset="0"/>
            </a:endParaRPr>
          </a:p>
          <a:p>
            <a:pPr indent="394127" algn="just"/>
            <a:r>
              <a:rPr lang="kk-KZ" sz="1300" dirty="0">
                <a:latin typeface="Times New Roman" pitchFamily="18" charset="0"/>
                <a:cs typeface="Times New Roman" pitchFamily="18" charset="0"/>
              </a:rPr>
              <a:t>Біздің білімгерлер облыстық, республикасың байкаулар мен мен пән олимпиадалары және ғылыми жобалардың жеңімпазы мен жүлдегері.</a:t>
            </a:r>
            <a:endParaRPr lang="ru-RU" sz="1300" dirty="0">
              <a:latin typeface="Times New Roman" pitchFamily="18" charset="0"/>
              <a:cs typeface="Times New Roman" pitchFamily="18" charset="0"/>
            </a:endParaRPr>
          </a:p>
          <a:p>
            <a:pPr indent="394127" algn="just"/>
            <a:endParaRPr lang="ru-RU" sz="1300" dirty="0">
              <a:latin typeface="Times New Roman" pitchFamily="18" charset="0"/>
              <a:cs typeface="Times New Roman" pitchFamily="18" charset="0"/>
            </a:endParaRPr>
          </a:p>
          <a:p>
            <a:pPr indent="394127" algn="just"/>
            <a:endParaRPr lang="ru-RU" sz="1300" dirty="0">
              <a:latin typeface="Times New Roman" pitchFamily="18" charset="0"/>
              <a:cs typeface="Times New Roman" pitchFamily="18" charset="0"/>
            </a:endParaRPr>
          </a:p>
        </p:txBody>
      </p:sp>
      <p:sp>
        <p:nvSpPr>
          <p:cNvPr id="4" name="TextBox 3"/>
          <p:cNvSpPr txBox="1"/>
          <p:nvPr/>
        </p:nvSpPr>
        <p:spPr>
          <a:xfrm>
            <a:off x="3390603" y="10195302"/>
            <a:ext cx="873314" cy="323936"/>
          </a:xfrm>
          <a:prstGeom prst="rect">
            <a:avLst/>
          </a:prstGeom>
          <a:noFill/>
        </p:spPr>
        <p:txBody>
          <a:bodyPr wrap="square" lIns="104309" tIns="52154" rIns="104309" bIns="52154" rtlCol="0">
            <a:spAutoFit/>
          </a:bodyPr>
          <a:lstStyle/>
          <a:p>
            <a:pPr algn="ctr"/>
            <a:r>
              <a:rPr lang="kk-KZ" sz="1400" dirty="0">
                <a:latin typeface="Times New Roman" pitchFamily="18" charset="0"/>
                <a:cs typeface="Times New Roman" pitchFamily="18" charset="0"/>
              </a:rPr>
              <a:t>4</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2996649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326373" y="1615578"/>
            <a:ext cx="1777643" cy="320372"/>
          </a:xfrm>
          <a:prstGeom prst="rect">
            <a:avLst/>
          </a:prstGeom>
        </p:spPr>
        <p:txBody>
          <a:bodyPr wrap="none" lIns="104309" tIns="52154" rIns="104309" bIns="52154">
            <a:spAutoFit/>
          </a:bodyPr>
          <a:lstStyle/>
          <a:p>
            <a:pPr algn="ctr"/>
            <a:r>
              <a:rPr lang="ru-RU" sz="1400" b="1" i="1" dirty="0">
                <a:latin typeface="Times New Roman" pitchFamily="18" charset="0"/>
                <a:cs typeface="Times New Roman" pitchFamily="18" charset="0"/>
              </a:rPr>
              <a:t>3 модуль </a:t>
            </a:r>
            <a:r>
              <a:rPr lang="ru-RU" sz="1400" b="1" i="1" dirty="0" err="1">
                <a:latin typeface="Times New Roman" pitchFamily="18" charset="0"/>
                <a:cs typeface="Times New Roman" pitchFamily="18" charset="0"/>
              </a:rPr>
              <a:t>бойынша</a:t>
            </a:r>
            <a:r>
              <a:rPr lang="ru-RU" sz="1400" b="1" i="1" dirty="0">
                <a:latin typeface="Times New Roman" pitchFamily="18" charset="0"/>
                <a:cs typeface="Times New Roman" pitchFamily="18" charset="0"/>
              </a:rPr>
              <a:t>:</a:t>
            </a:r>
          </a:p>
        </p:txBody>
      </p:sp>
      <p:graphicFrame>
        <p:nvGraphicFramePr>
          <p:cNvPr id="7" name="Таблица 6"/>
          <p:cNvGraphicFramePr>
            <a:graphicFrameLocks noGrp="1"/>
          </p:cNvGraphicFramePr>
          <p:nvPr>
            <p:extLst>
              <p:ext uri="{D42A27DB-BD31-4B8C-83A1-F6EECF244321}">
                <p14:modId xmlns:p14="http://schemas.microsoft.com/office/powerpoint/2010/main" val="3730540753"/>
              </p:ext>
            </p:extLst>
          </p:nvPr>
        </p:nvGraphicFramePr>
        <p:xfrm>
          <a:off x="684337" y="2289255"/>
          <a:ext cx="3096294" cy="2320619"/>
        </p:xfrm>
        <a:graphic>
          <a:graphicData uri="http://schemas.openxmlformats.org/drawingml/2006/table">
            <a:tbl>
              <a:tblPr>
                <a:tableStyleId>{69CF1AB2-1976-4502-BF36-3FF5EA218861}</a:tableStyleId>
              </a:tblPr>
              <a:tblGrid>
                <a:gridCol w="1144924"/>
                <a:gridCol w="1951370"/>
              </a:tblGrid>
              <a:tr h="224265">
                <a:tc>
                  <a:txBody>
                    <a:bodyPr/>
                    <a:lstStyle/>
                    <a:p>
                      <a:pPr indent="-342900" algn="ctr">
                        <a:lnSpc>
                          <a:spcPts val="1370"/>
                        </a:lnSpc>
                        <a:spcAft>
                          <a:spcPts val="0"/>
                        </a:spcAft>
                      </a:pPr>
                      <a:r>
                        <a:rPr lang="ru-RU" sz="1400" dirty="0" err="1" smtClean="0">
                          <a:effectLst/>
                          <a:latin typeface="Times New Roman" pitchFamily="18" charset="0"/>
                          <a:cs typeface="Times New Roman" pitchFamily="18" charset="0"/>
                        </a:rPr>
                        <a:t>Баға</a:t>
                      </a:r>
                      <a:endParaRPr lang="ru-RU" sz="1300" dirty="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dirty="0" err="1" smtClean="0">
                          <a:effectLst/>
                          <a:latin typeface="Times New Roman" pitchFamily="18" charset="0"/>
                          <a:cs typeface="Times New Roman" pitchFamily="18" charset="0"/>
                        </a:rPr>
                        <a:t>Баллдар</a:t>
                      </a:r>
                      <a:endParaRPr lang="ru-RU" sz="1300" dirty="0">
                        <a:effectLst/>
                        <a:latin typeface="Times New Roman" pitchFamily="18" charset="0"/>
                        <a:ea typeface="Times New Roman"/>
                        <a:cs typeface="Times New Roman" pitchFamily="18" charset="0"/>
                      </a:endParaRPr>
                    </a:p>
                  </a:txBody>
                  <a:tcPr marL="7001" marR="7001" marT="0" marB="0" anchor="ctr"/>
                </a:tc>
              </a:tr>
              <a:tr h="417341">
                <a:tc>
                  <a:txBody>
                    <a:bodyPr/>
                    <a:lstStyle/>
                    <a:p>
                      <a:pPr indent="-342900" algn="ctr">
                        <a:lnSpc>
                          <a:spcPts val="1370"/>
                        </a:lnSpc>
                        <a:spcAft>
                          <a:spcPts val="0"/>
                        </a:spcAft>
                      </a:pPr>
                      <a:r>
                        <a:rPr lang="ru-RU" sz="1400">
                          <a:effectLst/>
                          <a:latin typeface="Times New Roman" pitchFamily="18" charset="0"/>
                          <a:cs typeface="Times New Roman" pitchFamily="18" charset="0"/>
                        </a:rPr>
                        <a:t>«5»</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dirty="0">
                          <a:effectLst/>
                          <a:latin typeface="Times New Roman" pitchFamily="18" charset="0"/>
                          <a:cs typeface="Times New Roman" pitchFamily="18" charset="0"/>
                        </a:rPr>
                        <a:t>15 </a:t>
                      </a:r>
                      <a:r>
                        <a:rPr lang="ru-RU" sz="1400" dirty="0" smtClean="0">
                          <a:effectLst/>
                          <a:latin typeface="Times New Roman" pitchFamily="18" charset="0"/>
                          <a:cs typeface="Times New Roman" pitchFamily="18" charset="0"/>
                        </a:rPr>
                        <a:t>балл </a:t>
                      </a:r>
                    </a:p>
                    <a:p>
                      <a:pPr indent="-342900" algn="ctr">
                        <a:lnSpc>
                          <a:spcPts val="1370"/>
                        </a:lnSpc>
                        <a:spcAft>
                          <a:spcPts val="0"/>
                        </a:spcAft>
                      </a:pPr>
                      <a:r>
                        <a:rPr lang="ru-RU" sz="1400" dirty="0" smtClean="0">
                          <a:effectLst/>
                          <a:latin typeface="Times New Roman" pitchFamily="18" charset="0"/>
                          <a:cs typeface="Times New Roman" pitchFamily="18" charset="0"/>
                        </a:rPr>
                        <a:t>14 балл</a:t>
                      </a:r>
                      <a:endParaRPr lang="ru-RU" sz="1300" dirty="0">
                        <a:effectLst/>
                        <a:latin typeface="Times New Roman" pitchFamily="18" charset="0"/>
                        <a:ea typeface="Times New Roman"/>
                        <a:cs typeface="Times New Roman" pitchFamily="18" charset="0"/>
                      </a:endParaRPr>
                    </a:p>
                  </a:txBody>
                  <a:tcPr marL="7001" marR="7001" marT="0" marB="0" anchor="ctr"/>
                </a:tc>
              </a:tr>
              <a:tr h="623782">
                <a:tc>
                  <a:txBody>
                    <a:bodyPr/>
                    <a:lstStyle/>
                    <a:p>
                      <a:pPr indent="-342900" algn="ctr">
                        <a:lnSpc>
                          <a:spcPts val="1370"/>
                        </a:lnSpc>
                        <a:spcAft>
                          <a:spcPts val="0"/>
                        </a:spcAft>
                      </a:pPr>
                      <a:r>
                        <a:rPr lang="ru-RU" sz="1400">
                          <a:effectLst/>
                          <a:latin typeface="Times New Roman" pitchFamily="18" charset="0"/>
                          <a:cs typeface="Times New Roman" pitchFamily="18" charset="0"/>
                        </a:rPr>
                        <a:t>«4»</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dirty="0">
                          <a:effectLst/>
                          <a:latin typeface="Times New Roman" pitchFamily="18" charset="0"/>
                          <a:cs typeface="Times New Roman" pitchFamily="18" charset="0"/>
                        </a:rPr>
                        <a:t>13 </a:t>
                      </a:r>
                      <a:r>
                        <a:rPr lang="ru-RU" sz="1400" dirty="0" smtClean="0">
                          <a:effectLst/>
                          <a:latin typeface="Times New Roman" pitchFamily="18" charset="0"/>
                          <a:cs typeface="Times New Roman" pitchFamily="18" charset="0"/>
                        </a:rPr>
                        <a:t>балл</a:t>
                      </a:r>
                    </a:p>
                    <a:p>
                      <a:pPr indent="-342900" algn="ctr">
                        <a:lnSpc>
                          <a:spcPts val="1370"/>
                        </a:lnSpc>
                        <a:spcAft>
                          <a:spcPts val="0"/>
                        </a:spcAft>
                      </a:pPr>
                      <a:r>
                        <a:rPr lang="ru-RU" sz="1400" dirty="0" smtClean="0">
                          <a:effectLst/>
                          <a:latin typeface="Times New Roman" pitchFamily="18" charset="0"/>
                          <a:cs typeface="Times New Roman" pitchFamily="18" charset="0"/>
                        </a:rPr>
                        <a:t> </a:t>
                      </a:r>
                      <a:r>
                        <a:rPr lang="ru-RU" sz="1400" dirty="0">
                          <a:effectLst/>
                          <a:latin typeface="Times New Roman" pitchFamily="18" charset="0"/>
                          <a:cs typeface="Times New Roman" pitchFamily="18" charset="0"/>
                        </a:rPr>
                        <a:t>12 </a:t>
                      </a:r>
                      <a:r>
                        <a:rPr lang="ru-RU" sz="1400" dirty="0" smtClean="0">
                          <a:effectLst/>
                          <a:latin typeface="Times New Roman" pitchFamily="18" charset="0"/>
                          <a:cs typeface="Times New Roman" pitchFamily="18" charset="0"/>
                        </a:rPr>
                        <a:t>балл </a:t>
                      </a:r>
                    </a:p>
                    <a:p>
                      <a:pPr indent="-342900" algn="ctr">
                        <a:lnSpc>
                          <a:spcPts val="1370"/>
                        </a:lnSpc>
                        <a:spcAft>
                          <a:spcPts val="0"/>
                        </a:spcAft>
                      </a:pPr>
                      <a:r>
                        <a:rPr lang="ru-RU" sz="1400" dirty="0" smtClean="0">
                          <a:effectLst/>
                          <a:latin typeface="Times New Roman" pitchFamily="18" charset="0"/>
                          <a:cs typeface="Times New Roman" pitchFamily="18" charset="0"/>
                        </a:rPr>
                        <a:t>11 балл</a:t>
                      </a:r>
                      <a:endParaRPr lang="ru-RU" sz="1300" dirty="0">
                        <a:effectLst/>
                        <a:latin typeface="Times New Roman" pitchFamily="18" charset="0"/>
                        <a:ea typeface="Times New Roman"/>
                        <a:cs typeface="Times New Roman" pitchFamily="18" charset="0"/>
                      </a:endParaRPr>
                    </a:p>
                  </a:txBody>
                  <a:tcPr marL="7001" marR="7001" marT="0" marB="0" anchor="ctr"/>
                </a:tc>
              </a:tr>
              <a:tr h="623782">
                <a:tc>
                  <a:txBody>
                    <a:bodyPr/>
                    <a:lstStyle/>
                    <a:p>
                      <a:pPr indent="-342900" algn="ctr">
                        <a:lnSpc>
                          <a:spcPts val="1370"/>
                        </a:lnSpc>
                        <a:spcAft>
                          <a:spcPts val="0"/>
                        </a:spcAft>
                      </a:pPr>
                      <a:r>
                        <a:rPr lang="ru-RU" sz="1400">
                          <a:effectLst/>
                          <a:latin typeface="Times New Roman" pitchFamily="18" charset="0"/>
                          <a:cs typeface="Times New Roman" pitchFamily="18" charset="0"/>
                        </a:rPr>
                        <a:t>«3»</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dirty="0">
                          <a:effectLst/>
                          <a:latin typeface="Times New Roman" pitchFamily="18" charset="0"/>
                          <a:cs typeface="Times New Roman" pitchFamily="18" charset="0"/>
                        </a:rPr>
                        <a:t>10 </a:t>
                      </a:r>
                      <a:r>
                        <a:rPr lang="ru-RU" sz="1400" dirty="0" smtClean="0">
                          <a:effectLst/>
                          <a:latin typeface="Times New Roman" pitchFamily="18" charset="0"/>
                          <a:cs typeface="Times New Roman" pitchFamily="18" charset="0"/>
                        </a:rPr>
                        <a:t>балл</a:t>
                      </a:r>
                    </a:p>
                    <a:p>
                      <a:pPr indent="-342900" algn="ctr">
                        <a:lnSpc>
                          <a:spcPts val="1370"/>
                        </a:lnSpc>
                        <a:spcAft>
                          <a:spcPts val="0"/>
                        </a:spcAft>
                      </a:pPr>
                      <a:r>
                        <a:rPr lang="ru-RU" sz="1400" dirty="0" smtClean="0">
                          <a:effectLst/>
                          <a:latin typeface="Times New Roman" pitchFamily="18" charset="0"/>
                          <a:cs typeface="Times New Roman" pitchFamily="18" charset="0"/>
                        </a:rPr>
                        <a:t> </a:t>
                      </a:r>
                      <a:r>
                        <a:rPr lang="ru-RU" sz="1400" dirty="0">
                          <a:effectLst/>
                          <a:latin typeface="Times New Roman" pitchFamily="18" charset="0"/>
                          <a:cs typeface="Times New Roman" pitchFamily="18" charset="0"/>
                        </a:rPr>
                        <a:t>9 </a:t>
                      </a:r>
                      <a:r>
                        <a:rPr lang="ru-RU" sz="1400" dirty="0" smtClean="0">
                          <a:effectLst/>
                          <a:latin typeface="Times New Roman" pitchFamily="18" charset="0"/>
                          <a:cs typeface="Times New Roman" pitchFamily="18" charset="0"/>
                        </a:rPr>
                        <a:t>балл </a:t>
                      </a:r>
                      <a:endParaRPr lang="ru-RU" sz="1300" dirty="0">
                        <a:effectLst/>
                        <a:latin typeface="Times New Roman" pitchFamily="18" charset="0"/>
                        <a:cs typeface="Times New Roman" pitchFamily="18" charset="0"/>
                      </a:endParaRPr>
                    </a:p>
                    <a:p>
                      <a:pPr indent="-342900" algn="ctr">
                        <a:lnSpc>
                          <a:spcPts val="1370"/>
                        </a:lnSpc>
                        <a:spcAft>
                          <a:spcPts val="0"/>
                        </a:spcAft>
                      </a:pPr>
                      <a:r>
                        <a:rPr lang="ru-RU" sz="1400" dirty="0">
                          <a:effectLst/>
                          <a:latin typeface="Times New Roman" pitchFamily="18" charset="0"/>
                          <a:cs typeface="Times New Roman" pitchFamily="18" charset="0"/>
                        </a:rPr>
                        <a:t>8 </a:t>
                      </a:r>
                      <a:r>
                        <a:rPr lang="ru-RU" sz="1400" dirty="0" smtClean="0">
                          <a:effectLst/>
                          <a:latin typeface="Times New Roman" pitchFamily="18" charset="0"/>
                          <a:cs typeface="Times New Roman" pitchFamily="18" charset="0"/>
                        </a:rPr>
                        <a:t>балл</a:t>
                      </a:r>
                      <a:endParaRPr lang="ru-RU" sz="1300" dirty="0">
                        <a:effectLst/>
                        <a:latin typeface="Times New Roman" pitchFamily="18" charset="0"/>
                        <a:ea typeface="Times New Roman"/>
                        <a:cs typeface="Times New Roman" pitchFamily="18" charset="0"/>
                      </a:endParaRPr>
                    </a:p>
                  </a:txBody>
                  <a:tcPr marL="7001" marR="7001" marT="0" marB="0" anchor="ctr"/>
                </a:tc>
              </a:tr>
              <a:tr h="431449">
                <a:tc>
                  <a:txBody>
                    <a:bodyPr/>
                    <a:lstStyle/>
                    <a:p>
                      <a:pPr indent="-342900" algn="ctr">
                        <a:lnSpc>
                          <a:spcPts val="1370"/>
                        </a:lnSpc>
                        <a:spcAft>
                          <a:spcPts val="0"/>
                        </a:spcAft>
                      </a:pPr>
                      <a:r>
                        <a:rPr lang="ru-RU" sz="1400">
                          <a:effectLst/>
                          <a:latin typeface="Times New Roman" pitchFamily="18" charset="0"/>
                          <a:cs typeface="Times New Roman" pitchFamily="18" charset="0"/>
                        </a:rPr>
                        <a:t>«2»</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dirty="0">
                          <a:effectLst/>
                          <a:latin typeface="Times New Roman" pitchFamily="18" charset="0"/>
                          <a:cs typeface="Times New Roman" pitchFamily="18" charset="0"/>
                        </a:rPr>
                        <a:t>7 </a:t>
                      </a:r>
                      <a:r>
                        <a:rPr lang="ru-RU" sz="1400" dirty="0" smtClean="0">
                          <a:effectLst/>
                          <a:latin typeface="Times New Roman" pitchFamily="18" charset="0"/>
                          <a:cs typeface="Times New Roman" pitchFamily="18" charset="0"/>
                        </a:rPr>
                        <a:t>балл</a:t>
                      </a:r>
                    </a:p>
                    <a:p>
                      <a:pPr indent="-342900" algn="ctr">
                        <a:lnSpc>
                          <a:spcPts val="1370"/>
                        </a:lnSpc>
                        <a:spcAft>
                          <a:spcPts val="0"/>
                        </a:spcAft>
                      </a:pPr>
                      <a:r>
                        <a:rPr lang="ru-RU" sz="1400" dirty="0" smtClean="0">
                          <a:effectLst/>
                          <a:latin typeface="Times New Roman" pitchFamily="18" charset="0"/>
                          <a:cs typeface="Times New Roman" pitchFamily="18" charset="0"/>
                        </a:rPr>
                        <a:t> </a:t>
                      </a:r>
                      <a:r>
                        <a:rPr lang="ru-RU" sz="1400" dirty="0">
                          <a:effectLst/>
                          <a:latin typeface="Times New Roman" pitchFamily="18" charset="0"/>
                          <a:cs typeface="Times New Roman" pitchFamily="18" charset="0"/>
                        </a:rPr>
                        <a:t>6 </a:t>
                      </a:r>
                      <a:r>
                        <a:rPr lang="ru-RU" sz="1400" dirty="0" smtClean="0">
                          <a:effectLst/>
                          <a:latin typeface="Times New Roman" pitchFamily="18" charset="0"/>
                          <a:cs typeface="Times New Roman" pitchFamily="18" charset="0"/>
                        </a:rPr>
                        <a:t>балл</a:t>
                      </a:r>
                      <a:endParaRPr lang="ru-RU" sz="1300" dirty="0">
                        <a:effectLst/>
                        <a:latin typeface="Times New Roman" pitchFamily="18" charset="0"/>
                        <a:ea typeface="Times New Roman"/>
                        <a:cs typeface="Times New Roman" pitchFamily="18" charset="0"/>
                      </a:endParaRPr>
                    </a:p>
                  </a:txBody>
                  <a:tcPr marL="7001" marR="7001" marT="0" marB="0" anchor="ctr"/>
                </a:tc>
              </a:tr>
            </a:tbl>
          </a:graphicData>
        </a:graphic>
      </p:graphicFrame>
      <p:sp>
        <p:nvSpPr>
          <p:cNvPr id="8" name="Прямоугольник 7"/>
          <p:cNvSpPr/>
          <p:nvPr/>
        </p:nvSpPr>
        <p:spPr>
          <a:xfrm>
            <a:off x="3907064" y="3938805"/>
            <a:ext cx="3413863" cy="503105"/>
          </a:xfrm>
          <a:prstGeom prst="rect">
            <a:avLst/>
          </a:prstGeom>
        </p:spPr>
        <p:txBody>
          <a:bodyPr wrap="square" lIns="104309" tIns="52154" rIns="104309" bIns="52154">
            <a:spAutoFit/>
          </a:bodyPr>
          <a:lstStyle/>
          <a:p>
            <a:r>
              <a:rPr lang="kk-KZ" sz="1300" i="1" dirty="0">
                <a:latin typeface="Times New Roman" pitchFamily="18" charset="0"/>
                <a:cs typeface="Times New Roman" pitchFamily="18" charset="0"/>
              </a:rPr>
              <a:t>Ескерту: 6-7 балл алған оқушы емтиханға жіберілмейді.</a:t>
            </a:r>
            <a:endParaRPr lang="ru-RU" sz="1300" i="1" dirty="0">
              <a:latin typeface="Times New Roman" pitchFamily="18" charset="0"/>
              <a:cs typeface="Times New Roman" pitchFamily="18" charset="0"/>
            </a:endParaRPr>
          </a:p>
        </p:txBody>
      </p:sp>
      <p:sp>
        <p:nvSpPr>
          <p:cNvPr id="9" name="Прямоугольник 8"/>
          <p:cNvSpPr/>
          <p:nvPr/>
        </p:nvSpPr>
        <p:spPr>
          <a:xfrm>
            <a:off x="1921348" y="1868207"/>
            <a:ext cx="792998" cy="320372"/>
          </a:xfrm>
          <a:prstGeom prst="rect">
            <a:avLst/>
          </a:prstGeom>
        </p:spPr>
        <p:txBody>
          <a:bodyPr wrap="none" lIns="104309" tIns="52154" rIns="104309" bIns="52154">
            <a:spAutoFit/>
          </a:bodyPr>
          <a:lstStyle/>
          <a:p>
            <a:r>
              <a:rPr lang="ru-RU" sz="1400" b="1" dirty="0" err="1">
                <a:latin typeface="Times New Roman" pitchFamily="18" charset="0"/>
                <a:cs typeface="Times New Roman" pitchFamily="18" charset="0"/>
              </a:rPr>
              <a:t>Сынақ</a:t>
            </a:r>
            <a:endParaRPr lang="ru-RU" sz="1400" b="1" dirty="0">
              <a:latin typeface="Times New Roman" pitchFamily="18" charset="0"/>
              <a:cs typeface="Times New Roman" pitchFamily="18" charset="0"/>
            </a:endParaRPr>
          </a:p>
        </p:txBody>
      </p:sp>
      <p:sp>
        <p:nvSpPr>
          <p:cNvPr id="10" name="Прямоугольник 9"/>
          <p:cNvSpPr/>
          <p:nvPr/>
        </p:nvSpPr>
        <p:spPr>
          <a:xfrm>
            <a:off x="1459338" y="5735359"/>
            <a:ext cx="1777643" cy="320372"/>
          </a:xfrm>
          <a:prstGeom prst="rect">
            <a:avLst/>
          </a:prstGeom>
        </p:spPr>
        <p:txBody>
          <a:bodyPr wrap="none" lIns="104309" tIns="52154" rIns="104309" bIns="52154">
            <a:spAutoFit/>
          </a:bodyPr>
          <a:lstStyle/>
          <a:p>
            <a:pPr algn="ctr"/>
            <a:r>
              <a:rPr lang="ru-RU" sz="1400" b="1" i="1" dirty="0">
                <a:latin typeface="Times New Roman" pitchFamily="18" charset="0"/>
                <a:cs typeface="Times New Roman" pitchFamily="18" charset="0"/>
              </a:rPr>
              <a:t>4 модуль </a:t>
            </a:r>
            <a:r>
              <a:rPr lang="ru-RU" sz="1400" b="1" i="1" dirty="0" err="1">
                <a:latin typeface="Times New Roman" pitchFamily="18" charset="0"/>
                <a:cs typeface="Times New Roman" pitchFamily="18" charset="0"/>
              </a:rPr>
              <a:t>бойынша</a:t>
            </a:r>
            <a:r>
              <a:rPr lang="ru-RU" sz="1400" b="1" i="1" dirty="0">
                <a:latin typeface="Times New Roman" pitchFamily="18" charset="0"/>
                <a:cs typeface="Times New Roman" pitchFamily="18" charset="0"/>
              </a:rPr>
              <a:t>:</a:t>
            </a:r>
          </a:p>
        </p:txBody>
      </p:sp>
      <p:sp>
        <p:nvSpPr>
          <p:cNvPr id="11" name="Прямоугольник 10"/>
          <p:cNvSpPr/>
          <p:nvPr/>
        </p:nvSpPr>
        <p:spPr>
          <a:xfrm>
            <a:off x="1965650" y="5987987"/>
            <a:ext cx="792998" cy="320372"/>
          </a:xfrm>
          <a:prstGeom prst="rect">
            <a:avLst/>
          </a:prstGeom>
        </p:spPr>
        <p:txBody>
          <a:bodyPr wrap="none" lIns="104309" tIns="52154" rIns="104309" bIns="52154">
            <a:spAutoFit/>
          </a:bodyPr>
          <a:lstStyle/>
          <a:p>
            <a:r>
              <a:rPr lang="ru-RU" sz="1400" b="1" dirty="0" err="1">
                <a:latin typeface="Times New Roman" pitchFamily="18" charset="0"/>
                <a:cs typeface="Times New Roman" pitchFamily="18" charset="0"/>
              </a:rPr>
              <a:t>Сынақ</a:t>
            </a:r>
            <a:endParaRPr lang="ru-RU" sz="1400" b="1" dirty="0">
              <a:latin typeface="Times New Roman" pitchFamily="18" charset="0"/>
              <a:cs typeface="Times New Roman" pitchFamily="18" charset="0"/>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3347405994"/>
              </p:ext>
            </p:extLst>
          </p:nvPr>
        </p:nvGraphicFramePr>
        <p:xfrm>
          <a:off x="648380" y="6409033"/>
          <a:ext cx="3132253" cy="2546366"/>
        </p:xfrm>
        <a:graphic>
          <a:graphicData uri="http://schemas.openxmlformats.org/drawingml/2006/table">
            <a:tbl>
              <a:tblPr>
                <a:tableStyleId>{69CF1AB2-1976-4502-BF36-3FF5EA218861}</a:tableStyleId>
              </a:tblPr>
              <a:tblGrid>
                <a:gridCol w="1162837"/>
                <a:gridCol w="1969416"/>
              </a:tblGrid>
              <a:tr h="227977">
                <a:tc>
                  <a:txBody>
                    <a:bodyPr/>
                    <a:lstStyle/>
                    <a:p>
                      <a:pPr marL="203200" indent="-342900" algn="ctr">
                        <a:lnSpc>
                          <a:spcPts val="1200"/>
                        </a:lnSpc>
                        <a:spcAft>
                          <a:spcPts val="0"/>
                        </a:spcAft>
                      </a:pPr>
                      <a:r>
                        <a:rPr lang="ru-RU" sz="1400" dirty="0" err="1" smtClean="0">
                          <a:effectLst/>
                          <a:latin typeface="Times New Roman" pitchFamily="18" charset="0"/>
                          <a:cs typeface="Times New Roman" pitchFamily="18" charset="0"/>
                        </a:rPr>
                        <a:t>Баға</a:t>
                      </a:r>
                      <a:endParaRPr lang="ru-RU" sz="1300" dirty="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200"/>
                        </a:lnSpc>
                        <a:spcAft>
                          <a:spcPts val="0"/>
                        </a:spcAft>
                      </a:pPr>
                      <a:r>
                        <a:rPr lang="ru-RU" sz="1400" dirty="0" err="1" smtClean="0">
                          <a:effectLst/>
                          <a:latin typeface="Times New Roman" pitchFamily="18" charset="0"/>
                          <a:cs typeface="Times New Roman" pitchFamily="18" charset="0"/>
                        </a:rPr>
                        <a:t>Баллдар</a:t>
                      </a:r>
                      <a:endParaRPr lang="ru-RU" sz="1300" dirty="0">
                        <a:effectLst/>
                        <a:latin typeface="Times New Roman" pitchFamily="18" charset="0"/>
                        <a:ea typeface="Times New Roman"/>
                        <a:cs typeface="Times New Roman" pitchFamily="18" charset="0"/>
                      </a:endParaRPr>
                    </a:p>
                  </a:txBody>
                  <a:tcPr marL="7001" marR="7001" marT="0" marB="0" anchor="ctr"/>
                </a:tc>
              </a:tr>
              <a:tr h="424023">
                <a:tc>
                  <a:txBody>
                    <a:bodyPr/>
                    <a:lstStyle/>
                    <a:p>
                      <a:pPr indent="-342900" algn="ctr">
                        <a:lnSpc>
                          <a:spcPts val="1200"/>
                        </a:lnSpc>
                        <a:spcAft>
                          <a:spcPts val="0"/>
                        </a:spcAft>
                      </a:pPr>
                      <a:r>
                        <a:rPr lang="ru-RU" sz="1400">
                          <a:effectLst/>
                          <a:latin typeface="Times New Roman" pitchFamily="18" charset="0"/>
                          <a:cs typeface="Times New Roman" pitchFamily="18" charset="0"/>
                        </a:rPr>
                        <a:t>«5»</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415"/>
                        </a:lnSpc>
                        <a:spcAft>
                          <a:spcPts val="0"/>
                        </a:spcAft>
                      </a:pPr>
                      <a:r>
                        <a:rPr lang="ru-RU" sz="1400" dirty="0">
                          <a:effectLst/>
                          <a:latin typeface="Times New Roman" pitchFamily="18" charset="0"/>
                          <a:cs typeface="Times New Roman" pitchFamily="18" charset="0"/>
                        </a:rPr>
                        <a:t>20 </a:t>
                      </a:r>
                      <a:r>
                        <a:rPr lang="ru-RU" sz="1400" dirty="0" err="1" smtClean="0">
                          <a:effectLst/>
                          <a:latin typeface="Times New Roman" pitchFamily="18" charset="0"/>
                          <a:cs typeface="Times New Roman" pitchFamily="18" charset="0"/>
                        </a:rPr>
                        <a:t>балло</a:t>
                      </a:r>
                      <a:endParaRPr lang="ru-RU" sz="1300" dirty="0">
                        <a:effectLst/>
                        <a:latin typeface="Times New Roman" pitchFamily="18" charset="0"/>
                        <a:cs typeface="Times New Roman" pitchFamily="18" charset="0"/>
                      </a:endParaRPr>
                    </a:p>
                    <a:p>
                      <a:pPr indent="-342900" algn="ctr">
                        <a:lnSpc>
                          <a:spcPts val="1415"/>
                        </a:lnSpc>
                        <a:spcAft>
                          <a:spcPts val="0"/>
                        </a:spcAft>
                      </a:pPr>
                      <a:r>
                        <a:rPr lang="ru-RU" sz="1400" dirty="0">
                          <a:effectLst/>
                          <a:latin typeface="Times New Roman" pitchFamily="18" charset="0"/>
                          <a:cs typeface="Times New Roman" pitchFamily="18" charset="0"/>
                        </a:rPr>
                        <a:t>18-19 </a:t>
                      </a:r>
                      <a:r>
                        <a:rPr lang="ru-RU" sz="1400" dirty="0" smtClean="0">
                          <a:effectLst/>
                          <a:latin typeface="Times New Roman" pitchFamily="18" charset="0"/>
                          <a:cs typeface="Times New Roman" pitchFamily="18" charset="0"/>
                        </a:rPr>
                        <a:t>балл</a:t>
                      </a:r>
                      <a:endParaRPr lang="ru-RU" sz="1300" dirty="0">
                        <a:effectLst/>
                        <a:latin typeface="Times New Roman" pitchFamily="18" charset="0"/>
                        <a:ea typeface="Times New Roman"/>
                        <a:cs typeface="Times New Roman" pitchFamily="18" charset="0"/>
                      </a:endParaRPr>
                    </a:p>
                  </a:txBody>
                  <a:tcPr marL="7001" marR="7001" marT="0" marB="0" anchor="ctr"/>
                </a:tc>
              </a:tr>
              <a:tr h="627495">
                <a:tc>
                  <a:txBody>
                    <a:bodyPr/>
                    <a:lstStyle/>
                    <a:p>
                      <a:pPr indent="-342900" algn="ctr">
                        <a:lnSpc>
                          <a:spcPts val="1200"/>
                        </a:lnSpc>
                        <a:spcAft>
                          <a:spcPts val="0"/>
                        </a:spcAft>
                      </a:pPr>
                      <a:r>
                        <a:rPr lang="ru-RU" sz="1400">
                          <a:effectLst/>
                          <a:latin typeface="Times New Roman" pitchFamily="18" charset="0"/>
                          <a:cs typeface="Times New Roman" pitchFamily="18" charset="0"/>
                        </a:rPr>
                        <a:t>«4»</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90"/>
                        </a:lnSpc>
                        <a:spcAft>
                          <a:spcPts val="0"/>
                        </a:spcAft>
                      </a:pPr>
                      <a:r>
                        <a:rPr lang="ru-RU" sz="1400" dirty="0">
                          <a:effectLst/>
                          <a:latin typeface="Times New Roman" pitchFamily="18" charset="0"/>
                          <a:cs typeface="Times New Roman" pitchFamily="18" charset="0"/>
                        </a:rPr>
                        <a:t>18-17 </a:t>
                      </a:r>
                      <a:r>
                        <a:rPr lang="ru-RU" sz="1400" dirty="0" smtClean="0">
                          <a:effectLst/>
                          <a:latin typeface="Times New Roman" pitchFamily="18" charset="0"/>
                          <a:cs typeface="Times New Roman" pitchFamily="18" charset="0"/>
                        </a:rPr>
                        <a:t>балл </a:t>
                      </a:r>
                      <a:endParaRPr lang="ru-RU" sz="1300" dirty="0">
                        <a:effectLst/>
                        <a:latin typeface="Times New Roman" pitchFamily="18" charset="0"/>
                        <a:cs typeface="Times New Roman" pitchFamily="18" charset="0"/>
                      </a:endParaRPr>
                    </a:p>
                    <a:p>
                      <a:pPr indent="-342900" algn="ctr">
                        <a:lnSpc>
                          <a:spcPts val="1390"/>
                        </a:lnSpc>
                        <a:spcAft>
                          <a:spcPts val="0"/>
                        </a:spcAft>
                      </a:pPr>
                      <a:r>
                        <a:rPr lang="ru-RU" sz="1400" dirty="0">
                          <a:effectLst/>
                          <a:latin typeface="Times New Roman" pitchFamily="18" charset="0"/>
                          <a:cs typeface="Times New Roman" pitchFamily="18" charset="0"/>
                        </a:rPr>
                        <a:t>16 </a:t>
                      </a:r>
                      <a:r>
                        <a:rPr lang="ru-RU" sz="1400" dirty="0" smtClean="0">
                          <a:effectLst/>
                          <a:latin typeface="Times New Roman" pitchFamily="18" charset="0"/>
                          <a:cs typeface="Times New Roman" pitchFamily="18" charset="0"/>
                        </a:rPr>
                        <a:t>балл</a:t>
                      </a:r>
                      <a:endParaRPr lang="ru-RU" sz="1300" dirty="0">
                        <a:effectLst/>
                        <a:latin typeface="Times New Roman" pitchFamily="18" charset="0"/>
                        <a:cs typeface="Times New Roman" pitchFamily="18" charset="0"/>
                      </a:endParaRPr>
                    </a:p>
                    <a:p>
                      <a:pPr indent="-342900" algn="ctr">
                        <a:lnSpc>
                          <a:spcPts val="1390"/>
                        </a:lnSpc>
                        <a:spcAft>
                          <a:spcPts val="0"/>
                        </a:spcAft>
                      </a:pPr>
                      <a:r>
                        <a:rPr lang="ru-RU" sz="1400" dirty="0">
                          <a:effectLst/>
                          <a:latin typeface="Times New Roman" pitchFamily="18" charset="0"/>
                          <a:cs typeface="Times New Roman" pitchFamily="18" charset="0"/>
                        </a:rPr>
                        <a:t>14-15 </a:t>
                      </a:r>
                      <a:r>
                        <a:rPr lang="ru-RU" sz="1400" dirty="0" smtClean="0">
                          <a:effectLst/>
                          <a:latin typeface="Times New Roman" pitchFamily="18" charset="0"/>
                          <a:cs typeface="Times New Roman" pitchFamily="18" charset="0"/>
                        </a:rPr>
                        <a:t>балл</a:t>
                      </a:r>
                      <a:endParaRPr lang="ru-RU" sz="1300" dirty="0">
                        <a:effectLst/>
                        <a:latin typeface="Times New Roman" pitchFamily="18" charset="0"/>
                        <a:ea typeface="Times New Roman"/>
                        <a:cs typeface="Times New Roman" pitchFamily="18" charset="0"/>
                      </a:endParaRPr>
                    </a:p>
                  </a:txBody>
                  <a:tcPr marL="7001" marR="7001" marT="0" marB="0" anchor="ctr"/>
                </a:tc>
              </a:tr>
              <a:tr h="831709">
                <a:tc>
                  <a:txBody>
                    <a:bodyPr/>
                    <a:lstStyle/>
                    <a:p>
                      <a:pPr indent="-342900" algn="ctr">
                        <a:lnSpc>
                          <a:spcPts val="1200"/>
                        </a:lnSpc>
                        <a:spcAft>
                          <a:spcPts val="0"/>
                        </a:spcAft>
                      </a:pPr>
                      <a:r>
                        <a:rPr lang="ru-RU" sz="1400">
                          <a:effectLst/>
                          <a:latin typeface="Times New Roman" pitchFamily="18" charset="0"/>
                          <a:cs typeface="Times New Roman" pitchFamily="18" charset="0"/>
                        </a:rPr>
                        <a:t>«3»</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90"/>
                        </a:lnSpc>
                        <a:spcAft>
                          <a:spcPts val="0"/>
                        </a:spcAft>
                      </a:pPr>
                      <a:r>
                        <a:rPr lang="ru-RU" sz="1400" dirty="0">
                          <a:effectLst/>
                          <a:latin typeface="Times New Roman" pitchFamily="18" charset="0"/>
                          <a:cs typeface="Times New Roman" pitchFamily="18" charset="0"/>
                        </a:rPr>
                        <a:t>14 </a:t>
                      </a:r>
                      <a:r>
                        <a:rPr lang="ru-RU" sz="1400" dirty="0" smtClean="0">
                          <a:effectLst/>
                          <a:latin typeface="Times New Roman" pitchFamily="18" charset="0"/>
                          <a:cs typeface="Times New Roman" pitchFamily="18" charset="0"/>
                        </a:rPr>
                        <a:t>балл</a:t>
                      </a:r>
                      <a:endParaRPr lang="ru-RU" sz="1300" dirty="0">
                        <a:effectLst/>
                        <a:latin typeface="Times New Roman" pitchFamily="18" charset="0"/>
                        <a:cs typeface="Times New Roman" pitchFamily="18" charset="0"/>
                      </a:endParaRPr>
                    </a:p>
                    <a:p>
                      <a:pPr indent="-342900" algn="ctr">
                        <a:lnSpc>
                          <a:spcPts val="1390"/>
                        </a:lnSpc>
                        <a:spcAft>
                          <a:spcPts val="0"/>
                        </a:spcAft>
                      </a:pPr>
                      <a:r>
                        <a:rPr lang="ru-RU" sz="1400" dirty="0">
                          <a:effectLst/>
                          <a:latin typeface="Times New Roman" pitchFamily="18" charset="0"/>
                          <a:cs typeface="Times New Roman" pitchFamily="18" charset="0"/>
                        </a:rPr>
                        <a:t>13 </a:t>
                      </a:r>
                      <a:r>
                        <a:rPr lang="ru-RU" sz="1400" dirty="0" smtClean="0">
                          <a:effectLst/>
                          <a:latin typeface="Times New Roman" pitchFamily="18" charset="0"/>
                          <a:cs typeface="Times New Roman" pitchFamily="18" charset="0"/>
                        </a:rPr>
                        <a:t>балл </a:t>
                      </a:r>
                      <a:endParaRPr lang="ru-RU" sz="1300" dirty="0">
                        <a:effectLst/>
                        <a:latin typeface="Times New Roman" pitchFamily="18" charset="0"/>
                        <a:cs typeface="Times New Roman" pitchFamily="18" charset="0"/>
                      </a:endParaRPr>
                    </a:p>
                    <a:p>
                      <a:pPr indent="-342900" algn="ctr">
                        <a:lnSpc>
                          <a:spcPts val="1390"/>
                        </a:lnSpc>
                        <a:spcAft>
                          <a:spcPts val="0"/>
                        </a:spcAft>
                      </a:pPr>
                      <a:r>
                        <a:rPr lang="ru-RU" sz="1400" dirty="0">
                          <a:effectLst/>
                          <a:latin typeface="Times New Roman" pitchFamily="18" charset="0"/>
                          <a:cs typeface="Times New Roman" pitchFamily="18" charset="0"/>
                        </a:rPr>
                        <a:t>12 </a:t>
                      </a:r>
                      <a:r>
                        <a:rPr lang="ru-RU" sz="1400" dirty="0" smtClean="0">
                          <a:effectLst/>
                          <a:latin typeface="Times New Roman" pitchFamily="18" charset="0"/>
                          <a:cs typeface="Times New Roman" pitchFamily="18" charset="0"/>
                        </a:rPr>
                        <a:t>балл</a:t>
                      </a:r>
                      <a:endParaRPr lang="ru-RU" sz="1300" dirty="0">
                        <a:effectLst/>
                        <a:latin typeface="Times New Roman" pitchFamily="18" charset="0"/>
                        <a:cs typeface="Times New Roman" pitchFamily="18" charset="0"/>
                      </a:endParaRPr>
                    </a:p>
                    <a:p>
                      <a:pPr indent="-342900" algn="ctr">
                        <a:lnSpc>
                          <a:spcPts val="1390"/>
                        </a:lnSpc>
                        <a:spcAft>
                          <a:spcPts val="0"/>
                        </a:spcAft>
                      </a:pPr>
                      <a:r>
                        <a:rPr lang="ru-RU" sz="1400" dirty="0">
                          <a:effectLst/>
                          <a:latin typeface="Times New Roman" pitchFamily="18" charset="0"/>
                          <a:cs typeface="Times New Roman" pitchFamily="18" charset="0"/>
                        </a:rPr>
                        <a:t>11 </a:t>
                      </a:r>
                      <a:r>
                        <a:rPr lang="ru-RU" sz="1400" dirty="0" smtClean="0">
                          <a:effectLst/>
                          <a:latin typeface="Times New Roman" pitchFamily="18" charset="0"/>
                          <a:cs typeface="Times New Roman" pitchFamily="18" charset="0"/>
                        </a:rPr>
                        <a:t>балл </a:t>
                      </a:r>
                      <a:r>
                        <a:rPr lang="ru-RU" sz="1400" dirty="0">
                          <a:effectLst/>
                          <a:latin typeface="Times New Roman" pitchFamily="18" charset="0"/>
                          <a:cs typeface="Times New Roman" pitchFamily="18" charset="0"/>
                        </a:rPr>
                        <a:t>.</a:t>
                      </a:r>
                      <a:endParaRPr lang="ru-RU" sz="1300" dirty="0">
                        <a:effectLst/>
                        <a:latin typeface="Times New Roman" pitchFamily="18" charset="0"/>
                        <a:ea typeface="Times New Roman"/>
                        <a:cs typeface="Times New Roman" pitchFamily="18" charset="0"/>
                      </a:endParaRPr>
                    </a:p>
                  </a:txBody>
                  <a:tcPr marL="7001" marR="7001" marT="0" marB="0" anchor="ctr"/>
                </a:tc>
              </a:tr>
              <a:tr h="435162">
                <a:tc>
                  <a:txBody>
                    <a:bodyPr/>
                    <a:lstStyle/>
                    <a:p>
                      <a:pPr indent="-342900" algn="ctr">
                        <a:lnSpc>
                          <a:spcPts val="1200"/>
                        </a:lnSpc>
                        <a:spcAft>
                          <a:spcPts val="0"/>
                        </a:spcAft>
                      </a:pPr>
                      <a:r>
                        <a:rPr lang="ru-RU" sz="1400">
                          <a:effectLst/>
                          <a:latin typeface="Times New Roman" pitchFamily="18" charset="0"/>
                          <a:cs typeface="Times New Roman" pitchFamily="18" charset="0"/>
                        </a:rPr>
                        <a:t>«2»</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90"/>
                        </a:lnSpc>
                        <a:spcAft>
                          <a:spcPts val="0"/>
                        </a:spcAft>
                      </a:pPr>
                      <a:r>
                        <a:rPr lang="ru-RU" sz="1400" dirty="0">
                          <a:effectLst/>
                          <a:latin typeface="Times New Roman" pitchFamily="18" charset="0"/>
                          <a:cs typeface="Times New Roman" pitchFamily="18" charset="0"/>
                        </a:rPr>
                        <a:t>10 </a:t>
                      </a:r>
                      <a:r>
                        <a:rPr lang="ru-RU" sz="1400" dirty="0" smtClean="0">
                          <a:effectLst/>
                          <a:latin typeface="Times New Roman" pitchFamily="18" charset="0"/>
                          <a:cs typeface="Times New Roman" pitchFamily="18" charset="0"/>
                        </a:rPr>
                        <a:t>балл</a:t>
                      </a:r>
                      <a:endParaRPr lang="ru-RU" sz="1300" dirty="0">
                        <a:effectLst/>
                        <a:latin typeface="Times New Roman" pitchFamily="18" charset="0"/>
                        <a:cs typeface="Times New Roman" pitchFamily="18" charset="0"/>
                      </a:endParaRPr>
                    </a:p>
                    <a:p>
                      <a:pPr indent="-342900" algn="ctr">
                        <a:lnSpc>
                          <a:spcPts val="1390"/>
                        </a:lnSpc>
                        <a:spcAft>
                          <a:spcPts val="0"/>
                        </a:spcAft>
                      </a:pPr>
                      <a:r>
                        <a:rPr lang="ru-RU" sz="1400" dirty="0">
                          <a:effectLst/>
                          <a:latin typeface="Times New Roman" pitchFamily="18" charset="0"/>
                          <a:cs typeface="Times New Roman" pitchFamily="18" charset="0"/>
                        </a:rPr>
                        <a:t> 9 </a:t>
                      </a:r>
                      <a:r>
                        <a:rPr lang="ru-RU" sz="1400" dirty="0" smtClean="0">
                          <a:effectLst/>
                          <a:latin typeface="Times New Roman" pitchFamily="18" charset="0"/>
                          <a:cs typeface="Times New Roman" pitchFamily="18" charset="0"/>
                        </a:rPr>
                        <a:t>балл</a:t>
                      </a:r>
                      <a:endParaRPr lang="ru-RU" sz="1300" dirty="0">
                        <a:effectLst/>
                        <a:latin typeface="Times New Roman" pitchFamily="18" charset="0"/>
                        <a:ea typeface="Times New Roman"/>
                        <a:cs typeface="Times New Roman" pitchFamily="18" charset="0"/>
                      </a:endParaRPr>
                    </a:p>
                  </a:txBody>
                  <a:tcPr marL="7001" marR="7001" marT="0" marB="0" anchor="ctr"/>
                </a:tc>
              </a:tr>
            </a:tbl>
          </a:graphicData>
        </a:graphic>
      </p:graphicFrame>
      <p:sp>
        <p:nvSpPr>
          <p:cNvPr id="13" name="Прямоугольник 12"/>
          <p:cNvSpPr/>
          <p:nvPr/>
        </p:nvSpPr>
        <p:spPr>
          <a:xfrm>
            <a:off x="3917128" y="8179467"/>
            <a:ext cx="3413863" cy="503105"/>
          </a:xfrm>
          <a:prstGeom prst="rect">
            <a:avLst/>
          </a:prstGeom>
        </p:spPr>
        <p:txBody>
          <a:bodyPr wrap="square" lIns="104309" tIns="52154" rIns="104309" bIns="52154">
            <a:spAutoFit/>
          </a:bodyPr>
          <a:lstStyle/>
          <a:p>
            <a:r>
              <a:rPr lang="kk-KZ" sz="1300" i="1" dirty="0">
                <a:latin typeface="Times New Roman" pitchFamily="18" charset="0"/>
                <a:cs typeface="Times New Roman" pitchFamily="18" charset="0"/>
              </a:rPr>
              <a:t>Ескерту: 10 және одан аз балл алған білімгер емтиханға жіберілмейді.</a:t>
            </a:r>
            <a:endParaRPr lang="ru-RU" sz="1300" i="1" dirty="0">
              <a:latin typeface="Times New Roman" pitchFamily="18" charset="0"/>
              <a:cs typeface="Times New Roman" pitchFamily="18" charset="0"/>
            </a:endParaRPr>
          </a:p>
        </p:txBody>
      </p:sp>
      <p:sp>
        <p:nvSpPr>
          <p:cNvPr id="14" name="TextBox 13"/>
          <p:cNvSpPr txBox="1"/>
          <p:nvPr/>
        </p:nvSpPr>
        <p:spPr>
          <a:xfrm>
            <a:off x="3346047" y="10199898"/>
            <a:ext cx="873314" cy="323936"/>
          </a:xfrm>
          <a:prstGeom prst="rect">
            <a:avLst/>
          </a:prstGeom>
          <a:noFill/>
        </p:spPr>
        <p:txBody>
          <a:bodyPr wrap="square" lIns="104309" tIns="52154" rIns="104309" bIns="52154" rtlCol="0">
            <a:spAutoFit/>
          </a:bodyPr>
          <a:lstStyle/>
          <a:p>
            <a:pPr algn="ctr"/>
            <a:r>
              <a:rPr lang="kk-KZ" sz="1400" dirty="0">
                <a:latin typeface="Times New Roman" pitchFamily="18" charset="0"/>
                <a:cs typeface="Times New Roman" pitchFamily="18" charset="0"/>
              </a:rPr>
              <a:t>40</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27404850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3730" y="1017388"/>
            <a:ext cx="6192588" cy="503105"/>
          </a:xfrm>
          <a:prstGeom prst="rect">
            <a:avLst/>
          </a:prstGeom>
        </p:spPr>
        <p:txBody>
          <a:bodyPr wrap="square" lIns="104309" tIns="52154" rIns="104309" bIns="52154">
            <a:spAutoFit/>
          </a:bodyPr>
          <a:lstStyle/>
          <a:p>
            <a:pPr algn="r"/>
            <a:r>
              <a:rPr lang="ru-RU" sz="1300" b="1" dirty="0" err="1">
                <a:latin typeface="Times New Roman" pitchFamily="18" charset="0"/>
                <a:cs typeface="Times New Roman" pitchFamily="18" charset="0"/>
              </a:rPr>
              <a:t>Кесте</a:t>
            </a:r>
            <a:r>
              <a:rPr lang="ru-RU" sz="1300" b="1" dirty="0">
                <a:latin typeface="Times New Roman" pitchFamily="18" charset="0"/>
                <a:cs typeface="Times New Roman" pitchFamily="18" charset="0"/>
              </a:rPr>
              <a:t> 1</a:t>
            </a:r>
          </a:p>
          <a:p>
            <a:pPr algn="ctr"/>
            <a:r>
              <a:rPr lang="kk-KZ" sz="1300" b="1" dirty="0">
                <a:latin typeface="Times New Roman" pitchFamily="18" charset="0"/>
                <a:cs typeface="Times New Roman" pitchFamily="18" charset="0"/>
              </a:rPr>
              <a:t>Рейтингтік жүйенің 2 модулі бойынша емтихан</a:t>
            </a:r>
            <a:endParaRPr lang="ru-RU" sz="1300" b="1" dirty="0">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998078001"/>
              </p:ext>
            </p:extLst>
          </p:nvPr>
        </p:nvGraphicFramePr>
        <p:xfrm>
          <a:off x="1359172" y="1641489"/>
          <a:ext cx="4842921" cy="3581550"/>
        </p:xfrm>
        <a:graphic>
          <a:graphicData uri="http://schemas.openxmlformats.org/drawingml/2006/table">
            <a:tbl>
              <a:tblPr>
                <a:tableStyleId>{69CF1AB2-1976-4502-BF36-3FF5EA218861}</a:tableStyleId>
              </a:tblPr>
              <a:tblGrid>
                <a:gridCol w="2073357"/>
                <a:gridCol w="1538328"/>
                <a:gridCol w="1231236"/>
              </a:tblGrid>
              <a:tr h="598534">
                <a:tc>
                  <a:txBody>
                    <a:bodyPr/>
                    <a:lstStyle/>
                    <a:p>
                      <a:pPr algn="ctr">
                        <a:spcAft>
                          <a:spcPts val="0"/>
                        </a:spcAft>
                      </a:pPr>
                      <a:r>
                        <a:rPr lang="kk-KZ" sz="1300" dirty="0">
                          <a:effectLst/>
                          <a:latin typeface="Times New Roman" pitchFamily="18" charset="0"/>
                          <a:ea typeface="Times New Roman"/>
                          <a:cs typeface="Times New Roman" pitchFamily="18" charset="0"/>
                        </a:rPr>
                        <a:t>Семестр бойындағы рейтинг баллы</a:t>
                      </a:r>
                      <a:endParaRPr lang="ru-RU" sz="1300" dirty="0">
                        <a:effectLst/>
                        <a:latin typeface="Times New Roman" pitchFamily="18" charset="0"/>
                        <a:ea typeface="Times New Roman"/>
                        <a:cs typeface="Times New Roman" pitchFamily="18" charset="0"/>
                      </a:endParaRPr>
                    </a:p>
                  </a:txBody>
                  <a:tcPr marL="75613" marR="75613" marT="0" marB="0"/>
                </a:tc>
                <a:tc>
                  <a:txBody>
                    <a:bodyPr/>
                    <a:lstStyle/>
                    <a:p>
                      <a:pPr algn="ctr">
                        <a:spcAft>
                          <a:spcPts val="0"/>
                        </a:spcAft>
                      </a:pPr>
                      <a:r>
                        <a:rPr lang="kk-KZ" sz="1300" dirty="0">
                          <a:effectLst/>
                          <a:latin typeface="Times New Roman" pitchFamily="18" charset="0"/>
                          <a:ea typeface="Times New Roman"/>
                          <a:cs typeface="Times New Roman" pitchFamily="18" charset="0"/>
                        </a:rPr>
                        <a:t>Емтихан бағасы</a:t>
                      </a:r>
                      <a:endParaRPr lang="ru-RU" sz="1300" dirty="0">
                        <a:effectLst/>
                        <a:latin typeface="Times New Roman" pitchFamily="18" charset="0"/>
                        <a:ea typeface="Times New Roman"/>
                        <a:cs typeface="Times New Roman" pitchFamily="18" charset="0"/>
                      </a:endParaRPr>
                    </a:p>
                  </a:txBody>
                  <a:tcPr marL="75613" marR="75613" marT="0" marB="0"/>
                </a:tc>
                <a:tc>
                  <a:txBody>
                    <a:bodyPr/>
                    <a:lstStyle/>
                    <a:p>
                      <a:pPr algn="ctr">
                        <a:spcAft>
                          <a:spcPts val="0"/>
                        </a:spcAft>
                      </a:pPr>
                      <a:r>
                        <a:rPr lang="kk-KZ" sz="1300" dirty="0">
                          <a:effectLst/>
                          <a:latin typeface="Times New Roman" pitchFamily="18" charset="0"/>
                          <a:ea typeface="Times New Roman"/>
                          <a:cs typeface="Times New Roman" pitchFamily="18" charset="0"/>
                        </a:rPr>
                        <a:t>Қорытынды жүйе</a:t>
                      </a:r>
                      <a:endParaRPr lang="ru-RU" sz="1300" dirty="0">
                        <a:effectLst/>
                        <a:latin typeface="Times New Roman" pitchFamily="18" charset="0"/>
                        <a:ea typeface="Times New Roman"/>
                        <a:cs typeface="Times New Roman" pitchFamily="18" charset="0"/>
                      </a:endParaRPr>
                    </a:p>
                  </a:txBody>
                  <a:tcPr marL="75613" marR="75613" marT="0" marB="0"/>
                </a:tc>
              </a:tr>
              <a:tr h="249513">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6-7</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2</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2</a:t>
                      </a:r>
                      <a:endParaRPr lang="ru-RU" sz="1300">
                        <a:effectLst/>
                        <a:latin typeface="Times New Roman" pitchFamily="18" charset="0"/>
                        <a:ea typeface="Times New Roman"/>
                        <a:cs typeface="Times New Roman" pitchFamily="18" charset="0"/>
                      </a:endParaRPr>
                    </a:p>
                  </a:txBody>
                  <a:tcPr marL="7001" marR="7001" marT="0" marB="0" anchor="ctr"/>
                </a:tc>
              </a:tr>
              <a:tr h="245800">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6-7</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3</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3</a:t>
                      </a:r>
                      <a:endParaRPr lang="ru-RU" sz="1300">
                        <a:effectLst/>
                        <a:latin typeface="Times New Roman" pitchFamily="18" charset="0"/>
                        <a:ea typeface="Times New Roman"/>
                        <a:cs typeface="Times New Roman" pitchFamily="18" charset="0"/>
                      </a:endParaRPr>
                    </a:p>
                  </a:txBody>
                  <a:tcPr marL="7001" marR="7001" marT="0" marB="0" anchor="ctr"/>
                </a:tc>
              </a:tr>
              <a:tr h="249513">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7</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4</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4</a:t>
                      </a:r>
                      <a:endParaRPr lang="ru-RU" sz="1300">
                        <a:effectLst/>
                        <a:latin typeface="Times New Roman" pitchFamily="18" charset="0"/>
                        <a:ea typeface="Times New Roman"/>
                        <a:cs typeface="Times New Roman" pitchFamily="18" charset="0"/>
                      </a:endParaRPr>
                    </a:p>
                  </a:txBody>
                  <a:tcPr marL="7001" marR="7001" marT="0" marB="0" anchor="ctr"/>
                </a:tc>
              </a:tr>
              <a:tr h="249513">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6-7</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5</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4</a:t>
                      </a:r>
                      <a:endParaRPr lang="ru-RU" sz="1300">
                        <a:effectLst/>
                        <a:latin typeface="Times New Roman" pitchFamily="18" charset="0"/>
                        <a:ea typeface="Times New Roman"/>
                        <a:cs typeface="Times New Roman" pitchFamily="18" charset="0"/>
                      </a:endParaRPr>
                    </a:p>
                  </a:txBody>
                  <a:tcPr marL="7001" marR="7001" marT="0" marB="0" anchor="ctr"/>
                </a:tc>
              </a:tr>
              <a:tr h="249513">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8</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kk-KZ" sz="1400" dirty="0" smtClean="0">
                          <a:effectLst/>
                          <a:latin typeface="Times New Roman" pitchFamily="18" charset="0"/>
                          <a:cs typeface="Times New Roman" pitchFamily="18" charset="0"/>
                        </a:rPr>
                        <a:t>2</a:t>
                      </a:r>
                      <a:endParaRPr lang="ru-RU" sz="1300" dirty="0">
                        <a:effectLst/>
                        <a:latin typeface="Times New Roman" pitchFamily="18" charset="0"/>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2</a:t>
                      </a:r>
                      <a:endParaRPr lang="ru-RU" sz="1300">
                        <a:effectLst/>
                        <a:latin typeface="Times New Roman" pitchFamily="18" charset="0"/>
                        <a:ea typeface="Times New Roman"/>
                        <a:cs typeface="Times New Roman" pitchFamily="18" charset="0"/>
                      </a:endParaRPr>
                    </a:p>
                  </a:txBody>
                  <a:tcPr marL="7001" marR="7001" marT="0" marB="0" anchor="ctr"/>
                </a:tc>
              </a:tr>
              <a:tr h="245800">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8</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3</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3</a:t>
                      </a:r>
                      <a:endParaRPr lang="ru-RU" sz="1300">
                        <a:effectLst/>
                        <a:latin typeface="Times New Roman" pitchFamily="18" charset="0"/>
                        <a:ea typeface="Times New Roman"/>
                        <a:cs typeface="Times New Roman" pitchFamily="18" charset="0"/>
                      </a:endParaRPr>
                    </a:p>
                  </a:txBody>
                  <a:tcPr marL="7001" marR="7001" marT="0" marB="0" anchor="ctr"/>
                </a:tc>
              </a:tr>
              <a:tr h="245800">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8</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4</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4</a:t>
                      </a:r>
                      <a:endParaRPr lang="ru-RU" sz="1300">
                        <a:effectLst/>
                        <a:latin typeface="Times New Roman" pitchFamily="18" charset="0"/>
                        <a:ea typeface="Times New Roman"/>
                        <a:cs typeface="Times New Roman" pitchFamily="18" charset="0"/>
                      </a:endParaRPr>
                    </a:p>
                  </a:txBody>
                  <a:tcPr marL="7001" marR="7001" marT="0" marB="0" anchor="ctr"/>
                </a:tc>
              </a:tr>
              <a:tr h="245800">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8</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5</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4</a:t>
                      </a:r>
                      <a:endParaRPr lang="ru-RU" sz="1300">
                        <a:effectLst/>
                        <a:latin typeface="Times New Roman" pitchFamily="18" charset="0"/>
                        <a:ea typeface="Times New Roman"/>
                        <a:cs typeface="Times New Roman" pitchFamily="18" charset="0"/>
                      </a:endParaRPr>
                    </a:p>
                  </a:txBody>
                  <a:tcPr marL="7001" marR="7001" marT="0" marB="0" anchor="ctr"/>
                </a:tc>
              </a:tr>
              <a:tr h="249513">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9-10</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2</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2</a:t>
                      </a:r>
                      <a:endParaRPr lang="ru-RU" sz="1300">
                        <a:effectLst/>
                        <a:latin typeface="Times New Roman" pitchFamily="18" charset="0"/>
                        <a:ea typeface="Times New Roman"/>
                        <a:cs typeface="Times New Roman" pitchFamily="18" charset="0"/>
                      </a:endParaRPr>
                    </a:p>
                  </a:txBody>
                  <a:tcPr marL="7001" marR="7001" marT="0" marB="0" anchor="ctr"/>
                </a:tc>
              </a:tr>
              <a:tr h="249513">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9-10</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3</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4</a:t>
                      </a:r>
                      <a:endParaRPr lang="ru-RU" sz="1300">
                        <a:effectLst/>
                        <a:latin typeface="Times New Roman" pitchFamily="18" charset="0"/>
                        <a:ea typeface="Times New Roman"/>
                        <a:cs typeface="Times New Roman" pitchFamily="18" charset="0"/>
                      </a:endParaRPr>
                    </a:p>
                  </a:txBody>
                  <a:tcPr marL="7001" marR="7001" marT="0" marB="0" anchor="ctr"/>
                </a:tc>
              </a:tr>
              <a:tr h="249513">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9-10</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4</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4</a:t>
                      </a:r>
                      <a:endParaRPr lang="ru-RU" sz="1300">
                        <a:effectLst/>
                        <a:latin typeface="Times New Roman" pitchFamily="18" charset="0"/>
                        <a:ea typeface="Times New Roman"/>
                        <a:cs typeface="Times New Roman" pitchFamily="18" charset="0"/>
                      </a:endParaRPr>
                    </a:p>
                  </a:txBody>
                  <a:tcPr marL="7001" marR="7001" marT="0" marB="0" anchor="ctr"/>
                </a:tc>
              </a:tr>
              <a:tr h="253225">
                <a:tc>
                  <a:txBody>
                    <a:bodyPr/>
                    <a:lstStyle/>
                    <a:p>
                      <a:pPr indent="-342900" algn="ctr">
                        <a:lnSpc>
                          <a:spcPts val="1370"/>
                        </a:lnSpc>
                        <a:spcAft>
                          <a:spcPts val="0"/>
                        </a:spcAft>
                      </a:pPr>
                      <a:r>
                        <a:rPr lang="ru-RU" sz="1400" u="none" strike="noStrike" spc="0" dirty="0">
                          <a:effectLst/>
                          <a:latin typeface="Times New Roman" pitchFamily="18" charset="0"/>
                          <a:cs typeface="Times New Roman" pitchFamily="18" charset="0"/>
                        </a:rPr>
                        <a:t>9-10</a:t>
                      </a:r>
                      <a:endParaRPr lang="ru-RU" sz="1300" dirty="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5</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dirty="0">
                          <a:effectLst/>
                          <a:latin typeface="Times New Roman" pitchFamily="18" charset="0"/>
                          <a:cs typeface="Times New Roman" pitchFamily="18" charset="0"/>
                        </a:rPr>
                        <a:t>5</a:t>
                      </a:r>
                      <a:endParaRPr lang="ru-RU" sz="1300" dirty="0">
                        <a:effectLst/>
                        <a:latin typeface="Times New Roman" pitchFamily="18" charset="0"/>
                        <a:ea typeface="Times New Roman"/>
                        <a:cs typeface="Times New Roman" pitchFamily="18" charset="0"/>
                      </a:endParaRPr>
                    </a:p>
                  </a:txBody>
                  <a:tcPr marL="7001" marR="7001" marT="0" marB="0" anchor="ctr"/>
                </a:tc>
              </a:tr>
            </a:tbl>
          </a:graphicData>
        </a:graphic>
      </p:graphicFrame>
      <p:sp>
        <p:nvSpPr>
          <p:cNvPr id="4" name="Прямоугольник 3"/>
          <p:cNvSpPr/>
          <p:nvPr/>
        </p:nvSpPr>
        <p:spPr>
          <a:xfrm>
            <a:off x="1081298" y="5322647"/>
            <a:ext cx="5716235" cy="503105"/>
          </a:xfrm>
          <a:prstGeom prst="rect">
            <a:avLst/>
          </a:prstGeom>
        </p:spPr>
        <p:txBody>
          <a:bodyPr wrap="square" lIns="104309" tIns="52154" rIns="104309" bIns="52154">
            <a:spAutoFit/>
          </a:bodyPr>
          <a:lstStyle/>
          <a:p>
            <a:pPr algn="r"/>
            <a:r>
              <a:rPr lang="ru-RU" sz="1300" b="1" dirty="0" err="1">
                <a:latin typeface="Times New Roman" pitchFamily="18" charset="0"/>
                <a:cs typeface="Times New Roman" pitchFamily="18" charset="0"/>
              </a:rPr>
              <a:t>Кесте</a:t>
            </a:r>
            <a:r>
              <a:rPr lang="ru-RU" sz="1300" b="1" dirty="0">
                <a:latin typeface="Times New Roman" pitchFamily="18" charset="0"/>
                <a:cs typeface="Times New Roman" pitchFamily="18" charset="0"/>
              </a:rPr>
              <a:t> 2</a:t>
            </a:r>
          </a:p>
          <a:p>
            <a:pPr algn="ctr"/>
            <a:r>
              <a:rPr lang="kk-KZ" sz="1300" b="1" dirty="0">
                <a:latin typeface="Times New Roman" pitchFamily="18" charset="0"/>
                <a:cs typeface="Times New Roman" pitchFamily="18" charset="0"/>
              </a:rPr>
              <a:t>Рейтингтік жүйенің 3 модулі бойынша емтихан</a:t>
            </a:r>
            <a:endParaRPr lang="ru-RU" sz="1300" b="1" dirty="0">
              <a:latin typeface="Times New Roman" pitchFamily="18" charset="0"/>
              <a:cs typeface="Times New Roman"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196279836"/>
              </p:ext>
            </p:extLst>
          </p:nvPr>
        </p:nvGraphicFramePr>
        <p:xfrm>
          <a:off x="1319475" y="5936166"/>
          <a:ext cx="4922315" cy="4132556"/>
        </p:xfrm>
        <a:graphic>
          <a:graphicData uri="http://schemas.openxmlformats.org/drawingml/2006/table">
            <a:tbl>
              <a:tblPr>
                <a:tableStyleId>{69CF1AB2-1976-4502-BF36-3FF5EA218861}</a:tableStyleId>
              </a:tblPr>
              <a:tblGrid>
                <a:gridCol w="2110259"/>
                <a:gridCol w="1572217"/>
                <a:gridCol w="1239839"/>
              </a:tblGrid>
              <a:tr h="415854">
                <a:tc>
                  <a:txBody>
                    <a:bodyPr/>
                    <a:lstStyle/>
                    <a:p>
                      <a:pPr algn="ctr">
                        <a:spcAft>
                          <a:spcPts val="0"/>
                        </a:spcAft>
                      </a:pPr>
                      <a:r>
                        <a:rPr lang="kk-KZ" sz="1300" dirty="0">
                          <a:effectLst/>
                          <a:latin typeface="Times New Roman" pitchFamily="18" charset="0"/>
                          <a:ea typeface="Times New Roman"/>
                          <a:cs typeface="Times New Roman" pitchFamily="18" charset="0"/>
                        </a:rPr>
                        <a:t>Семестр бойындағы рейтинг баллы</a:t>
                      </a:r>
                      <a:endParaRPr lang="ru-RU" sz="1300" dirty="0">
                        <a:effectLst/>
                        <a:latin typeface="Times New Roman" pitchFamily="18" charset="0"/>
                        <a:ea typeface="Times New Roman"/>
                        <a:cs typeface="Times New Roman" pitchFamily="18" charset="0"/>
                      </a:endParaRPr>
                    </a:p>
                  </a:txBody>
                  <a:tcPr marL="75613" marR="75613" marT="0" marB="0"/>
                </a:tc>
                <a:tc>
                  <a:txBody>
                    <a:bodyPr/>
                    <a:lstStyle/>
                    <a:p>
                      <a:pPr algn="ctr">
                        <a:spcAft>
                          <a:spcPts val="0"/>
                        </a:spcAft>
                      </a:pPr>
                      <a:r>
                        <a:rPr lang="kk-KZ" sz="1300" dirty="0">
                          <a:effectLst/>
                          <a:latin typeface="Times New Roman" pitchFamily="18" charset="0"/>
                          <a:ea typeface="Times New Roman"/>
                          <a:cs typeface="Times New Roman" pitchFamily="18" charset="0"/>
                        </a:rPr>
                        <a:t>Емтихан бағасы</a:t>
                      </a:r>
                      <a:endParaRPr lang="ru-RU" sz="1300" dirty="0">
                        <a:effectLst/>
                        <a:latin typeface="Times New Roman" pitchFamily="18" charset="0"/>
                        <a:ea typeface="Times New Roman"/>
                        <a:cs typeface="Times New Roman" pitchFamily="18" charset="0"/>
                      </a:endParaRPr>
                    </a:p>
                  </a:txBody>
                  <a:tcPr marL="75613" marR="75613" marT="0" marB="0"/>
                </a:tc>
                <a:tc>
                  <a:txBody>
                    <a:bodyPr/>
                    <a:lstStyle/>
                    <a:p>
                      <a:pPr algn="ctr">
                        <a:spcAft>
                          <a:spcPts val="0"/>
                        </a:spcAft>
                      </a:pPr>
                      <a:r>
                        <a:rPr lang="kk-KZ" sz="1300" dirty="0">
                          <a:effectLst/>
                          <a:latin typeface="Times New Roman" pitchFamily="18" charset="0"/>
                          <a:ea typeface="Times New Roman"/>
                          <a:cs typeface="Times New Roman" pitchFamily="18" charset="0"/>
                        </a:rPr>
                        <a:t>Қорытынды жүйе</a:t>
                      </a:r>
                      <a:endParaRPr lang="ru-RU" sz="1300" dirty="0">
                        <a:effectLst/>
                        <a:latin typeface="Times New Roman" pitchFamily="18" charset="0"/>
                        <a:ea typeface="Times New Roman"/>
                        <a:cs typeface="Times New Roman" pitchFamily="18" charset="0"/>
                      </a:endParaRPr>
                    </a:p>
                  </a:txBody>
                  <a:tcPr marL="75613" marR="75613" marT="0" marB="0"/>
                </a:tc>
              </a:tr>
              <a:tr h="245800">
                <a:tc>
                  <a:txBody>
                    <a:bodyPr/>
                    <a:lstStyle/>
                    <a:p>
                      <a:pPr indent="-342900" algn="ctr">
                        <a:lnSpc>
                          <a:spcPts val="1370"/>
                        </a:lnSpc>
                        <a:spcAft>
                          <a:spcPts val="0"/>
                        </a:spcAft>
                      </a:pPr>
                      <a:r>
                        <a:rPr lang="ru-RU" sz="1400" dirty="0">
                          <a:effectLst/>
                          <a:latin typeface="Times New Roman" pitchFamily="18" charset="0"/>
                          <a:cs typeface="Times New Roman" pitchFamily="18" charset="0"/>
                        </a:rPr>
                        <a:t>8-10</a:t>
                      </a:r>
                      <a:endParaRPr lang="ru-RU" sz="1300" dirty="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dirty="0">
                          <a:effectLst/>
                          <a:latin typeface="Times New Roman" pitchFamily="18" charset="0"/>
                          <a:cs typeface="Times New Roman" pitchFamily="18" charset="0"/>
                        </a:rPr>
                        <a:t>2</a:t>
                      </a:r>
                      <a:endParaRPr lang="ru-RU" sz="1300" dirty="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2</a:t>
                      </a:r>
                      <a:endParaRPr lang="ru-RU" sz="1300">
                        <a:effectLst/>
                        <a:latin typeface="Times New Roman" pitchFamily="18" charset="0"/>
                        <a:ea typeface="Times New Roman"/>
                        <a:cs typeface="Times New Roman" pitchFamily="18" charset="0"/>
                      </a:endParaRPr>
                    </a:p>
                  </a:txBody>
                  <a:tcPr marL="7001" marR="7001" marT="0" marB="0" anchor="ctr"/>
                </a:tc>
              </a:tr>
              <a:tr h="249513">
                <a:tc>
                  <a:txBody>
                    <a:bodyPr/>
                    <a:lstStyle/>
                    <a:p>
                      <a:pPr indent="-342900" algn="ctr">
                        <a:lnSpc>
                          <a:spcPts val="1370"/>
                        </a:lnSpc>
                        <a:spcAft>
                          <a:spcPts val="0"/>
                        </a:spcAft>
                      </a:pPr>
                      <a:r>
                        <a:rPr lang="ru-RU" sz="1400">
                          <a:effectLst/>
                          <a:latin typeface="Times New Roman" pitchFamily="18" charset="0"/>
                          <a:cs typeface="Times New Roman" pitchFamily="18" charset="0"/>
                        </a:rPr>
                        <a:t>8-10</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3</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3</a:t>
                      </a:r>
                      <a:endParaRPr lang="ru-RU" sz="1300">
                        <a:effectLst/>
                        <a:latin typeface="Times New Roman" pitchFamily="18" charset="0"/>
                        <a:ea typeface="Times New Roman"/>
                        <a:cs typeface="Times New Roman" pitchFamily="18" charset="0"/>
                      </a:endParaRPr>
                    </a:p>
                  </a:txBody>
                  <a:tcPr marL="7001" marR="7001" marT="0" marB="0" anchor="ctr"/>
                </a:tc>
              </a:tr>
              <a:tr h="249513">
                <a:tc>
                  <a:txBody>
                    <a:bodyPr/>
                    <a:lstStyle/>
                    <a:p>
                      <a:pPr indent="-342900" algn="ctr">
                        <a:lnSpc>
                          <a:spcPts val="1370"/>
                        </a:lnSpc>
                        <a:spcAft>
                          <a:spcPts val="0"/>
                        </a:spcAft>
                      </a:pPr>
                      <a:r>
                        <a:rPr lang="ru-RU" sz="1400" dirty="0">
                          <a:effectLst/>
                          <a:latin typeface="Times New Roman" pitchFamily="18" charset="0"/>
                          <a:cs typeface="Times New Roman" pitchFamily="18" charset="0"/>
                        </a:rPr>
                        <a:t>10</a:t>
                      </a:r>
                      <a:endParaRPr lang="ru-RU" sz="1300" dirty="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4</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dirty="0">
                          <a:effectLst/>
                          <a:latin typeface="Times New Roman" pitchFamily="18" charset="0"/>
                          <a:cs typeface="Times New Roman" pitchFamily="18" charset="0"/>
                        </a:rPr>
                        <a:t>4</a:t>
                      </a:r>
                      <a:endParaRPr lang="ru-RU" sz="1300" dirty="0">
                        <a:effectLst/>
                        <a:latin typeface="Times New Roman" pitchFamily="18" charset="0"/>
                        <a:ea typeface="Times New Roman"/>
                        <a:cs typeface="Times New Roman" pitchFamily="18" charset="0"/>
                      </a:endParaRPr>
                    </a:p>
                  </a:txBody>
                  <a:tcPr marL="7001" marR="7001" marT="0" marB="0" anchor="ctr"/>
                </a:tc>
              </a:tr>
              <a:tr h="245800">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9-10</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5</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4</a:t>
                      </a:r>
                      <a:endParaRPr lang="ru-RU" sz="1300">
                        <a:effectLst/>
                        <a:latin typeface="Times New Roman" pitchFamily="18" charset="0"/>
                        <a:ea typeface="Times New Roman"/>
                        <a:cs typeface="Times New Roman" pitchFamily="18" charset="0"/>
                      </a:endParaRPr>
                    </a:p>
                  </a:txBody>
                  <a:tcPr marL="7001" marR="7001" marT="0" marB="0" anchor="ctr"/>
                </a:tc>
              </a:tr>
              <a:tr h="245800">
                <a:tc>
                  <a:txBody>
                    <a:bodyPr/>
                    <a:lstStyle/>
                    <a:p>
                      <a:pPr indent="-342900" algn="ctr">
                        <a:lnSpc>
                          <a:spcPts val="1370"/>
                        </a:lnSpc>
                        <a:spcAft>
                          <a:spcPts val="0"/>
                        </a:spcAft>
                      </a:pPr>
                      <a:r>
                        <a:rPr lang="ru-RU" sz="1400" u="none" strike="noStrike" spc="0" dirty="0">
                          <a:effectLst/>
                          <a:latin typeface="Times New Roman" pitchFamily="18" charset="0"/>
                          <a:cs typeface="Times New Roman" pitchFamily="18" charset="0"/>
                        </a:rPr>
                        <a:t>11-13</a:t>
                      </a:r>
                      <a:endParaRPr lang="ru-RU" sz="1300" dirty="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2</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2</a:t>
                      </a:r>
                      <a:endParaRPr lang="ru-RU" sz="1300">
                        <a:effectLst/>
                        <a:latin typeface="Times New Roman" pitchFamily="18" charset="0"/>
                        <a:ea typeface="Times New Roman"/>
                        <a:cs typeface="Times New Roman" pitchFamily="18" charset="0"/>
                      </a:endParaRPr>
                    </a:p>
                  </a:txBody>
                  <a:tcPr marL="7001" marR="7001" marT="0" marB="0" anchor="ctr"/>
                </a:tc>
              </a:tr>
              <a:tr h="245800">
                <a:tc>
                  <a:txBody>
                    <a:bodyPr/>
                    <a:lstStyle/>
                    <a:p>
                      <a:pPr indent="-342900" algn="ctr">
                        <a:lnSpc>
                          <a:spcPts val="1370"/>
                        </a:lnSpc>
                        <a:spcAft>
                          <a:spcPts val="0"/>
                        </a:spcAft>
                      </a:pPr>
                      <a:r>
                        <a:rPr lang="ru-RU" sz="1400">
                          <a:effectLst/>
                          <a:latin typeface="Times New Roman" pitchFamily="18" charset="0"/>
                          <a:cs typeface="Times New Roman" pitchFamily="18" charset="0"/>
                        </a:rPr>
                        <a:t>11</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3</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3</a:t>
                      </a:r>
                      <a:endParaRPr lang="ru-RU" sz="1300">
                        <a:effectLst/>
                        <a:latin typeface="Times New Roman" pitchFamily="18" charset="0"/>
                        <a:ea typeface="Times New Roman"/>
                        <a:cs typeface="Times New Roman" pitchFamily="18" charset="0"/>
                      </a:endParaRPr>
                    </a:p>
                  </a:txBody>
                  <a:tcPr marL="7001" marR="7001" marT="0" marB="0" anchor="ctr"/>
                </a:tc>
              </a:tr>
              <a:tr h="245800">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12-13</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3</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4</a:t>
                      </a:r>
                      <a:endParaRPr lang="ru-RU" sz="1300">
                        <a:effectLst/>
                        <a:latin typeface="Times New Roman" pitchFamily="18" charset="0"/>
                        <a:ea typeface="Times New Roman"/>
                        <a:cs typeface="Times New Roman" pitchFamily="18" charset="0"/>
                      </a:endParaRPr>
                    </a:p>
                  </a:txBody>
                  <a:tcPr marL="7001" marR="7001" marT="0" marB="0" anchor="ctr"/>
                </a:tc>
              </a:tr>
              <a:tr h="249513">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11-13</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4</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4</a:t>
                      </a:r>
                      <a:endParaRPr lang="ru-RU" sz="1300">
                        <a:effectLst/>
                        <a:latin typeface="Times New Roman" pitchFamily="18" charset="0"/>
                        <a:ea typeface="Times New Roman"/>
                        <a:cs typeface="Times New Roman" pitchFamily="18" charset="0"/>
                      </a:endParaRPr>
                    </a:p>
                  </a:txBody>
                  <a:tcPr marL="7001" marR="7001" marT="0" marB="0" anchor="ctr"/>
                </a:tc>
              </a:tr>
              <a:tr h="249513">
                <a:tc>
                  <a:txBody>
                    <a:bodyPr/>
                    <a:lstStyle/>
                    <a:p>
                      <a:pPr indent="-342900" algn="ctr">
                        <a:lnSpc>
                          <a:spcPts val="1370"/>
                        </a:lnSpc>
                        <a:spcAft>
                          <a:spcPts val="0"/>
                        </a:spcAft>
                      </a:pPr>
                      <a:r>
                        <a:rPr lang="ru-RU" sz="1400" dirty="0">
                          <a:effectLst/>
                          <a:latin typeface="Times New Roman" pitchFamily="18" charset="0"/>
                          <a:cs typeface="Times New Roman" pitchFamily="18" charset="0"/>
                        </a:rPr>
                        <a:t>11-12</a:t>
                      </a:r>
                      <a:endParaRPr lang="ru-RU" sz="1300" dirty="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5</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4</a:t>
                      </a:r>
                      <a:endParaRPr lang="ru-RU" sz="1300">
                        <a:effectLst/>
                        <a:latin typeface="Times New Roman" pitchFamily="18" charset="0"/>
                        <a:ea typeface="Times New Roman"/>
                        <a:cs typeface="Times New Roman" pitchFamily="18" charset="0"/>
                      </a:endParaRPr>
                    </a:p>
                  </a:txBody>
                  <a:tcPr marL="7001" marR="7001" marT="0" marB="0" anchor="ctr"/>
                </a:tc>
              </a:tr>
              <a:tr h="245800">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13</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5</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5</a:t>
                      </a:r>
                      <a:endParaRPr lang="ru-RU" sz="1300">
                        <a:effectLst/>
                        <a:latin typeface="Times New Roman" pitchFamily="18" charset="0"/>
                        <a:ea typeface="Times New Roman"/>
                        <a:cs typeface="Times New Roman" pitchFamily="18" charset="0"/>
                      </a:endParaRPr>
                    </a:p>
                  </a:txBody>
                  <a:tcPr marL="7001" marR="7001" marT="0" marB="0" anchor="ctr"/>
                </a:tc>
              </a:tr>
              <a:tr h="242086">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14-15</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2</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2</a:t>
                      </a:r>
                      <a:endParaRPr lang="ru-RU" sz="1300">
                        <a:effectLst/>
                        <a:latin typeface="Times New Roman" pitchFamily="18" charset="0"/>
                        <a:ea typeface="Times New Roman"/>
                        <a:cs typeface="Times New Roman" pitchFamily="18" charset="0"/>
                      </a:endParaRPr>
                    </a:p>
                  </a:txBody>
                  <a:tcPr marL="7001" marR="7001" marT="0" marB="0" anchor="ctr"/>
                </a:tc>
              </a:tr>
              <a:tr h="249513">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14-15</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3</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4</a:t>
                      </a:r>
                      <a:endParaRPr lang="ru-RU" sz="1300">
                        <a:effectLst/>
                        <a:latin typeface="Times New Roman" pitchFamily="18" charset="0"/>
                        <a:ea typeface="Times New Roman"/>
                        <a:cs typeface="Times New Roman" pitchFamily="18" charset="0"/>
                      </a:endParaRPr>
                    </a:p>
                  </a:txBody>
                  <a:tcPr marL="7001" marR="7001" marT="0" marB="0" anchor="ctr"/>
                </a:tc>
              </a:tr>
              <a:tr h="245800">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14</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4</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4</a:t>
                      </a:r>
                      <a:endParaRPr lang="ru-RU" sz="1300">
                        <a:effectLst/>
                        <a:latin typeface="Times New Roman" pitchFamily="18" charset="0"/>
                        <a:ea typeface="Times New Roman"/>
                        <a:cs typeface="Times New Roman" pitchFamily="18" charset="0"/>
                      </a:endParaRPr>
                    </a:p>
                  </a:txBody>
                  <a:tcPr marL="7001" marR="7001" marT="0" marB="0" anchor="ctr"/>
                </a:tc>
              </a:tr>
              <a:tr h="249513">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15</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4</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5</a:t>
                      </a:r>
                      <a:endParaRPr lang="ru-RU" sz="1300">
                        <a:effectLst/>
                        <a:latin typeface="Times New Roman" pitchFamily="18" charset="0"/>
                        <a:ea typeface="Times New Roman"/>
                        <a:cs typeface="Times New Roman" pitchFamily="18" charset="0"/>
                      </a:endParaRPr>
                    </a:p>
                  </a:txBody>
                  <a:tcPr marL="7001" marR="7001" marT="0" marB="0" anchor="ctr"/>
                </a:tc>
              </a:tr>
              <a:tr h="256938">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14-15</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5</a:t>
                      </a:r>
                      <a:endParaRPr lang="ru-RU" sz="13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dirty="0">
                          <a:effectLst/>
                          <a:latin typeface="Times New Roman" pitchFamily="18" charset="0"/>
                          <a:cs typeface="Times New Roman" pitchFamily="18" charset="0"/>
                        </a:rPr>
                        <a:t>5</a:t>
                      </a:r>
                      <a:endParaRPr lang="ru-RU" sz="1300" dirty="0">
                        <a:effectLst/>
                        <a:latin typeface="Times New Roman" pitchFamily="18" charset="0"/>
                        <a:ea typeface="Times New Roman"/>
                        <a:cs typeface="Times New Roman" pitchFamily="18" charset="0"/>
                      </a:endParaRPr>
                    </a:p>
                  </a:txBody>
                  <a:tcPr marL="7001" marR="7001" marT="0" marB="0" anchor="ctr"/>
                </a:tc>
              </a:tr>
            </a:tbl>
          </a:graphicData>
        </a:graphic>
      </p:graphicFrame>
      <p:sp>
        <p:nvSpPr>
          <p:cNvPr id="6" name="TextBox 5"/>
          <p:cNvSpPr txBox="1"/>
          <p:nvPr/>
        </p:nvSpPr>
        <p:spPr>
          <a:xfrm>
            <a:off x="3343975" y="10183420"/>
            <a:ext cx="873314" cy="323936"/>
          </a:xfrm>
          <a:prstGeom prst="rect">
            <a:avLst/>
          </a:prstGeom>
          <a:noFill/>
        </p:spPr>
        <p:txBody>
          <a:bodyPr wrap="square" lIns="104309" tIns="52154" rIns="104309" bIns="52154" rtlCol="0">
            <a:spAutoFit/>
          </a:bodyPr>
          <a:lstStyle/>
          <a:p>
            <a:pPr algn="ctr"/>
            <a:r>
              <a:rPr lang="kk-KZ" sz="1400" dirty="0">
                <a:latin typeface="Times New Roman" pitchFamily="18" charset="0"/>
                <a:cs typeface="Times New Roman" pitchFamily="18" charset="0"/>
              </a:rPr>
              <a:t>41</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34662731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5553" y="1354226"/>
            <a:ext cx="6589549" cy="519717"/>
          </a:xfrm>
          <a:prstGeom prst="rect">
            <a:avLst/>
          </a:prstGeom>
        </p:spPr>
        <p:txBody>
          <a:bodyPr wrap="square" lIns="104309" tIns="52154" rIns="104309" bIns="52154">
            <a:spAutoFit/>
          </a:bodyPr>
          <a:lstStyle/>
          <a:p>
            <a:pPr algn="r"/>
            <a:r>
              <a:rPr lang="kk-KZ" sz="1400" b="1" dirty="0">
                <a:latin typeface="Times New Roman" pitchFamily="18" charset="0"/>
                <a:cs typeface="Times New Roman" pitchFamily="18" charset="0"/>
              </a:rPr>
              <a:t>Кесте №3</a:t>
            </a:r>
            <a:endParaRPr lang="ru-RU" sz="1400" dirty="0">
              <a:latin typeface="Times New Roman" pitchFamily="18" charset="0"/>
              <a:cs typeface="Times New Roman" pitchFamily="18" charset="0"/>
            </a:endParaRPr>
          </a:p>
          <a:p>
            <a:pPr algn="ctr"/>
            <a:r>
              <a:rPr lang="kk-KZ" sz="1300" b="1" dirty="0">
                <a:latin typeface="Times New Roman" pitchFamily="18" charset="0"/>
                <a:cs typeface="Times New Roman" pitchFamily="18" charset="0"/>
              </a:rPr>
              <a:t>Рейтингтік жүйенің 4 модулі бойынша емтихан</a:t>
            </a:r>
            <a:endParaRPr lang="ru-RU" sz="1300" b="1" dirty="0">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925444696"/>
              </p:ext>
            </p:extLst>
          </p:nvPr>
        </p:nvGraphicFramePr>
        <p:xfrm>
          <a:off x="604947" y="2146745"/>
          <a:ext cx="6430766" cy="5063773"/>
        </p:xfrm>
        <a:graphic>
          <a:graphicData uri="http://schemas.openxmlformats.org/drawingml/2006/table">
            <a:tbl>
              <a:tblPr>
                <a:tableStyleId>{69CF1AB2-1976-4502-BF36-3FF5EA218861}</a:tableStyleId>
              </a:tblPr>
              <a:tblGrid>
                <a:gridCol w="2764925"/>
                <a:gridCol w="2034040"/>
                <a:gridCol w="1631801"/>
              </a:tblGrid>
              <a:tr h="595563">
                <a:tc>
                  <a:txBody>
                    <a:bodyPr/>
                    <a:lstStyle/>
                    <a:p>
                      <a:pPr algn="ctr">
                        <a:spcAft>
                          <a:spcPts val="0"/>
                        </a:spcAft>
                      </a:pPr>
                      <a:endParaRPr lang="kk-KZ" sz="1300" dirty="0" smtClean="0">
                        <a:effectLst/>
                        <a:latin typeface="Times New Roman" pitchFamily="18" charset="0"/>
                        <a:ea typeface="Times New Roman"/>
                        <a:cs typeface="Times New Roman" pitchFamily="18" charset="0"/>
                      </a:endParaRPr>
                    </a:p>
                    <a:p>
                      <a:pPr algn="ctr">
                        <a:spcAft>
                          <a:spcPts val="0"/>
                        </a:spcAft>
                      </a:pPr>
                      <a:r>
                        <a:rPr lang="kk-KZ" sz="1300" dirty="0" smtClean="0">
                          <a:effectLst/>
                          <a:latin typeface="Times New Roman" pitchFamily="18" charset="0"/>
                          <a:ea typeface="Times New Roman"/>
                          <a:cs typeface="Times New Roman" pitchFamily="18" charset="0"/>
                        </a:rPr>
                        <a:t>Семестр </a:t>
                      </a:r>
                      <a:r>
                        <a:rPr lang="kk-KZ" sz="1300" dirty="0">
                          <a:effectLst/>
                          <a:latin typeface="Times New Roman" pitchFamily="18" charset="0"/>
                          <a:ea typeface="Times New Roman"/>
                          <a:cs typeface="Times New Roman" pitchFamily="18" charset="0"/>
                        </a:rPr>
                        <a:t>бойындағы рейтинг баллы</a:t>
                      </a:r>
                      <a:endParaRPr lang="ru-RU" sz="1300" dirty="0">
                        <a:effectLst/>
                        <a:latin typeface="Times New Roman" pitchFamily="18" charset="0"/>
                        <a:ea typeface="Times New Roman"/>
                        <a:cs typeface="Times New Roman" pitchFamily="18" charset="0"/>
                      </a:endParaRPr>
                    </a:p>
                  </a:txBody>
                  <a:tcPr marL="75613" marR="75613" marT="0" marB="0"/>
                </a:tc>
                <a:tc>
                  <a:txBody>
                    <a:bodyPr/>
                    <a:lstStyle/>
                    <a:p>
                      <a:pPr algn="ctr">
                        <a:spcAft>
                          <a:spcPts val="0"/>
                        </a:spcAft>
                      </a:pPr>
                      <a:endParaRPr lang="kk-KZ" sz="1300" dirty="0" smtClean="0">
                        <a:effectLst/>
                        <a:latin typeface="Times New Roman" pitchFamily="18" charset="0"/>
                        <a:ea typeface="Times New Roman"/>
                        <a:cs typeface="Times New Roman" pitchFamily="18" charset="0"/>
                      </a:endParaRPr>
                    </a:p>
                    <a:p>
                      <a:pPr algn="ctr">
                        <a:spcAft>
                          <a:spcPts val="0"/>
                        </a:spcAft>
                      </a:pPr>
                      <a:r>
                        <a:rPr lang="kk-KZ" sz="1300" dirty="0" smtClean="0">
                          <a:effectLst/>
                          <a:latin typeface="Times New Roman" pitchFamily="18" charset="0"/>
                          <a:ea typeface="Times New Roman"/>
                          <a:cs typeface="Times New Roman" pitchFamily="18" charset="0"/>
                        </a:rPr>
                        <a:t>Емтихан </a:t>
                      </a:r>
                      <a:r>
                        <a:rPr lang="kk-KZ" sz="1300" dirty="0">
                          <a:effectLst/>
                          <a:latin typeface="Times New Roman" pitchFamily="18" charset="0"/>
                          <a:ea typeface="Times New Roman"/>
                          <a:cs typeface="Times New Roman" pitchFamily="18" charset="0"/>
                        </a:rPr>
                        <a:t>бағасы</a:t>
                      </a:r>
                      <a:endParaRPr lang="ru-RU" sz="1300" dirty="0">
                        <a:effectLst/>
                        <a:latin typeface="Times New Roman" pitchFamily="18" charset="0"/>
                        <a:ea typeface="Times New Roman"/>
                        <a:cs typeface="Times New Roman" pitchFamily="18" charset="0"/>
                      </a:endParaRPr>
                    </a:p>
                  </a:txBody>
                  <a:tcPr marL="75613" marR="75613" marT="0" marB="0"/>
                </a:tc>
                <a:tc>
                  <a:txBody>
                    <a:bodyPr/>
                    <a:lstStyle/>
                    <a:p>
                      <a:pPr algn="ctr">
                        <a:spcAft>
                          <a:spcPts val="0"/>
                        </a:spcAft>
                      </a:pPr>
                      <a:endParaRPr lang="kk-KZ" sz="1300" dirty="0" smtClean="0">
                        <a:effectLst/>
                        <a:latin typeface="Times New Roman" pitchFamily="18" charset="0"/>
                        <a:ea typeface="Times New Roman"/>
                        <a:cs typeface="Times New Roman" pitchFamily="18" charset="0"/>
                      </a:endParaRPr>
                    </a:p>
                    <a:p>
                      <a:pPr algn="ctr">
                        <a:spcAft>
                          <a:spcPts val="0"/>
                        </a:spcAft>
                      </a:pPr>
                      <a:r>
                        <a:rPr lang="kk-KZ" sz="1300" dirty="0" smtClean="0">
                          <a:effectLst/>
                          <a:latin typeface="Times New Roman" pitchFamily="18" charset="0"/>
                          <a:ea typeface="Times New Roman"/>
                          <a:cs typeface="Times New Roman" pitchFamily="18" charset="0"/>
                        </a:rPr>
                        <a:t>Қорытынды </a:t>
                      </a:r>
                      <a:r>
                        <a:rPr lang="kk-KZ" sz="1300" dirty="0">
                          <a:effectLst/>
                          <a:latin typeface="Times New Roman" pitchFamily="18" charset="0"/>
                          <a:ea typeface="Times New Roman"/>
                          <a:cs typeface="Times New Roman" pitchFamily="18" charset="0"/>
                        </a:rPr>
                        <a:t>жүйе</a:t>
                      </a:r>
                      <a:endParaRPr lang="ru-RU" sz="1300" dirty="0">
                        <a:effectLst/>
                        <a:latin typeface="Times New Roman" pitchFamily="18" charset="0"/>
                        <a:ea typeface="Times New Roman"/>
                        <a:cs typeface="Times New Roman" pitchFamily="18" charset="0"/>
                      </a:endParaRPr>
                    </a:p>
                  </a:txBody>
                  <a:tcPr marL="75613" marR="75613" marT="0" marB="0"/>
                </a:tc>
              </a:tr>
              <a:tr h="245800">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11-14</a:t>
                      </a:r>
                      <a:endParaRPr lang="ru-RU" sz="14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2</a:t>
                      </a:r>
                      <a:endParaRPr lang="ru-RU" sz="14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2</a:t>
                      </a:r>
                      <a:endParaRPr lang="ru-RU" sz="1400">
                        <a:effectLst/>
                        <a:latin typeface="Times New Roman" pitchFamily="18" charset="0"/>
                        <a:ea typeface="Times New Roman"/>
                        <a:cs typeface="Times New Roman" pitchFamily="18" charset="0"/>
                      </a:endParaRPr>
                    </a:p>
                  </a:txBody>
                  <a:tcPr marL="7001" marR="7001" marT="0" marB="0" anchor="ctr"/>
                </a:tc>
              </a:tr>
              <a:tr h="245800">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11-14</a:t>
                      </a:r>
                      <a:endParaRPr lang="ru-RU" sz="14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3</a:t>
                      </a:r>
                      <a:endParaRPr lang="ru-RU" sz="14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3</a:t>
                      </a:r>
                      <a:endParaRPr lang="ru-RU" sz="1400">
                        <a:effectLst/>
                        <a:latin typeface="Times New Roman" pitchFamily="18" charset="0"/>
                        <a:ea typeface="Times New Roman"/>
                        <a:cs typeface="Times New Roman" pitchFamily="18" charset="0"/>
                      </a:endParaRPr>
                    </a:p>
                  </a:txBody>
                  <a:tcPr marL="7001" marR="7001" marT="0" marB="0" anchor="ctr"/>
                </a:tc>
              </a:tr>
              <a:tr h="245800">
                <a:tc>
                  <a:txBody>
                    <a:bodyPr/>
                    <a:lstStyle/>
                    <a:p>
                      <a:pPr indent="-342900" algn="ctr">
                        <a:lnSpc>
                          <a:spcPts val="1370"/>
                        </a:lnSpc>
                        <a:spcAft>
                          <a:spcPts val="0"/>
                        </a:spcAft>
                      </a:pPr>
                      <a:r>
                        <a:rPr lang="ru-RU" sz="1400" u="none" strike="noStrike" spc="0" dirty="0">
                          <a:effectLst/>
                          <a:latin typeface="Times New Roman" pitchFamily="18" charset="0"/>
                          <a:cs typeface="Times New Roman" pitchFamily="18" charset="0"/>
                        </a:rPr>
                        <a:t>11-12</a:t>
                      </a:r>
                      <a:endParaRPr lang="ru-RU" sz="1400" dirty="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dirty="0">
                          <a:effectLst/>
                          <a:latin typeface="Times New Roman" pitchFamily="18" charset="0"/>
                          <a:cs typeface="Times New Roman" pitchFamily="18" charset="0"/>
                        </a:rPr>
                        <a:t>4</a:t>
                      </a:r>
                      <a:endParaRPr lang="ru-RU" sz="1400" dirty="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3</a:t>
                      </a:r>
                      <a:endParaRPr lang="ru-RU" sz="1400">
                        <a:effectLst/>
                        <a:latin typeface="Times New Roman" pitchFamily="18" charset="0"/>
                        <a:ea typeface="Times New Roman"/>
                        <a:cs typeface="Times New Roman" pitchFamily="18" charset="0"/>
                      </a:endParaRPr>
                    </a:p>
                  </a:txBody>
                  <a:tcPr marL="7001" marR="7001" marT="0" marB="0" anchor="ctr"/>
                </a:tc>
              </a:tr>
              <a:tr h="245800">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11</a:t>
                      </a:r>
                      <a:endParaRPr lang="ru-RU" sz="14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5</a:t>
                      </a:r>
                      <a:endParaRPr lang="ru-RU" sz="14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3</a:t>
                      </a:r>
                      <a:endParaRPr lang="ru-RU" sz="1400">
                        <a:effectLst/>
                        <a:latin typeface="Times New Roman" pitchFamily="18" charset="0"/>
                        <a:ea typeface="Times New Roman"/>
                        <a:cs typeface="Times New Roman" pitchFamily="18" charset="0"/>
                      </a:endParaRPr>
                    </a:p>
                  </a:txBody>
                  <a:tcPr marL="7001" marR="7001" marT="0" marB="0" anchor="ctr"/>
                </a:tc>
              </a:tr>
              <a:tr h="253225">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12-14</a:t>
                      </a:r>
                      <a:endParaRPr lang="ru-RU" sz="14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5</a:t>
                      </a:r>
                      <a:endParaRPr lang="ru-RU" sz="14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4</a:t>
                      </a:r>
                      <a:endParaRPr lang="ru-RU" sz="1400">
                        <a:effectLst/>
                        <a:latin typeface="Times New Roman" pitchFamily="18" charset="0"/>
                        <a:ea typeface="Times New Roman"/>
                        <a:cs typeface="Times New Roman" pitchFamily="18" charset="0"/>
                      </a:endParaRPr>
                    </a:p>
                  </a:txBody>
                  <a:tcPr marL="7001" marR="7001" marT="0" marB="0" anchor="ctr"/>
                </a:tc>
              </a:tr>
              <a:tr h="245800">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13-14</a:t>
                      </a:r>
                      <a:endParaRPr lang="ru-RU" sz="14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4</a:t>
                      </a:r>
                      <a:endParaRPr lang="ru-RU" sz="14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4</a:t>
                      </a:r>
                      <a:endParaRPr lang="ru-RU" sz="1400">
                        <a:effectLst/>
                        <a:latin typeface="Times New Roman" pitchFamily="18" charset="0"/>
                        <a:ea typeface="Times New Roman"/>
                        <a:cs typeface="Times New Roman" pitchFamily="18" charset="0"/>
                      </a:endParaRPr>
                    </a:p>
                  </a:txBody>
                  <a:tcPr marL="7001" marR="7001" marT="0" marB="0" anchor="ctr"/>
                </a:tc>
              </a:tr>
              <a:tr h="242086">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12-13</a:t>
                      </a:r>
                      <a:endParaRPr lang="ru-RU" sz="14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5</a:t>
                      </a:r>
                      <a:endParaRPr lang="ru-RU" sz="14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4</a:t>
                      </a:r>
                      <a:endParaRPr lang="ru-RU" sz="1400">
                        <a:effectLst/>
                        <a:latin typeface="Times New Roman" pitchFamily="18" charset="0"/>
                        <a:ea typeface="Times New Roman"/>
                        <a:cs typeface="Times New Roman" pitchFamily="18" charset="0"/>
                      </a:endParaRPr>
                    </a:p>
                  </a:txBody>
                  <a:tcPr marL="7001" marR="7001" marT="0" marB="0" anchor="ctr"/>
                </a:tc>
              </a:tr>
              <a:tr h="249513">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15-18</a:t>
                      </a:r>
                      <a:endParaRPr lang="ru-RU" sz="14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2</a:t>
                      </a:r>
                      <a:endParaRPr lang="ru-RU" sz="14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2</a:t>
                      </a:r>
                      <a:endParaRPr lang="ru-RU" sz="1400">
                        <a:effectLst/>
                        <a:latin typeface="Times New Roman" pitchFamily="18" charset="0"/>
                        <a:ea typeface="Times New Roman"/>
                        <a:cs typeface="Times New Roman" pitchFamily="18" charset="0"/>
                      </a:endParaRPr>
                    </a:p>
                  </a:txBody>
                  <a:tcPr marL="7001" marR="7001" marT="0" marB="0" anchor="ctr"/>
                </a:tc>
              </a:tr>
              <a:tr h="245800">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16-18</a:t>
                      </a:r>
                      <a:endParaRPr lang="ru-RU" sz="14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3</a:t>
                      </a:r>
                      <a:endParaRPr lang="ru-RU" sz="14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4</a:t>
                      </a:r>
                      <a:endParaRPr lang="ru-RU" sz="1400">
                        <a:effectLst/>
                        <a:latin typeface="Times New Roman" pitchFamily="18" charset="0"/>
                        <a:ea typeface="Times New Roman"/>
                        <a:cs typeface="Times New Roman" pitchFamily="18" charset="0"/>
                      </a:endParaRPr>
                    </a:p>
                  </a:txBody>
                  <a:tcPr marL="7001" marR="7001" marT="0" marB="0" anchor="ctr"/>
                </a:tc>
              </a:tr>
              <a:tr h="249513">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15</a:t>
                      </a:r>
                      <a:endParaRPr lang="ru-RU" sz="14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3</a:t>
                      </a:r>
                      <a:endParaRPr lang="ru-RU" sz="14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3</a:t>
                      </a:r>
                      <a:endParaRPr lang="ru-RU" sz="1400">
                        <a:effectLst/>
                        <a:latin typeface="Times New Roman" pitchFamily="18" charset="0"/>
                        <a:ea typeface="Times New Roman"/>
                        <a:cs typeface="Times New Roman" pitchFamily="18" charset="0"/>
                      </a:endParaRPr>
                    </a:p>
                  </a:txBody>
                  <a:tcPr marL="7001" marR="7001" marT="0" marB="0" anchor="ctr"/>
                </a:tc>
              </a:tr>
              <a:tr h="245800">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17-18</a:t>
                      </a:r>
                      <a:endParaRPr lang="ru-RU" sz="14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5</a:t>
                      </a:r>
                      <a:endParaRPr lang="ru-RU" sz="14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5</a:t>
                      </a:r>
                      <a:endParaRPr lang="ru-RU" sz="1400">
                        <a:effectLst/>
                        <a:latin typeface="Times New Roman" pitchFamily="18" charset="0"/>
                        <a:ea typeface="Times New Roman"/>
                        <a:cs typeface="Times New Roman" pitchFamily="18" charset="0"/>
                      </a:endParaRPr>
                    </a:p>
                  </a:txBody>
                  <a:tcPr marL="7001" marR="7001" marT="0" marB="0" anchor="ctr"/>
                </a:tc>
              </a:tr>
              <a:tr h="245800">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15-16</a:t>
                      </a:r>
                      <a:endParaRPr lang="ru-RU" sz="14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5</a:t>
                      </a:r>
                      <a:endParaRPr lang="ru-RU" sz="14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4</a:t>
                      </a:r>
                      <a:endParaRPr lang="ru-RU" sz="1400">
                        <a:effectLst/>
                        <a:latin typeface="Times New Roman" pitchFamily="18" charset="0"/>
                        <a:ea typeface="Times New Roman"/>
                        <a:cs typeface="Times New Roman" pitchFamily="18" charset="0"/>
                      </a:endParaRPr>
                    </a:p>
                  </a:txBody>
                  <a:tcPr marL="7001" marR="7001" marT="0" marB="0" anchor="ctr"/>
                </a:tc>
              </a:tr>
              <a:tr h="245800">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15-18</a:t>
                      </a:r>
                      <a:endParaRPr lang="ru-RU" sz="14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4</a:t>
                      </a:r>
                      <a:endParaRPr lang="ru-RU" sz="14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4</a:t>
                      </a:r>
                      <a:endParaRPr lang="ru-RU" sz="1400">
                        <a:effectLst/>
                        <a:latin typeface="Times New Roman" pitchFamily="18" charset="0"/>
                        <a:ea typeface="Times New Roman"/>
                        <a:cs typeface="Times New Roman" pitchFamily="18" charset="0"/>
                      </a:endParaRPr>
                    </a:p>
                  </a:txBody>
                  <a:tcPr marL="7001" marR="7001" marT="0" marB="0" anchor="ctr"/>
                </a:tc>
              </a:tr>
              <a:tr h="253225">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19</a:t>
                      </a:r>
                      <a:endParaRPr lang="ru-RU" sz="14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4</a:t>
                      </a:r>
                      <a:endParaRPr lang="ru-RU" sz="14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4</a:t>
                      </a:r>
                      <a:endParaRPr lang="ru-RU" sz="1400">
                        <a:effectLst/>
                        <a:latin typeface="Times New Roman" pitchFamily="18" charset="0"/>
                        <a:ea typeface="Times New Roman"/>
                        <a:cs typeface="Times New Roman" pitchFamily="18" charset="0"/>
                      </a:endParaRPr>
                    </a:p>
                  </a:txBody>
                  <a:tcPr marL="7001" marR="7001" marT="0" marB="0" anchor="ctr"/>
                </a:tc>
              </a:tr>
              <a:tr h="249513">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19-20</a:t>
                      </a:r>
                      <a:endParaRPr lang="ru-RU" sz="14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2</a:t>
                      </a:r>
                      <a:endParaRPr lang="ru-RU" sz="14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2</a:t>
                      </a:r>
                      <a:endParaRPr lang="ru-RU" sz="1400">
                        <a:effectLst/>
                        <a:latin typeface="Times New Roman" pitchFamily="18" charset="0"/>
                        <a:ea typeface="Times New Roman"/>
                        <a:cs typeface="Times New Roman" pitchFamily="18" charset="0"/>
                      </a:endParaRPr>
                    </a:p>
                  </a:txBody>
                  <a:tcPr marL="7001" marR="7001" marT="0" marB="0" anchor="ctr"/>
                </a:tc>
              </a:tr>
              <a:tr h="249513">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19-20</a:t>
                      </a:r>
                      <a:endParaRPr lang="ru-RU" sz="14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3</a:t>
                      </a:r>
                      <a:endParaRPr lang="ru-RU" sz="14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4</a:t>
                      </a:r>
                      <a:endParaRPr lang="ru-RU" sz="1400">
                        <a:effectLst/>
                        <a:latin typeface="Times New Roman" pitchFamily="18" charset="0"/>
                        <a:ea typeface="Times New Roman"/>
                        <a:cs typeface="Times New Roman" pitchFamily="18" charset="0"/>
                      </a:endParaRPr>
                    </a:p>
                  </a:txBody>
                  <a:tcPr marL="7001" marR="7001" marT="0" marB="0" anchor="ctr"/>
                </a:tc>
              </a:tr>
              <a:tr h="245800">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20</a:t>
                      </a:r>
                      <a:endParaRPr lang="ru-RU" sz="14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4</a:t>
                      </a:r>
                      <a:endParaRPr lang="ru-RU" sz="14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5</a:t>
                      </a:r>
                      <a:endParaRPr lang="ru-RU" sz="1400">
                        <a:effectLst/>
                        <a:latin typeface="Times New Roman" pitchFamily="18" charset="0"/>
                        <a:ea typeface="Times New Roman"/>
                        <a:cs typeface="Times New Roman" pitchFamily="18" charset="0"/>
                      </a:endParaRPr>
                    </a:p>
                  </a:txBody>
                  <a:tcPr marL="7001" marR="7001" marT="0" marB="0" anchor="ctr"/>
                </a:tc>
              </a:tr>
              <a:tr h="263622">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19-20</a:t>
                      </a:r>
                      <a:endParaRPr lang="ru-RU" sz="14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a:effectLst/>
                          <a:latin typeface="Times New Roman" pitchFamily="18" charset="0"/>
                          <a:cs typeface="Times New Roman" pitchFamily="18" charset="0"/>
                        </a:rPr>
                        <a:t>5</a:t>
                      </a:r>
                      <a:endParaRPr lang="ru-RU" sz="1400">
                        <a:effectLst/>
                        <a:latin typeface="Times New Roman" pitchFamily="18" charset="0"/>
                        <a:ea typeface="Times New Roman"/>
                        <a:cs typeface="Times New Roman" pitchFamily="18" charset="0"/>
                      </a:endParaRPr>
                    </a:p>
                  </a:txBody>
                  <a:tcPr marL="7001" marR="7001" marT="0" marB="0" anchor="ctr"/>
                </a:tc>
                <a:tc>
                  <a:txBody>
                    <a:bodyPr/>
                    <a:lstStyle/>
                    <a:p>
                      <a:pPr indent="-342900" algn="ctr">
                        <a:lnSpc>
                          <a:spcPts val="1370"/>
                        </a:lnSpc>
                        <a:spcAft>
                          <a:spcPts val="0"/>
                        </a:spcAft>
                      </a:pPr>
                      <a:r>
                        <a:rPr lang="ru-RU" sz="1400" u="none" strike="noStrike" spc="0" dirty="0">
                          <a:effectLst/>
                          <a:latin typeface="Times New Roman" pitchFamily="18" charset="0"/>
                          <a:cs typeface="Times New Roman" pitchFamily="18" charset="0"/>
                        </a:rPr>
                        <a:t>5</a:t>
                      </a:r>
                      <a:endParaRPr lang="ru-RU" sz="1400" dirty="0">
                        <a:effectLst/>
                        <a:latin typeface="Times New Roman" pitchFamily="18" charset="0"/>
                        <a:ea typeface="Times New Roman"/>
                        <a:cs typeface="Times New Roman" pitchFamily="18" charset="0"/>
                      </a:endParaRPr>
                    </a:p>
                  </a:txBody>
                  <a:tcPr marL="7001" marR="7001" marT="0" marB="0" anchor="ctr"/>
                </a:tc>
              </a:tr>
            </a:tbl>
          </a:graphicData>
        </a:graphic>
      </p:graphicFrame>
      <p:sp>
        <p:nvSpPr>
          <p:cNvPr id="4" name="Прямоугольник 3"/>
          <p:cNvSpPr/>
          <p:nvPr/>
        </p:nvSpPr>
        <p:spPr>
          <a:xfrm>
            <a:off x="683927" y="7527314"/>
            <a:ext cx="6430765" cy="1300483"/>
          </a:xfrm>
          <a:prstGeom prst="rect">
            <a:avLst/>
          </a:prstGeom>
        </p:spPr>
        <p:txBody>
          <a:bodyPr wrap="square" lIns="104309" tIns="52154" rIns="104309" bIns="52154">
            <a:spAutoFit/>
          </a:bodyPr>
          <a:lstStyle/>
          <a:p>
            <a:pPr marL="0" lvl="1" indent="390670"/>
            <a:r>
              <a:rPr lang="kk-KZ" sz="1300" dirty="0">
                <a:latin typeface="Times New Roman" pitchFamily="18" charset="0"/>
                <a:cs typeface="Times New Roman" pitchFamily="18" charset="0"/>
              </a:rPr>
              <a:t>3.2 Білімгердің сынақ кітапшасына қойылатын қорытынды баға модульдер мен емтихан бағасын ескере отырып, 1,2,3 кестеге сәйкес қойылады.</a:t>
            </a:r>
            <a:endParaRPr lang="ru-RU" sz="1300" dirty="0">
              <a:latin typeface="Times New Roman" pitchFamily="18" charset="0"/>
              <a:cs typeface="Times New Roman" pitchFamily="18" charset="0"/>
            </a:endParaRPr>
          </a:p>
          <a:p>
            <a:pPr marL="0" lvl="1" indent="390670"/>
            <a:r>
              <a:rPr lang="kk-KZ" sz="1300" dirty="0">
                <a:latin typeface="Times New Roman" pitchFamily="18" charset="0"/>
                <a:cs typeface="Times New Roman" pitchFamily="18" charset="0"/>
              </a:rPr>
              <a:t>3.3 Емтиханды тест түрінде тапсырғанда егер оқушы 88% және одан көп дұрыс жауап берсе «өте жақсы», 75%-87%  дұрыс жауапқа «жақсы», 60%-74% дұрыс жауапқа «қанағаттанарлық» 60% және одан  төмен жауапқа «қанағаттанарлықсыз» деген баға қойылады.</a:t>
            </a:r>
            <a:endParaRPr lang="ru-RU" sz="1300" dirty="0">
              <a:latin typeface="Times New Roman" pitchFamily="18" charset="0"/>
              <a:cs typeface="Times New Roman" pitchFamily="18" charset="0"/>
            </a:endParaRPr>
          </a:p>
        </p:txBody>
      </p:sp>
      <p:sp>
        <p:nvSpPr>
          <p:cNvPr id="5" name="TextBox 4"/>
          <p:cNvSpPr txBox="1"/>
          <p:nvPr/>
        </p:nvSpPr>
        <p:spPr>
          <a:xfrm>
            <a:off x="3343975" y="10199898"/>
            <a:ext cx="873314" cy="323936"/>
          </a:xfrm>
          <a:prstGeom prst="rect">
            <a:avLst/>
          </a:prstGeom>
          <a:noFill/>
        </p:spPr>
        <p:txBody>
          <a:bodyPr wrap="square" lIns="104309" tIns="52154" rIns="104309" bIns="52154" rtlCol="0">
            <a:spAutoFit/>
          </a:bodyPr>
          <a:lstStyle/>
          <a:p>
            <a:pPr algn="ctr"/>
            <a:r>
              <a:rPr lang="kk-KZ" sz="1400" dirty="0">
                <a:latin typeface="Times New Roman" pitchFamily="18" charset="0"/>
                <a:cs typeface="Times New Roman" pitchFamily="18" charset="0"/>
              </a:rPr>
              <a:t>42</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22172917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1319" y="1111217"/>
            <a:ext cx="6430765" cy="9507901"/>
          </a:xfrm>
          <a:prstGeom prst="rect">
            <a:avLst/>
          </a:prstGeom>
        </p:spPr>
        <p:txBody>
          <a:bodyPr wrap="square" lIns="104309" tIns="52154" rIns="104309" bIns="52154">
            <a:spAutoFit/>
          </a:bodyPr>
          <a:lstStyle/>
          <a:p>
            <a:pPr algn="just"/>
            <a:endParaRPr lang="kk-KZ" sz="1300" b="1" dirty="0">
              <a:latin typeface="Times New Roman" pitchFamily="18" charset="0"/>
              <a:cs typeface="Times New Roman" pitchFamily="18" charset="0"/>
            </a:endParaRPr>
          </a:p>
          <a:p>
            <a:pPr algn="just"/>
            <a:endParaRPr lang="kk-KZ" sz="1300" b="1" dirty="0">
              <a:latin typeface="Times New Roman" pitchFamily="18" charset="0"/>
              <a:cs typeface="Times New Roman" pitchFamily="18" charset="0"/>
            </a:endParaRPr>
          </a:p>
          <a:p>
            <a:pPr algn="ctr"/>
            <a:r>
              <a:rPr lang="ru-RU" sz="1300" b="1" dirty="0">
                <a:latin typeface="Times New Roman" pitchFamily="18" charset="0"/>
                <a:cs typeface="Times New Roman" pitchFamily="18" charset="0"/>
              </a:rPr>
              <a:t>I. </a:t>
            </a:r>
            <a:r>
              <a:rPr lang="ru-RU" sz="1300" b="1" dirty="0" err="1">
                <a:latin typeface="Times New Roman" pitchFamily="18" charset="0"/>
                <a:cs typeface="Times New Roman" pitchFamily="18" charset="0"/>
              </a:rPr>
              <a:t>Жалпы</a:t>
            </a:r>
            <a:r>
              <a:rPr lang="ru-RU" sz="1300" b="1" dirty="0">
                <a:latin typeface="Times New Roman" pitchFamily="18" charset="0"/>
                <a:cs typeface="Times New Roman" pitchFamily="18" charset="0"/>
              </a:rPr>
              <a:t> </a:t>
            </a:r>
            <a:r>
              <a:rPr lang="ru-RU" sz="1300" b="1" dirty="0" err="1">
                <a:latin typeface="Times New Roman" pitchFamily="18" charset="0"/>
                <a:cs typeface="Times New Roman" pitchFamily="18" charset="0"/>
              </a:rPr>
              <a:t>ережелер</a:t>
            </a:r>
            <a:endParaRPr lang="ru-RU" sz="1300" b="1" dirty="0">
              <a:latin typeface="Times New Roman" pitchFamily="18" charset="0"/>
              <a:cs typeface="Times New Roman" pitchFamily="18" charset="0"/>
            </a:endParaRPr>
          </a:p>
          <a:p>
            <a:pPr algn="just"/>
            <a:r>
              <a:rPr lang="ru-RU" sz="1300" dirty="0">
                <a:latin typeface="Times New Roman" pitchFamily="18" charset="0"/>
                <a:cs typeface="Times New Roman" pitchFamily="18" charset="0"/>
              </a:rPr>
              <a:t>  </a:t>
            </a:r>
          </a:p>
          <a:p>
            <a:pPr algn="just"/>
            <a:r>
              <a:rPr lang="ru-RU" sz="1300" dirty="0">
                <a:latin typeface="Times New Roman" pitchFamily="18" charset="0"/>
                <a:cs typeface="Times New Roman" pitchFamily="18" charset="0"/>
              </a:rPr>
              <a:t> </a:t>
            </a:r>
          </a:p>
          <a:p>
            <a:pPr indent="447675" algn="just"/>
            <a:r>
              <a:rPr lang="kk-KZ" sz="1300" dirty="0">
                <a:latin typeface="Times New Roman" pitchFamily="18" charset="0"/>
                <a:cs typeface="Times New Roman" pitchFamily="18" charset="0"/>
              </a:rPr>
              <a:t>1.1 Осы Ереже "Қаратау құрылыс-техникалық колледжі" КМҚК (бұдан әрі-Колледж) оқу процесінде қашықтықтан оқытуды (бұдан әрі-ҚО) жүзеге асыру шарттарын анықтап, білім беру процесіне қатысушылардың қарым-қатынасын реттейді және олардың құқықтары мен міндеттерін белгілейді.</a:t>
            </a:r>
            <a:endParaRPr lang="ru-RU" sz="1300" dirty="0">
              <a:latin typeface="Times New Roman" pitchFamily="18" charset="0"/>
              <a:cs typeface="Times New Roman" pitchFamily="18" charset="0"/>
            </a:endParaRPr>
          </a:p>
          <a:p>
            <a:pPr indent="447675" algn="just"/>
            <a:r>
              <a:rPr lang="kk-KZ" sz="1300" dirty="0">
                <a:latin typeface="Times New Roman" pitchFamily="18" charset="0"/>
                <a:cs typeface="Times New Roman" pitchFamily="18" charset="0"/>
              </a:rPr>
              <a:t>1.2 Осы Ережені әзірлеу үшін құқықтық база білім беру процесі ҚР "Білім туралы" Заңына сәйкес ұйымдастырылған және келесі нормативтік құжаттарға негізделген: </a:t>
            </a:r>
            <a:endParaRPr lang="ru-RU" sz="1300" dirty="0">
              <a:latin typeface="Times New Roman" pitchFamily="18" charset="0"/>
              <a:cs typeface="Times New Roman" pitchFamily="18" charset="0"/>
            </a:endParaRPr>
          </a:p>
          <a:p>
            <a:pPr lvl="0" indent="447675" algn="just"/>
            <a:r>
              <a:rPr lang="kk-KZ" sz="1300" dirty="0">
                <a:latin typeface="Times New Roman" pitchFamily="18" charset="0"/>
                <a:cs typeface="Times New Roman" pitchFamily="18" charset="0"/>
              </a:rPr>
              <a:t>Қазақстан Республикасы білім және ғылым министрінің 30 қазандағы 2018 жылғы </a:t>
            </a:r>
            <a:r>
              <a:rPr lang="kk-KZ" sz="1300" dirty="0" smtClean="0">
                <a:latin typeface="Times New Roman" pitchFamily="18" charset="0"/>
                <a:cs typeface="Times New Roman" pitchFamily="18" charset="0"/>
              </a:rPr>
              <a:t>      № </a:t>
            </a:r>
            <a:r>
              <a:rPr lang="kk-KZ" sz="1300" dirty="0">
                <a:latin typeface="Times New Roman" pitchFamily="18" charset="0"/>
                <a:cs typeface="Times New Roman" pitchFamily="18" charset="0"/>
              </a:rPr>
              <a:t>595 «Техникалық және кәсіптік, орта білімнен кейінгі білім беру ұйымдары түрлері қызметінің үлгілік қағидаларын бекіту туралы» бұйрығы</a:t>
            </a:r>
            <a:endParaRPr lang="ru-RU" sz="1300" dirty="0">
              <a:latin typeface="Times New Roman" pitchFamily="18" charset="0"/>
              <a:cs typeface="Times New Roman" pitchFamily="18" charset="0"/>
            </a:endParaRPr>
          </a:p>
          <a:p>
            <a:pPr lvl="0" indent="447675" algn="just"/>
            <a:r>
              <a:rPr lang="kk-KZ" sz="1300" dirty="0">
                <a:latin typeface="Times New Roman" pitchFamily="18" charset="0"/>
                <a:cs typeface="Times New Roman" pitchFamily="18" charset="0"/>
              </a:rPr>
              <a:t>Қазақстан Республикасы білім және ғылым министрінің 31 қазандағы 2018 </a:t>
            </a:r>
            <a:r>
              <a:rPr lang="kk-KZ" sz="1300" dirty="0" smtClean="0">
                <a:latin typeface="Times New Roman" pitchFamily="18" charset="0"/>
                <a:cs typeface="Times New Roman" pitchFamily="18" charset="0"/>
              </a:rPr>
              <a:t>жылғы       </a:t>
            </a:r>
            <a:r>
              <a:rPr lang="kk-KZ" sz="1300" dirty="0">
                <a:latin typeface="Times New Roman" pitchFamily="18" charset="0"/>
                <a:cs typeface="Times New Roman" pitchFamily="18" charset="0"/>
              </a:rPr>
              <a:t>№ 604. "Білім берудің барлық деңгейлерінің мемлекеттік жалпыға міндетті білім беру стандарттарын бекіту туралы")</a:t>
            </a:r>
            <a:endParaRPr lang="ru-RU" sz="1300" dirty="0">
              <a:latin typeface="Times New Roman" pitchFamily="18" charset="0"/>
              <a:cs typeface="Times New Roman" pitchFamily="18" charset="0"/>
            </a:endParaRPr>
          </a:p>
          <a:p>
            <a:pPr lvl="0" indent="447675" algn="just"/>
            <a:r>
              <a:rPr lang="kk-KZ" sz="1300" dirty="0">
                <a:latin typeface="Times New Roman" pitchFamily="18" charset="0"/>
                <a:cs typeface="Times New Roman" pitchFamily="18" charset="0"/>
              </a:rPr>
              <a:t>Қазақстан Республикасы Білім және ғылым министрінің бұйрығымен 22-қаңтар 2016 ж. № 72. Үлгілік оқу жоспарлары мен үлгілік білім беретін оқу бағдарламаларын бекіту туралы "Қазақстан Республикасы Білім және ғылым министрінің 2015 жылғы 15 маусымдағы № 384 бұйрығына өзгерістер мен толықтырулар енгізу туралы</a:t>
            </a:r>
            <a:endParaRPr lang="ru-RU" sz="1300" dirty="0">
              <a:latin typeface="Times New Roman" pitchFamily="18" charset="0"/>
              <a:cs typeface="Times New Roman" pitchFamily="18" charset="0"/>
            </a:endParaRPr>
          </a:p>
          <a:p>
            <a:pPr indent="447675" algn="just"/>
            <a:r>
              <a:rPr lang="kk-KZ" sz="1300" i="1" dirty="0">
                <a:latin typeface="Times New Roman" pitchFamily="18" charset="0"/>
                <a:cs typeface="Times New Roman" pitchFamily="18" charset="0"/>
              </a:rPr>
              <a:t>ҚО ұйымдастырудың негізгі мақсаттары:</a:t>
            </a:r>
            <a:endParaRPr lang="ru-RU" sz="1300" dirty="0">
              <a:latin typeface="Times New Roman" pitchFamily="18" charset="0"/>
              <a:cs typeface="Times New Roman" pitchFamily="18" charset="0"/>
            </a:endParaRPr>
          </a:p>
          <a:p>
            <a:pPr indent="447675" algn="just"/>
            <a:r>
              <a:rPr lang="kk-KZ" sz="1300" dirty="0">
                <a:latin typeface="Times New Roman" pitchFamily="18" charset="0"/>
                <a:cs typeface="Times New Roman" pitchFamily="18" charset="0"/>
              </a:rPr>
              <a:t>- академияда оқыту сапасын арттыру;</a:t>
            </a:r>
            <a:endParaRPr lang="ru-RU" sz="1300" dirty="0">
              <a:latin typeface="Times New Roman" pitchFamily="18" charset="0"/>
              <a:cs typeface="Times New Roman" pitchFamily="18" charset="0"/>
            </a:endParaRPr>
          </a:p>
          <a:p>
            <a:pPr indent="447675" algn="just"/>
            <a:r>
              <a:rPr lang="kk-KZ" sz="1300" dirty="0">
                <a:latin typeface="Times New Roman" pitchFamily="18" charset="0"/>
                <a:cs typeface="Times New Roman" pitchFamily="18" charset="0"/>
              </a:rPr>
              <a:t>- ЭОӘК және Internet мүмкіндіктерін қолдану негізінде студенттердің өзіндік жұмысының тиімділігін арттыру;</a:t>
            </a:r>
            <a:endParaRPr lang="ru-RU" sz="1300" dirty="0">
              <a:latin typeface="Times New Roman" pitchFamily="18" charset="0"/>
              <a:cs typeface="Times New Roman" pitchFamily="18" charset="0"/>
            </a:endParaRPr>
          </a:p>
          <a:p>
            <a:pPr indent="447675" algn="just"/>
            <a:r>
              <a:rPr lang="kk-KZ" sz="1300" dirty="0">
                <a:latin typeface="Times New Roman" pitchFamily="18" charset="0"/>
                <a:cs typeface="Times New Roman" pitchFamily="18" charset="0"/>
              </a:rPr>
              <a:t>- колледждің ғылыми, әдістемелік және техникалық әлеуетін пайдалану дәрежесін арттыру.</a:t>
            </a:r>
            <a:endParaRPr lang="ru-RU" sz="1300" dirty="0">
              <a:latin typeface="Times New Roman" pitchFamily="18" charset="0"/>
              <a:cs typeface="Times New Roman" pitchFamily="18" charset="0"/>
            </a:endParaRPr>
          </a:p>
          <a:p>
            <a:pPr indent="447675" algn="just"/>
            <a:r>
              <a:rPr lang="kk-KZ" sz="1300" i="1" dirty="0">
                <a:latin typeface="Times New Roman" pitchFamily="18" charset="0"/>
                <a:cs typeface="Times New Roman" pitchFamily="18" charset="0"/>
              </a:rPr>
              <a:t>1.3 ҚО ұйымдастыру келесі негізгі ұғымдарды пайдалануды көздейді:</a:t>
            </a:r>
            <a:endParaRPr lang="ru-RU" sz="1300" dirty="0">
              <a:latin typeface="Times New Roman" pitchFamily="18" charset="0"/>
              <a:cs typeface="Times New Roman" pitchFamily="18" charset="0"/>
            </a:endParaRPr>
          </a:p>
          <a:p>
            <a:pPr indent="447675" algn="just"/>
            <a:r>
              <a:rPr lang="kk-KZ" sz="1300" dirty="0">
                <a:latin typeface="Times New Roman" pitchFamily="18" charset="0"/>
                <a:cs typeface="Times New Roman" pitchFamily="18" charset="0"/>
              </a:rPr>
              <a:t> - қашықтықтан оқыту-оқу процедураларының негізгі бөлігі оқытушы мен студенттің аумақтық бөлінуінде қазіргі заманғы ақпараттық және телекоммуникациялық технологияларды қолдану арқылы жүзеге асырылатын оқыту; </a:t>
            </a:r>
            <a:endParaRPr lang="ru-RU" sz="1300" dirty="0">
              <a:latin typeface="Times New Roman" pitchFamily="18" charset="0"/>
              <a:cs typeface="Times New Roman" pitchFamily="18" charset="0"/>
            </a:endParaRPr>
          </a:p>
          <a:p>
            <a:pPr indent="447675" algn="just"/>
            <a:r>
              <a:rPr lang="kk-KZ" sz="1300" dirty="0">
                <a:latin typeface="Times New Roman" pitchFamily="18" charset="0"/>
                <a:cs typeface="Times New Roman" pitchFamily="18" charset="0"/>
              </a:rPr>
              <a:t>- қашықтықтан білім беру технологиялары (бұдан әрі ҚОТ) – бұл білім алушы мен оқытушының жанама өзара іс-қимылы кезінде ақпараттық-компьютерлік технологияларды (бұдан әрі-АКТ) қолданумен жүзеге асырылатын білім беру технологиялары;</a:t>
            </a:r>
            <a:endParaRPr lang="ru-RU" sz="1300" dirty="0">
              <a:latin typeface="Times New Roman" pitchFamily="18" charset="0"/>
              <a:cs typeface="Times New Roman" pitchFamily="18" charset="0"/>
            </a:endParaRPr>
          </a:p>
          <a:p>
            <a:pPr marL="171450" indent="-171450" algn="just">
              <a:buFontTx/>
              <a:buChar char="-"/>
            </a:pPr>
            <a:r>
              <a:rPr lang="kk-KZ" sz="1300" i="1" dirty="0" smtClean="0">
                <a:latin typeface="Times New Roman" pitchFamily="18" charset="0"/>
                <a:cs typeface="Times New Roman" pitchFamily="18" charset="0"/>
              </a:rPr>
              <a:t>кейс-қашықтықтан </a:t>
            </a:r>
            <a:r>
              <a:rPr lang="kk-KZ" sz="1300" i="1" dirty="0">
                <a:latin typeface="Times New Roman" pitchFamily="18" charset="0"/>
                <a:cs typeface="Times New Roman" pitchFamily="18" charset="0"/>
              </a:rPr>
              <a:t>оқыту технологиясы</a:t>
            </a:r>
            <a:r>
              <a:rPr lang="kk-KZ" sz="1300" dirty="0">
                <a:latin typeface="Times New Roman" pitchFamily="18" charset="0"/>
                <a:cs typeface="Times New Roman" pitchFamily="18" charset="0"/>
              </a:rPr>
              <a:t>-оқу түрі, онда әрбір студент оқуға келісім-шарт жасағаннан кейін барлық курс пәндері бойынша электрондық оқу-әдістемелік кешендер (ЭОӘК) электронды немесе қағаз түрінде алады</a:t>
            </a:r>
            <a:r>
              <a:rPr lang="kk-KZ" sz="1300" dirty="0" smtClean="0">
                <a:latin typeface="Times New Roman" pitchFamily="18" charset="0"/>
                <a:cs typeface="Times New Roman" pitchFamily="18" charset="0"/>
              </a:rPr>
              <a:t>:</a:t>
            </a:r>
          </a:p>
          <a:p>
            <a:pPr marL="447675"/>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дәрістер</a:t>
            </a:r>
            <a:r>
              <a:rPr lang="ru-RU" sz="1300" dirty="0">
                <a:latin typeface="Times New Roman" pitchFamily="18" charset="0"/>
                <a:cs typeface="Times New Roman" pitchFamily="18" charset="0"/>
              </a:rPr>
              <a:t> курсы;</a:t>
            </a:r>
          </a:p>
          <a:p>
            <a:pPr marL="447675"/>
            <a:r>
              <a:rPr lang="ru-RU" sz="1300" dirty="0">
                <a:latin typeface="Times New Roman" pitchFamily="18" charset="0"/>
                <a:cs typeface="Times New Roman" pitchFamily="18" charset="0"/>
              </a:rPr>
              <a:t>- </a:t>
            </a:r>
            <a:r>
              <a:rPr lang="kk-KZ" sz="1300" dirty="0">
                <a:latin typeface="Times New Roman" pitchFamily="18" charset="0"/>
                <a:cs typeface="Times New Roman" pitchFamily="18" charset="0"/>
              </a:rPr>
              <a:t>ЗПТ</a:t>
            </a:r>
            <a:r>
              <a:rPr lang="ru-RU" sz="1300" dirty="0">
                <a:latin typeface="Times New Roman" pitchFamily="18" charset="0"/>
                <a:cs typeface="Times New Roman" pitchFamily="18" charset="0"/>
              </a:rPr>
              <a:t> курсы;</a:t>
            </a:r>
          </a:p>
          <a:p>
            <a:pPr marL="447675"/>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электронды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оқу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құралдары</a:t>
            </a:r>
            <a:r>
              <a:rPr lang="ru-RU" sz="1300" dirty="0">
                <a:latin typeface="Times New Roman" pitchFamily="18" charset="0"/>
                <a:cs typeface="Times New Roman" pitchFamily="18" charset="0"/>
              </a:rPr>
              <a:t>;</a:t>
            </a:r>
          </a:p>
          <a:p>
            <a:pPr marL="447675"/>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пәндерді</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оқыту</a:t>
            </a:r>
            <a:r>
              <a:rPr lang="ru-RU" sz="1300" dirty="0">
                <a:latin typeface="Times New Roman" pitchFamily="18" charset="0"/>
                <a:cs typeface="Times New Roman" pitchFamily="18" charset="0"/>
              </a:rPr>
              <a:t> </a:t>
            </a:r>
            <a:r>
              <a:rPr lang="kk-KZ" sz="1300" dirty="0">
                <a:latin typeface="Times New Roman" pitchFamily="18" charset="0"/>
                <a:cs typeface="Times New Roman" pitchFamily="18" charset="0"/>
              </a:rPr>
              <a:t>мен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бақылау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және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курстық</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жұмыстарды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орындау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бойынша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әдістемелік</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нұсқаулар</a:t>
            </a:r>
            <a:r>
              <a:rPr lang="ru-RU" sz="1300" dirty="0">
                <a:latin typeface="Times New Roman" pitchFamily="18" charset="0"/>
                <a:cs typeface="Times New Roman" pitchFamily="18" charset="0"/>
              </a:rPr>
              <a:t>;</a:t>
            </a:r>
          </a:p>
          <a:p>
            <a:pPr marL="447675"/>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өз</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бетімен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дайындалуға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арналған</a:t>
            </a:r>
            <a:r>
              <a:rPr lang="ru-RU" sz="1300" dirty="0">
                <a:latin typeface="Times New Roman" pitchFamily="18" charset="0"/>
                <a:cs typeface="Times New Roman" pitchFamily="18" charset="0"/>
              </a:rPr>
              <a:t> тест </a:t>
            </a:r>
            <a:r>
              <a:rPr lang="ru-RU" sz="1300" dirty="0" err="1">
                <a:latin typeface="Times New Roman" pitchFamily="18" charset="0"/>
                <a:cs typeface="Times New Roman" pitchFamily="18" charset="0"/>
              </a:rPr>
              <a:t>тапсырмалары</a:t>
            </a:r>
            <a:r>
              <a:rPr lang="ru-RU" sz="1300" dirty="0">
                <a:latin typeface="Times New Roman" pitchFamily="18" charset="0"/>
                <a:cs typeface="Times New Roman" pitchFamily="18" charset="0"/>
              </a:rPr>
              <a:t>.</a:t>
            </a:r>
          </a:p>
          <a:p>
            <a:pPr algn="just"/>
            <a:endParaRPr lang="ru-RU" sz="1300" dirty="0">
              <a:latin typeface="Times New Roman" pitchFamily="18" charset="0"/>
              <a:cs typeface="Times New Roman" pitchFamily="18" charset="0"/>
            </a:endParaRPr>
          </a:p>
          <a:p>
            <a:pPr indent="416510" algn="just"/>
            <a:endParaRPr lang="ru-RU" sz="1300" dirty="0">
              <a:latin typeface="Times New Roman" pitchFamily="18" charset="0"/>
              <a:cs typeface="Times New Roman" pitchFamily="18" charset="0"/>
            </a:endParaRPr>
          </a:p>
        </p:txBody>
      </p:sp>
      <p:sp>
        <p:nvSpPr>
          <p:cNvPr id="3" name="TextBox 2"/>
          <p:cNvSpPr txBox="1"/>
          <p:nvPr/>
        </p:nvSpPr>
        <p:spPr>
          <a:xfrm>
            <a:off x="3343975" y="10199898"/>
            <a:ext cx="873314" cy="323936"/>
          </a:xfrm>
          <a:prstGeom prst="rect">
            <a:avLst/>
          </a:prstGeom>
          <a:noFill/>
        </p:spPr>
        <p:txBody>
          <a:bodyPr wrap="square" lIns="104309" tIns="52154" rIns="104309" bIns="52154" rtlCol="0">
            <a:spAutoFit/>
          </a:bodyPr>
          <a:lstStyle/>
          <a:p>
            <a:pPr algn="ctr"/>
            <a:r>
              <a:rPr lang="kk-KZ" sz="1400" dirty="0">
                <a:latin typeface="Times New Roman" pitchFamily="18" charset="0"/>
                <a:cs typeface="Times New Roman" pitchFamily="18" charset="0"/>
              </a:rPr>
              <a:t>43</a:t>
            </a:r>
            <a:endParaRPr lang="ru-RU" sz="1400" dirty="0">
              <a:latin typeface="Times New Roman" pitchFamily="18" charset="0"/>
              <a:cs typeface="Times New Roman" pitchFamily="18" charset="0"/>
            </a:endParaRPr>
          </a:p>
        </p:txBody>
      </p:sp>
      <p:sp>
        <p:nvSpPr>
          <p:cNvPr id="5" name="TextBox 4"/>
          <p:cNvSpPr txBox="1"/>
          <p:nvPr/>
        </p:nvSpPr>
        <p:spPr>
          <a:xfrm>
            <a:off x="3827022" y="89316"/>
            <a:ext cx="2818422" cy="720880"/>
          </a:xfrm>
          <a:prstGeom prst="rect">
            <a:avLst/>
          </a:prstGeom>
          <a:noFill/>
        </p:spPr>
        <p:txBody>
          <a:bodyPr wrap="square" lIns="104309" tIns="52154" rIns="104309" bIns="52154" rtlCol="0">
            <a:spAutoFit/>
          </a:bodyPr>
          <a:lstStyle/>
          <a:p>
            <a:pPr algn="ctr"/>
            <a:r>
              <a:rPr lang="kk-KZ" sz="2000" b="1" dirty="0">
                <a:solidFill>
                  <a:srgbClr val="FFFF00"/>
                </a:solidFill>
                <a:latin typeface="Times New Roman" pitchFamily="18" charset="0"/>
                <a:cs typeface="Times New Roman" pitchFamily="18" charset="0"/>
              </a:rPr>
              <a:t>14. </a:t>
            </a:r>
            <a:r>
              <a:rPr lang="kk-KZ" sz="2000" b="1" dirty="0" smtClean="0">
                <a:solidFill>
                  <a:srgbClr val="FFFF00"/>
                </a:solidFill>
                <a:latin typeface="Times New Roman" pitchFamily="18" charset="0"/>
                <a:cs typeface="Times New Roman" pitchFamily="18" charset="0"/>
              </a:rPr>
              <a:t>Қашықтықтан оқыту ережесі</a:t>
            </a:r>
            <a:endParaRPr lang="ru-RU" sz="20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2380069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1320" y="1264660"/>
            <a:ext cx="6510157" cy="9338624"/>
          </a:xfrm>
          <a:prstGeom prst="rect">
            <a:avLst/>
          </a:prstGeom>
        </p:spPr>
        <p:txBody>
          <a:bodyPr wrap="square" lIns="104309" tIns="52154" rIns="104309" bIns="52154">
            <a:spAutoFit/>
          </a:bodyPr>
          <a:lstStyle/>
          <a:p>
            <a:pPr indent="447675" algn="just"/>
            <a:r>
              <a:rPr lang="kk-KZ" sz="1200" dirty="0">
                <a:latin typeface="Times New Roman" pitchFamily="18" charset="0"/>
                <a:cs typeface="Times New Roman" pitchFamily="18" charset="0"/>
              </a:rPr>
              <a:t>Колледжде ҚО-ды пайдалану арқылы білім беру процесі сырттай білім алу түрінде жүзеге асырылады.</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ҚО-ды пайдалана отырып колледж студенттерін оқыту процесі материалдық-техникалық және коммуникациялық база, ғимарат, колледждің тиісті бөлімшелерінің педагогикалық және оқу-көмекші қызметкерлері негізінде іске асырылады.</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ҚО әртүрлі оқу, зертханалық және практикалық сабақтарды, практикаларды (өндірістік практиканы қоспағанда), ағымдағы бақылауды, білім алушыларды аралық аттестаттауды өткізу процесінде қолданылады.</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ҚО пайдалану арқылы колледждің оқу процесіне қатысушылар болып табылады:</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 - оқу-әдістемелік кабинет;</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 «Мониторинг, тестілеу, ақпараттық-қашықтықтан оқыту технологиялары және менеджмент және сапа жүйесі» бөлімі; </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 ЦӘК </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 оқытушылар;</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 студенттер.</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 Ережеге өзгерістер мен толықтырулар белгіленген тәртіпке сәйкес ҚО бөлімінің және басқа да мүдделі тұлғалардың ұсынымы бойынша директордың бұйрығымен енгізіледі.</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indent="447675" algn="ctr"/>
            <a:r>
              <a:rPr lang="kk-KZ" sz="1200" b="1" dirty="0">
                <a:latin typeface="Times New Roman" pitchFamily="18" charset="0"/>
                <a:cs typeface="Times New Roman" pitchFamily="18" charset="0"/>
              </a:rPr>
              <a:t>ІІ. ҚО жағдайында оқу үрдісін оқу-әдістемелік, кадрлық және техникалық қамтамасыз ету</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indent="447675" algn="just"/>
            <a:r>
              <a:rPr lang="kk-KZ" sz="1200" i="1" dirty="0">
                <a:latin typeface="Times New Roman" pitchFamily="18" charset="0"/>
                <a:cs typeface="Times New Roman" pitchFamily="18" charset="0"/>
              </a:rPr>
              <a:t>2.1 Оқу-әдістемелік қамтамасыз ету </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ҚО оқу процесін оқу-әдістемелік қамтамасыз ету негізін МЖБС талаптарына сәйкес әзірленген қағаз және/немесе электрондық жеткізгіштердегі оқу-әдістемелік материалдар құрайды.</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ҚО үрдісінде қолданылатын барлық оқу-әдістемелік материалдардың электрондық көшірмелері ҚО бөлімінің материалдарында сақталады. Қағаз көшірмесі-ЦӘК тиісті оқытушыларында.</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Оқу-әдістемелік материалдар қажеттілігіне қарай жаңартылады. </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Оқу үрдісінде қолданылатын оқу-әдістемелік материалдар белгіленген тәртіппен келісуден өтеді.</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 </a:t>
            </a:r>
            <a:r>
              <a:rPr lang="kk-KZ" sz="1200" i="1" dirty="0" smtClean="0">
                <a:latin typeface="Times New Roman" pitchFamily="18" charset="0"/>
                <a:cs typeface="Times New Roman" pitchFamily="18" charset="0"/>
              </a:rPr>
              <a:t>2.2 </a:t>
            </a:r>
            <a:r>
              <a:rPr lang="kk-KZ" sz="1200" i="1" dirty="0">
                <a:latin typeface="Times New Roman" pitchFamily="18" charset="0"/>
                <a:cs typeface="Times New Roman" pitchFamily="18" charset="0"/>
              </a:rPr>
              <a:t>Кадрлық қамтамасыз ету</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  ҚО пайдалану арқылы оқу процесін:</a:t>
            </a:r>
            <a:endParaRPr lang="ru-RU" sz="1200" dirty="0">
              <a:latin typeface="Times New Roman" pitchFamily="18" charset="0"/>
              <a:cs typeface="Times New Roman" pitchFamily="18" charset="0"/>
            </a:endParaRPr>
          </a:p>
          <a:p>
            <a:pPr indent="447675" algn="just"/>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оқытушылар</a:t>
            </a:r>
            <a:r>
              <a:rPr lang="ru-RU" sz="1200" dirty="0">
                <a:latin typeface="Times New Roman" pitchFamily="18" charset="0"/>
                <a:cs typeface="Times New Roman" pitchFamily="18" charset="0"/>
              </a:rPr>
              <a:t>;</a:t>
            </a:r>
          </a:p>
          <a:p>
            <a:pPr indent="447675" algn="just"/>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оқу-көмекші</a:t>
            </a:r>
            <a:r>
              <a:rPr lang="ru-RU" sz="1200" dirty="0">
                <a:latin typeface="Times New Roman" pitchFamily="18" charset="0"/>
                <a:cs typeface="Times New Roman" pitchFamily="18" charset="0"/>
              </a:rPr>
              <a:t> персонал (</a:t>
            </a:r>
            <a:r>
              <a:rPr lang="ru-RU" sz="1200" dirty="0" err="1">
                <a:latin typeface="Times New Roman" pitchFamily="18" charset="0"/>
                <a:cs typeface="Times New Roman" pitchFamily="18" charset="0"/>
              </a:rPr>
              <a:t>әдіскер</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бағдарламашы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және</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т.б</a:t>
            </a:r>
            <a:r>
              <a:rPr lang="ru-RU" sz="1200" dirty="0">
                <a:latin typeface="Times New Roman" pitchFamily="18" charset="0"/>
                <a:cs typeface="Times New Roman" pitchFamily="18" charset="0"/>
              </a:rPr>
              <a:t>.).</a:t>
            </a:r>
          </a:p>
          <a:p>
            <a:pPr indent="447675" algn="just"/>
            <a:r>
              <a:rPr lang="ru-RU" sz="1200" dirty="0" err="1">
                <a:latin typeface="Times New Roman" pitchFamily="18" charset="0"/>
                <a:cs typeface="Times New Roman" pitchFamily="18" charset="0"/>
              </a:rPr>
              <a:t>Қашықтықтан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оқыту</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технологиясын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пайдаланатын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оқытушы</a:t>
            </a:r>
            <a:r>
              <a:rPr lang="ru-RU" sz="1200" dirty="0">
                <a:latin typeface="Times New Roman" pitchFamily="18" charset="0"/>
                <a:cs typeface="Times New Roman" pitchFamily="18" charset="0"/>
              </a:rPr>
              <a:t>: </a:t>
            </a:r>
          </a:p>
          <a:p>
            <a:pPr indent="447675" algn="just"/>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тиісті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пәнді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оқыту</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тәжірибесі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сондай-ақ</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әдістемелік</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материалдарды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әзірлеу</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тәжірибесі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болуы</a:t>
            </a:r>
            <a:r>
              <a:rPr lang="ru-RU" sz="1200" dirty="0">
                <a:latin typeface="Times New Roman" pitchFamily="18" charset="0"/>
                <a:cs typeface="Times New Roman" pitchFamily="18" charset="0"/>
              </a:rPr>
              <a:t>;</a:t>
            </a:r>
          </a:p>
          <a:p>
            <a:pPr indent="447675" algn="just"/>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пайдаланушы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көлемінде</a:t>
            </a:r>
            <a:r>
              <a:rPr lang="ru-RU" sz="1200" dirty="0">
                <a:latin typeface="Times New Roman" pitchFamily="18" charset="0"/>
                <a:cs typeface="Times New Roman" pitchFamily="18" charset="0"/>
              </a:rPr>
              <a:t> ДК </a:t>
            </a:r>
            <a:r>
              <a:rPr lang="ru-RU" sz="1200" dirty="0" err="1">
                <a:latin typeface="Times New Roman" pitchFamily="18" charset="0"/>
                <a:cs typeface="Times New Roman" pitchFamily="18" charset="0"/>
              </a:rPr>
              <a:t>меңгеру</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деңгейі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болуы</a:t>
            </a:r>
            <a:r>
              <a:rPr lang="ru-RU" sz="1200" dirty="0">
                <a:latin typeface="Times New Roman" pitchFamily="18" charset="0"/>
                <a:cs typeface="Times New Roman" pitchFamily="18" charset="0"/>
              </a:rPr>
              <a:t>;</a:t>
            </a:r>
          </a:p>
          <a:p>
            <a:pPr indent="447675" algn="just"/>
            <a:r>
              <a:rPr lang="ru-RU" sz="1200" i="1" dirty="0">
                <a:latin typeface="Times New Roman" pitchFamily="18" charset="0"/>
                <a:cs typeface="Times New Roman" pitchFamily="18" charset="0"/>
              </a:rPr>
              <a:t> 2.3 </a:t>
            </a:r>
            <a:r>
              <a:rPr lang="ru-RU" sz="1200" i="1" dirty="0" err="1">
                <a:latin typeface="Times New Roman" pitchFamily="18" charset="0"/>
                <a:cs typeface="Times New Roman" pitchFamily="18" charset="0"/>
              </a:rPr>
              <a:t>Техникалық</a:t>
            </a:r>
            <a:r>
              <a:rPr lang="ru-RU" sz="1200" i="1" dirty="0">
                <a:latin typeface="Times New Roman" pitchFamily="18" charset="0"/>
                <a:cs typeface="Times New Roman" pitchFamily="18" charset="0"/>
              </a:rPr>
              <a:t> </a:t>
            </a:r>
            <a:r>
              <a:rPr lang="ru-RU" sz="1200" i="1" dirty="0" err="1">
                <a:latin typeface="Times New Roman" pitchFamily="18" charset="0"/>
                <a:cs typeface="Times New Roman" pitchFamily="18" charset="0"/>
              </a:rPr>
              <a:t>қамтамасыз</a:t>
            </a:r>
            <a:r>
              <a:rPr lang="ru-RU" sz="1200" i="1" dirty="0">
                <a:latin typeface="Times New Roman" pitchFamily="18" charset="0"/>
                <a:cs typeface="Times New Roman" pitchFamily="18" charset="0"/>
              </a:rPr>
              <a:t> </a:t>
            </a:r>
            <a:r>
              <a:rPr lang="ru-RU" sz="1200" i="1" dirty="0" err="1">
                <a:latin typeface="Times New Roman" pitchFamily="18" charset="0"/>
                <a:cs typeface="Times New Roman" pitchFamily="18" charset="0"/>
              </a:rPr>
              <a:t>ету</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ҚО</a:t>
            </a:r>
            <a:r>
              <a:rPr lang="ru-RU" sz="1200" dirty="0">
                <a:latin typeface="Times New Roman" pitchFamily="18" charset="0"/>
                <a:cs typeface="Times New Roman" pitchFamily="18" charset="0"/>
              </a:rPr>
              <a:t>-</a:t>
            </a:r>
            <a:r>
              <a:rPr lang="kk-KZ" sz="1200" dirty="0">
                <a:latin typeface="Times New Roman" pitchFamily="18" charset="0"/>
                <a:cs typeface="Times New Roman" pitchFamily="18" charset="0"/>
              </a:rPr>
              <a:t>д</a:t>
            </a:r>
            <a:r>
              <a:rPr lang="ru-RU" sz="1200" dirty="0">
                <a:latin typeface="Times New Roman" pitchFamily="18" charset="0"/>
                <a:cs typeface="Times New Roman" pitchFamily="18" charset="0"/>
              </a:rPr>
              <a:t>ы </a:t>
            </a:r>
            <a:r>
              <a:rPr lang="ru-RU" sz="1200" dirty="0" err="1">
                <a:latin typeface="Times New Roman" pitchFamily="18" charset="0"/>
                <a:cs typeface="Times New Roman" pitchFamily="18" charset="0"/>
              </a:rPr>
              <a:t>пайдалану</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арқылы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оқу</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процесі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мынадай</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техникалық</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құралдармен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қамтамасыз</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етіледі</a:t>
            </a:r>
            <a:r>
              <a:rPr lang="ru-RU" sz="1200" dirty="0">
                <a:latin typeface="Times New Roman" pitchFamily="18" charset="0"/>
                <a:cs typeface="Times New Roman" pitchFamily="18" charset="0"/>
              </a:rPr>
              <a:t>:</a:t>
            </a:r>
          </a:p>
          <a:p>
            <a:pPr indent="447675" algn="just"/>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дербес</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компьютерлермен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жабдықталған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компьютерлік</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сыныптар</a:t>
            </a:r>
            <a:r>
              <a:rPr lang="ru-RU" sz="1200" dirty="0">
                <a:latin typeface="Times New Roman" pitchFamily="18" charset="0"/>
                <a:cs typeface="Times New Roman" pitchFamily="18" charset="0"/>
              </a:rPr>
              <a:t>. </a:t>
            </a:r>
          </a:p>
          <a:p>
            <a:pPr indent="447675" algn="just"/>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студенттерге</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арналған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оқу</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ақпараты</a:t>
            </a:r>
            <a:r>
              <a:rPr lang="ru-RU" sz="1200" dirty="0">
                <a:latin typeface="Times New Roman" pitchFamily="18" charset="0"/>
                <a:cs typeface="Times New Roman" pitchFamily="18" charset="0"/>
              </a:rPr>
              <a:t> мен </a:t>
            </a:r>
            <a:r>
              <a:rPr lang="ru-RU" sz="1200" dirty="0" err="1">
                <a:latin typeface="Times New Roman" pitchFamily="18" charset="0"/>
                <a:cs typeface="Times New Roman" pitchFamily="18" charset="0"/>
              </a:rPr>
              <a:t>жұмыс</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материалдары</a:t>
            </a:r>
            <a:r>
              <a:rPr lang="ru-RU" sz="1200" dirty="0">
                <a:latin typeface="Times New Roman" pitchFamily="18" charset="0"/>
                <a:cs typeface="Times New Roman" pitchFamily="18" charset="0"/>
              </a:rPr>
              <a:t> бар </a:t>
            </a:r>
            <a:r>
              <a:rPr lang="ru-RU" sz="1200" dirty="0" err="1">
                <a:latin typeface="Times New Roman" pitchFamily="18" charset="0"/>
                <a:cs typeface="Times New Roman" pitchFamily="18" charset="0"/>
              </a:rPr>
              <a:t>жергілікті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және</a:t>
            </a:r>
            <a:r>
              <a:rPr lang="ru-RU" sz="1200" dirty="0">
                <a:latin typeface="Times New Roman" pitchFamily="18" charset="0"/>
                <a:cs typeface="Times New Roman" pitchFamily="18" charset="0"/>
              </a:rPr>
              <a:t>/</a:t>
            </a:r>
            <a:r>
              <a:rPr lang="ru-RU" sz="1200" dirty="0" err="1">
                <a:latin typeface="Times New Roman" pitchFamily="18" charset="0"/>
                <a:cs typeface="Times New Roman" pitchFamily="18" charset="0"/>
              </a:rPr>
              <a:t>немесе</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қашықтағы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серверлерге</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кіруге</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арналған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лицензиялық</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бағдарламалық</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қамтамасыз</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ету</a:t>
            </a:r>
            <a:r>
              <a:rPr lang="ru-RU" sz="1200" dirty="0">
                <a:latin typeface="Times New Roman" pitchFamily="18" charset="0"/>
                <a:cs typeface="Times New Roman" pitchFamily="18" charset="0"/>
              </a:rPr>
              <a:t>;</a:t>
            </a:r>
          </a:p>
          <a:p>
            <a:pPr indent="447675" algn="just"/>
            <a:r>
              <a:rPr lang="ru-RU" sz="1200" dirty="0">
                <a:latin typeface="Times New Roman" pitchFamily="18" charset="0"/>
                <a:cs typeface="Times New Roman" pitchFamily="18" charset="0"/>
              </a:rPr>
              <a:t>-</a:t>
            </a:r>
            <a:r>
              <a:rPr lang="ru-RU" sz="1200" dirty="0" err="1">
                <a:latin typeface="Times New Roman" pitchFamily="18" charset="0"/>
                <a:cs typeface="Times New Roman" pitchFamily="18" charset="0"/>
              </a:rPr>
              <a:t>оқу</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үдерісін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ұйымдастыру</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және</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оқу-әдістемелік</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ресурстарға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жедел</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қолжетімділікті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қамтамасыз</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ету</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үшін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жеткілікті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өткізу</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қабілеті</a:t>
            </a:r>
            <a:r>
              <a:rPr lang="ru-RU" sz="1200" dirty="0">
                <a:latin typeface="Times New Roman" pitchFamily="18" charset="0"/>
                <a:cs typeface="Times New Roman" pitchFamily="18" charset="0"/>
              </a:rPr>
              <a:t> бар </a:t>
            </a:r>
            <a:r>
              <a:rPr lang="ru-RU" sz="1200" dirty="0" err="1">
                <a:latin typeface="Times New Roman" pitchFamily="18" charset="0"/>
                <a:cs typeface="Times New Roman" pitchFamily="18" charset="0"/>
              </a:rPr>
              <a:t>интернетке</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шығатын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жергілікті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желі</a:t>
            </a:r>
            <a:r>
              <a:rPr lang="ru-RU" sz="1200" dirty="0">
                <a:latin typeface="Times New Roman" pitchFamily="18" charset="0"/>
                <a:cs typeface="Times New Roman" pitchFamily="18" charset="0"/>
              </a:rPr>
              <a:t>.</a:t>
            </a:r>
          </a:p>
          <a:p>
            <a:r>
              <a:rPr lang="ru-RU" sz="1200" dirty="0">
                <a:latin typeface="Times New Roman" pitchFamily="18" charset="0"/>
                <a:cs typeface="Times New Roman" pitchFamily="18" charset="0"/>
              </a:rPr>
              <a:t> </a:t>
            </a:r>
          </a:p>
          <a:p>
            <a:pPr marL="0" lvl="2" indent="416510" algn="just"/>
            <a:endParaRPr lang="ru-RU" sz="1200" dirty="0">
              <a:latin typeface="Times New Roman" pitchFamily="18" charset="0"/>
              <a:cs typeface="Times New Roman" pitchFamily="18" charset="0"/>
            </a:endParaRPr>
          </a:p>
        </p:txBody>
      </p:sp>
      <p:sp>
        <p:nvSpPr>
          <p:cNvPr id="3" name="TextBox 2"/>
          <p:cNvSpPr txBox="1"/>
          <p:nvPr/>
        </p:nvSpPr>
        <p:spPr>
          <a:xfrm>
            <a:off x="3343975" y="10199898"/>
            <a:ext cx="873314" cy="323936"/>
          </a:xfrm>
          <a:prstGeom prst="rect">
            <a:avLst/>
          </a:prstGeom>
          <a:noFill/>
        </p:spPr>
        <p:txBody>
          <a:bodyPr wrap="square" lIns="104309" tIns="52154" rIns="104309" bIns="52154" rtlCol="0">
            <a:spAutoFit/>
          </a:bodyPr>
          <a:lstStyle/>
          <a:p>
            <a:pPr algn="ctr"/>
            <a:r>
              <a:rPr lang="kk-KZ" sz="1400" dirty="0">
                <a:latin typeface="Times New Roman" pitchFamily="18" charset="0"/>
                <a:cs typeface="Times New Roman" pitchFamily="18" charset="0"/>
              </a:rPr>
              <a:t>44</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1984527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6161" y="1052024"/>
            <a:ext cx="6668941" cy="9153958"/>
          </a:xfrm>
          <a:prstGeom prst="rect">
            <a:avLst/>
          </a:prstGeom>
        </p:spPr>
        <p:txBody>
          <a:bodyPr wrap="square" lIns="104309" tIns="52154" rIns="104309" bIns="52154">
            <a:spAutoFit/>
          </a:bodyPr>
          <a:lstStyle/>
          <a:p>
            <a:pPr indent="447675" algn="ctr"/>
            <a:r>
              <a:rPr lang="ru-RU" sz="1200" b="1" dirty="0">
                <a:latin typeface="Times New Roman" pitchFamily="18" charset="0"/>
                <a:cs typeface="Times New Roman" pitchFamily="18" charset="0"/>
              </a:rPr>
              <a:t>I</a:t>
            </a:r>
            <a:r>
              <a:rPr lang="kk-KZ" sz="1200" b="1" dirty="0">
                <a:latin typeface="Times New Roman" pitchFamily="18" charset="0"/>
                <a:cs typeface="Times New Roman" pitchFamily="18" charset="0"/>
              </a:rPr>
              <a:t>І</a:t>
            </a:r>
            <a:r>
              <a:rPr lang="ru-RU" sz="1200" b="1" dirty="0">
                <a:latin typeface="Times New Roman" pitchFamily="18" charset="0"/>
                <a:cs typeface="Times New Roman" pitchFamily="18" charset="0"/>
              </a:rPr>
              <a:t>I. </a:t>
            </a:r>
            <a:r>
              <a:rPr lang="kk-KZ" sz="1200" b="1" dirty="0">
                <a:latin typeface="Times New Roman" pitchFamily="18" charset="0"/>
                <a:cs typeface="Times New Roman" pitchFamily="18" charset="0"/>
              </a:rPr>
              <a:t>ҚО</a:t>
            </a:r>
            <a:r>
              <a:rPr lang="ru-RU" sz="1200" b="1" dirty="0">
                <a:latin typeface="Times New Roman" pitchFamily="18" charset="0"/>
                <a:cs typeface="Times New Roman" pitchFamily="18" charset="0"/>
              </a:rPr>
              <a:t> </a:t>
            </a:r>
            <a:r>
              <a:rPr lang="ru-RU" sz="1200" b="1" dirty="0" err="1">
                <a:latin typeface="Times New Roman" pitchFamily="18" charset="0"/>
                <a:cs typeface="Times New Roman" pitchFamily="18" charset="0"/>
              </a:rPr>
              <a:t>жағдайында</a:t>
            </a:r>
            <a:r>
              <a:rPr lang="ru-RU" sz="1200" b="1" dirty="0">
                <a:latin typeface="Times New Roman" pitchFamily="18" charset="0"/>
                <a:cs typeface="Times New Roman" pitchFamily="18" charset="0"/>
              </a:rPr>
              <a:t> </a:t>
            </a:r>
            <a:r>
              <a:rPr lang="ru-RU" sz="1200" b="1" dirty="0" err="1">
                <a:latin typeface="Times New Roman" pitchFamily="18" charset="0"/>
                <a:cs typeface="Times New Roman" pitchFamily="18" charset="0"/>
              </a:rPr>
              <a:t>оқу</a:t>
            </a:r>
            <a:r>
              <a:rPr lang="ru-RU" sz="1200" b="1" dirty="0">
                <a:latin typeface="Times New Roman" pitchFamily="18" charset="0"/>
                <a:cs typeface="Times New Roman" pitchFamily="18" charset="0"/>
              </a:rPr>
              <a:t> </a:t>
            </a:r>
            <a:r>
              <a:rPr lang="ru-RU" sz="1200" b="1" dirty="0" err="1">
                <a:latin typeface="Times New Roman" pitchFamily="18" charset="0"/>
                <a:cs typeface="Times New Roman" pitchFamily="18" charset="0"/>
              </a:rPr>
              <a:t>үдерісін</a:t>
            </a:r>
            <a:r>
              <a:rPr lang="ru-RU" sz="1200" b="1" dirty="0">
                <a:latin typeface="Times New Roman" pitchFamily="18" charset="0"/>
                <a:cs typeface="Times New Roman" pitchFamily="18" charset="0"/>
              </a:rPr>
              <a:t> </a:t>
            </a:r>
            <a:r>
              <a:rPr lang="ru-RU" sz="1200" b="1" dirty="0" err="1">
                <a:latin typeface="Times New Roman" pitchFamily="18" charset="0"/>
                <a:cs typeface="Times New Roman" pitchFamily="18" charset="0"/>
              </a:rPr>
              <a:t>іске</a:t>
            </a:r>
            <a:r>
              <a:rPr lang="ru-RU" sz="1200" b="1" dirty="0">
                <a:latin typeface="Times New Roman" pitchFamily="18" charset="0"/>
                <a:cs typeface="Times New Roman" pitchFamily="18" charset="0"/>
              </a:rPr>
              <a:t> </a:t>
            </a:r>
            <a:r>
              <a:rPr lang="ru-RU" sz="1200" b="1" dirty="0" err="1">
                <a:latin typeface="Times New Roman" pitchFamily="18" charset="0"/>
                <a:cs typeface="Times New Roman" pitchFamily="18" charset="0"/>
              </a:rPr>
              <a:t>асыру</a:t>
            </a:r>
            <a:endParaRPr lang="ru-RU" sz="1200" dirty="0">
              <a:latin typeface="Times New Roman" pitchFamily="18" charset="0"/>
              <a:cs typeface="Times New Roman" pitchFamily="18" charset="0"/>
            </a:endParaRPr>
          </a:p>
          <a:p>
            <a:pPr indent="447675" algn="just"/>
            <a:r>
              <a:rPr lang="kk-KZ"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indent="447675" algn="just"/>
            <a:r>
              <a:rPr lang="kk-KZ" sz="1200" i="1" dirty="0">
                <a:latin typeface="Times New Roman" pitchFamily="18" charset="0"/>
                <a:cs typeface="Times New Roman" pitchFamily="18" charset="0"/>
              </a:rPr>
              <a:t>3.1  ҚО</a:t>
            </a:r>
            <a:r>
              <a:rPr lang="ru-RU" sz="1200" i="1" dirty="0">
                <a:latin typeface="Times New Roman" pitchFamily="18" charset="0"/>
                <a:cs typeface="Times New Roman" pitchFamily="18" charset="0"/>
              </a:rPr>
              <a:t> </a:t>
            </a:r>
            <a:r>
              <a:rPr lang="ru-RU" sz="1200" i="1" dirty="0" err="1">
                <a:latin typeface="Times New Roman" pitchFamily="18" charset="0"/>
                <a:cs typeface="Times New Roman" pitchFamily="18" charset="0"/>
              </a:rPr>
              <a:t>ұйым</a:t>
            </a:r>
            <a:r>
              <a:rPr lang="kk-KZ" sz="1200" i="1" dirty="0">
                <a:latin typeface="Times New Roman" pitchFamily="18" charset="0"/>
                <a:cs typeface="Times New Roman" pitchFamily="18" charset="0"/>
              </a:rPr>
              <a:t>дастырудың</a:t>
            </a:r>
            <a:r>
              <a:rPr lang="ru-RU" sz="1200" i="1" dirty="0">
                <a:latin typeface="Times New Roman" pitchFamily="18" charset="0"/>
                <a:cs typeface="Times New Roman" pitchFamily="18" charset="0"/>
              </a:rPr>
              <a:t> </a:t>
            </a:r>
            <a:r>
              <a:rPr lang="ru-RU" sz="1200" i="1" dirty="0" err="1">
                <a:latin typeface="Times New Roman" pitchFamily="18" charset="0"/>
                <a:cs typeface="Times New Roman" pitchFamily="18" charset="0"/>
              </a:rPr>
              <a:t>жалпы</a:t>
            </a:r>
            <a:r>
              <a:rPr lang="ru-RU" sz="1200" i="1" dirty="0">
                <a:latin typeface="Times New Roman" pitchFamily="18" charset="0"/>
                <a:cs typeface="Times New Roman" pitchFamily="18" charset="0"/>
              </a:rPr>
              <a:t> </a:t>
            </a:r>
            <a:r>
              <a:rPr lang="ru-RU" sz="1200" i="1" dirty="0" err="1">
                <a:latin typeface="Times New Roman" pitchFamily="18" charset="0"/>
                <a:cs typeface="Times New Roman" pitchFamily="18" charset="0"/>
              </a:rPr>
              <a:t>мәселелері</a:t>
            </a:r>
            <a:endParaRPr lang="ru-RU" sz="1200" dirty="0">
              <a:latin typeface="Times New Roman" pitchFamily="18" charset="0"/>
              <a:cs typeface="Times New Roman" pitchFamily="18" charset="0"/>
            </a:endParaRPr>
          </a:p>
          <a:p>
            <a:pPr indent="447675" algn="just"/>
            <a:r>
              <a:rPr lang="ru-RU" sz="1200" dirty="0" err="1">
                <a:latin typeface="Times New Roman" pitchFamily="18" charset="0"/>
                <a:cs typeface="Times New Roman" pitchFamily="18" charset="0"/>
              </a:rPr>
              <a:t>Академиядағы</a:t>
            </a:r>
            <a:r>
              <a:rPr lang="ru-RU" sz="1200" dirty="0">
                <a:latin typeface="Times New Roman" pitchFamily="18" charset="0"/>
                <a:cs typeface="Times New Roman" pitchFamily="18" charset="0"/>
              </a:rPr>
              <a:t> </a:t>
            </a:r>
            <a:r>
              <a:rPr lang="kk-KZ" sz="1200" dirty="0">
                <a:latin typeface="Times New Roman" pitchFamily="18" charset="0"/>
                <a:cs typeface="Times New Roman" pitchFamily="18" charset="0"/>
              </a:rPr>
              <a:t>ҚО</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жағдайындағы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оқу</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процесі</a:t>
            </a:r>
            <a:r>
              <a:rPr lang="ru-RU" sz="1200" dirty="0">
                <a:latin typeface="Times New Roman" pitchFamily="18" charset="0"/>
                <a:cs typeface="Times New Roman" pitchFamily="18" charset="0"/>
              </a:rPr>
              <a:t> осы </a:t>
            </a:r>
            <a:r>
              <a:rPr lang="ru-RU" sz="1200" dirty="0" err="1">
                <a:latin typeface="Times New Roman" pitchFamily="18" charset="0"/>
                <a:cs typeface="Times New Roman" pitchFamily="18" charset="0"/>
              </a:rPr>
              <a:t>Ереженің</a:t>
            </a:r>
            <a:r>
              <a:rPr lang="ru-RU" sz="1200" dirty="0">
                <a:latin typeface="Times New Roman" pitchFamily="18" charset="0"/>
                <a:cs typeface="Times New Roman" pitchFamily="18" charset="0"/>
              </a:rPr>
              <a:t> 2-тармағында </a:t>
            </a:r>
            <a:r>
              <a:rPr lang="ru-RU" sz="1200" dirty="0" err="1">
                <a:latin typeface="Times New Roman" pitchFamily="18" charset="0"/>
                <a:cs typeface="Times New Roman" pitchFamily="18" charset="0"/>
              </a:rPr>
              <a:t>көрсетілген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құжаттармен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қатар</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ішкі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бұйрықтармен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нұсқаулықтармен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және</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басқа</a:t>
            </a:r>
            <a:r>
              <a:rPr lang="ru-RU" sz="1200" dirty="0">
                <a:latin typeface="Times New Roman" pitchFamily="18" charset="0"/>
                <a:cs typeface="Times New Roman" pitchFamily="18" charset="0"/>
              </a:rPr>
              <a:t> да </a:t>
            </a:r>
            <a:r>
              <a:rPr lang="ru-RU" sz="1200" dirty="0" err="1">
                <a:latin typeface="Times New Roman" pitchFamily="18" charset="0"/>
                <a:cs typeface="Times New Roman" pitchFamily="18" charset="0"/>
              </a:rPr>
              <a:t>құжаттармен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реттеледі</a:t>
            </a:r>
            <a:r>
              <a:rPr lang="ru-RU" sz="1200" dirty="0">
                <a:latin typeface="Times New Roman" pitchFamily="18" charset="0"/>
                <a:cs typeface="Times New Roman" pitchFamily="18" charset="0"/>
              </a:rPr>
              <a:t>.</a:t>
            </a:r>
          </a:p>
          <a:p>
            <a:pPr indent="447675" algn="just"/>
            <a:r>
              <a:rPr lang="ru-RU" sz="1200" dirty="0" err="1">
                <a:latin typeface="Times New Roman" pitchFamily="18" charset="0"/>
                <a:cs typeface="Times New Roman" pitchFamily="18" charset="0"/>
              </a:rPr>
              <a:t>Оқуға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қабылданғаннан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кейін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сондай-ақ</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келесі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курсқа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ауысқан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кезде</a:t>
            </a:r>
            <a:r>
              <a:rPr lang="ru-RU" sz="1200" dirty="0">
                <a:latin typeface="Times New Roman" pitchFamily="18" charset="0"/>
                <a:cs typeface="Times New Roman" pitchFamily="18" charset="0"/>
              </a:rPr>
              <a:t> студентке </a:t>
            </a:r>
            <a:r>
              <a:rPr lang="ru-RU" sz="1200" dirty="0" err="1">
                <a:latin typeface="Times New Roman" pitchFamily="18" charset="0"/>
                <a:cs typeface="Times New Roman" pitchFamily="18" charset="0"/>
              </a:rPr>
              <a:t>оптикалық</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тасымалдағыштарда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электрондық</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оқу-әдістемелік</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кешен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түрінде</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қажетті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оқу</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және</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әдістемелік</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материалдар</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беріледі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және</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өз</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бетінше</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оқуға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бағытталған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электрондық</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оқу</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ресурстарына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желілік</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қолжетімділік</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беріледі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Студенттерге</a:t>
            </a:r>
            <a:r>
              <a:rPr lang="ru-RU" sz="1200" dirty="0">
                <a:latin typeface="Times New Roman" pitchFamily="18" charset="0"/>
                <a:cs typeface="Times New Roman" pitchFamily="18" charset="0"/>
              </a:rPr>
              <a:t> </a:t>
            </a:r>
            <a:r>
              <a:rPr lang="kk-KZ" sz="1200" dirty="0">
                <a:latin typeface="Times New Roman" pitchFamily="18" charset="0"/>
                <a:cs typeface="Times New Roman" pitchFamily="18" charset="0"/>
              </a:rPr>
              <a:t>ЭОӘК</a:t>
            </a:r>
            <a:r>
              <a:rPr lang="ru-RU" sz="1200" dirty="0">
                <a:latin typeface="Times New Roman" pitchFamily="18" charset="0"/>
                <a:cs typeface="Times New Roman" pitchFamily="18" charset="0"/>
              </a:rPr>
              <a:t> беру </a:t>
            </a:r>
            <a:r>
              <a:rPr lang="kk-KZ" sz="1200" dirty="0">
                <a:latin typeface="Times New Roman" pitchFamily="18" charset="0"/>
                <a:cs typeface="Times New Roman" pitchFamily="18" charset="0"/>
              </a:rPr>
              <a:t>ҚО</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қызметімен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жүзеге</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асырылады</a:t>
            </a:r>
            <a:r>
              <a:rPr lang="ru-RU" sz="1200" dirty="0">
                <a:latin typeface="Times New Roman" pitchFamily="18" charset="0"/>
                <a:cs typeface="Times New Roman" pitchFamily="18" charset="0"/>
              </a:rPr>
              <a:t>. </a:t>
            </a:r>
          </a:p>
          <a:p>
            <a:pPr indent="447675" algn="just"/>
            <a:r>
              <a:rPr lang="kk-KZ" sz="1200" dirty="0">
                <a:latin typeface="Times New Roman" pitchFamily="18" charset="0"/>
                <a:cs typeface="Times New Roman" pitchFamily="18" charset="0"/>
              </a:rPr>
              <a:t>ҚО бөлімі оқу ісі жөніндегі орынбасарымен келісім бойынша ҚОТ-н қолдану тереңдігі және ҚО негізінде студент игеретін дайындық бағыттарын, мамандықты, курстарды, пәндерді анықтайды.</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 	Басшылық ҚО бөлімімен бірлесе отырып, ҚО жағдайында оқитын колледж студенттерінің оқу сессиясының мерзімі мен ұзақтығын анықтайды.</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 Барлық оқу және әдістемелік материалдар білім алушының жеке пайдалануына мүліктік құқықсыз беріледі, яғни оларды көбейту, үшінші тұлғаларға беру немесе коммерциялық пайдалану құқығы.</a:t>
            </a:r>
            <a:endParaRPr lang="ru-RU" sz="1200" dirty="0">
              <a:latin typeface="Times New Roman" pitchFamily="18" charset="0"/>
              <a:cs typeface="Times New Roman" pitchFamily="18" charset="0"/>
            </a:endParaRPr>
          </a:p>
          <a:p>
            <a:pPr indent="447675" algn="just"/>
            <a:r>
              <a:rPr lang="kk-KZ" sz="1200" i="1" dirty="0">
                <a:latin typeface="Times New Roman" pitchFamily="18" charset="0"/>
                <a:cs typeface="Times New Roman" pitchFamily="18" charset="0"/>
              </a:rPr>
              <a:t>3.2 ҚО жағдайында оқу үдерісін ұйымдастыру </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 	Қашықтықтан оқыту элементтері бар сырттай оқыту түрі: </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3.2.3. Ресурстарға қол жеткізудің қашықтағы нүктелері базасында неғұрлым өзекті және қазіргі заманғы тақырыптар бойынша колледждің оқытушылар құрамының қатысуымен конференциялар өткізу.</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3.2.4. Білім алушыларға оқу - әдістемелік көмекті кеңес беру кестесіне және электрондық поштаға сәйкес on - (of -) line режимінде ҚО платформасында тиісті пән бойынша оқытушылардың консультациясы арқылы жүзеге асыру, бұл үшін Internet-ке шығудың барлық мүмкін арналарын пайдалана отырып.</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3.2.5 Оқу жоспарына, жұмыс бағдарламасына, әдістемелік нұсқауларға сәйкес оқу пәндерінің мазмұнын өз бетінше оқу; қашықтықтан оқытудың ақпараттық дерекқорын (электрондық оқулықтар, анықтамалықтар, хрестоматиялар, ЭОӘК орналастырылған білімді тестілік бақылау жүйесі), сондай-ақ оған қол жетімді басқа да оқу материалдарын пайдалану. </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3.2.6 Әрбір студентке тиісті білім беру бағдарламасын немесе оның бөлігін меңгеру үшін қажетті оқу жоспарының сағат көлемінде қашықтықтан оқыту құралдарына қол жеткізуді қамтамасыз ету.</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3.2.7 Оқу процесінің кестесіне сәйкес жеке тұлғаны сәйкестендіруді қамтамасыз ететін ақпараттық технологияларды (электрондық тестілеу және т. б.) қолдана отырып, студенттердің аралық және қорытынды бақылауын орындау. Пәндер бойынша қорытынды аттестаттауды колледжде оқытушы жүргізеді.</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3.2.8 Бақылау, курстық жұмыстарды (жобаларды) табысты тапсырған жағдайда студент сессияға жіберіледі.</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3.2.9 Қашықтықтан оқыту жүйесіндегі оқу процесінің сапасына мониторинг жүргізу және бағалау: </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 тыңдаушыларды аралық және қорытынды аттестаттау нәтижелерін қадағалау; </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 тыңдаушылар мен оқытушыларға сауалнама жүргізу. </a:t>
            </a:r>
            <a:endParaRPr lang="ru-RU" sz="1200" dirty="0">
              <a:latin typeface="Times New Roman" pitchFamily="18" charset="0"/>
              <a:cs typeface="Times New Roman" pitchFamily="18" charset="0"/>
            </a:endParaRPr>
          </a:p>
          <a:p>
            <a:pPr indent="447675" algn="just"/>
            <a:r>
              <a:rPr lang="kk-KZ" sz="1200" i="1" dirty="0">
                <a:latin typeface="Times New Roman" pitchFamily="18" charset="0"/>
                <a:cs typeface="Times New Roman" pitchFamily="18" charset="0"/>
              </a:rPr>
              <a:t> 3.3 ҚО жағдайында оқу процесін сүйемелдеу </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  	3.3.1 Қашықтықтан білім беру технологияларын пайдалана отырып, білім беру бағдарламаларын, жекелеген пәндерді жүзеге асыру ҚО қызметі, арқылы қашықтықтан оқыту платформасының мүмкіндіктерін және басқа да заманауи ақпараттық және телекоммуникациялық құралдарды пайдалана отырып жүзеге асырылады.</a:t>
            </a:r>
            <a:endParaRPr lang="ru-RU" sz="1200" dirty="0">
              <a:latin typeface="Times New Roman" pitchFamily="18" charset="0"/>
              <a:cs typeface="Times New Roman" pitchFamily="18" charset="0"/>
            </a:endParaRPr>
          </a:p>
          <a:p>
            <a:pPr marL="0" lvl="2" indent="416510" algn="just"/>
            <a:endParaRPr lang="ru-RU" sz="1200" dirty="0">
              <a:latin typeface="Times New Roman" pitchFamily="18" charset="0"/>
              <a:cs typeface="Times New Roman" pitchFamily="18" charset="0"/>
            </a:endParaRPr>
          </a:p>
        </p:txBody>
      </p:sp>
      <p:sp>
        <p:nvSpPr>
          <p:cNvPr id="3" name="TextBox 2"/>
          <p:cNvSpPr txBox="1"/>
          <p:nvPr/>
        </p:nvSpPr>
        <p:spPr>
          <a:xfrm>
            <a:off x="3343975" y="10199898"/>
            <a:ext cx="873314" cy="323936"/>
          </a:xfrm>
          <a:prstGeom prst="rect">
            <a:avLst/>
          </a:prstGeom>
          <a:noFill/>
        </p:spPr>
        <p:txBody>
          <a:bodyPr wrap="square" lIns="104309" tIns="52154" rIns="104309" bIns="52154" rtlCol="0">
            <a:spAutoFit/>
          </a:bodyPr>
          <a:lstStyle/>
          <a:p>
            <a:pPr algn="ctr"/>
            <a:r>
              <a:rPr lang="kk-KZ" sz="1400" dirty="0">
                <a:latin typeface="Times New Roman" pitchFamily="18" charset="0"/>
                <a:cs typeface="Times New Roman" pitchFamily="18" charset="0"/>
              </a:rPr>
              <a:t>45</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8611270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6162" y="1026220"/>
            <a:ext cx="6589549" cy="9707955"/>
          </a:xfrm>
          <a:prstGeom prst="rect">
            <a:avLst/>
          </a:prstGeom>
        </p:spPr>
        <p:txBody>
          <a:bodyPr wrap="square" lIns="104309" tIns="52154" rIns="104309" bIns="52154">
            <a:spAutoFit/>
          </a:bodyPr>
          <a:lstStyle/>
          <a:p>
            <a:pPr indent="447675" algn="just"/>
            <a:r>
              <a:rPr lang="kk-KZ" sz="1200" dirty="0">
                <a:latin typeface="Times New Roman" pitchFamily="18" charset="0"/>
                <a:cs typeface="Times New Roman" pitchFamily="18" charset="0"/>
              </a:rPr>
              <a:t>3.3.2 ҚО жанындағы оқу процесін техникалық және әдістемелік сүйемелдеуді ұйымдастыратын ҚО қызметінің қолдауымен ЦӘК жүзеге асырады.</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3.3.3 Техникалық сүйемелдеу қашықтықтан оқыту платформасын әкімшілендіруді (электрондық қабықшаларды, форумды, сұхбатты, желілік телеконференцияларды қолдау, пайдаланушыларды тіркеу, курстар мен тест тапсырмаларын орналастыру үшін көмек көрсету және т.б.), аудиторияларды қажетті жабдықтармен техникалық жарақтандыру, ҚО-ды қолдана отырып оқытуды іске асыру үшін техникалық және бағдарламалық қамтамасыз етуді жаңарту және техникалық қызмет көрсетуді орындау кіреді.</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3.3.4 Әдістемелік сүйемелдеу оқытушыларға (қашықтықтан оқыту курстарын ұйымдастыру және жоспарлау, Оқу материалдары мен тест тапсырмаларын әзірлеу, қашықтықтан оқыту курстарын жүргізу бойынша) және студенттерге қашықтықтан оқыту мәселелері бойынша кеңес беруді, сондай-ақ қашықтықтан оқыту мәселелері бойынша қажетті әдістемелік құралдарды, ұсыныстарды дайындауды қамтиды.</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 </a:t>
            </a:r>
            <a:r>
              <a:rPr lang="kk-KZ" sz="1200" b="1" dirty="0" smtClean="0">
                <a:latin typeface="Times New Roman" pitchFamily="18" charset="0"/>
                <a:cs typeface="Times New Roman" pitchFamily="18" charset="0"/>
              </a:rPr>
              <a:t>IV</a:t>
            </a:r>
            <a:r>
              <a:rPr lang="kk-KZ" sz="1200" b="1" dirty="0">
                <a:latin typeface="Times New Roman" pitchFamily="18" charset="0"/>
                <a:cs typeface="Times New Roman" pitchFamily="18" charset="0"/>
              </a:rPr>
              <a:t>. ҚО жағдайында оқу процесіне қатысушылардың құқықтары мен міндеттері</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 </a:t>
            </a:r>
            <a:r>
              <a:rPr lang="kk-KZ" sz="1200" i="1" dirty="0" smtClean="0">
                <a:latin typeface="Times New Roman" pitchFamily="18" charset="0"/>
                <a:cs typeface="Times New Roman" pitchFamily="18" charset="0"/>
              </a:rPr>
              <a:t>  </a:t>
            </a:r>
            <a:r>
              <a:rPr lang="kk-KZ" sz="1200" i="1" dirty="0">
                <a:latin typeface="Times New Roman" pitchFamily="18" charset="0"/>
                <a:cs typeface="Times New Roman" pitchFamily="18" charset="0"/>
              </a:rPr>
              <a:t>4.1 ҚО қызметінің құқықтары мен міндеттері</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ҚО платформасында оқу процесін ұйымдастыру кезінде ҚО қызметі міндетті:</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 қашықтан оқыту платформасының жұмысын басқару;</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 тиісті бөлімшелермен келісім бойынша оқытушылардың біліктілігін арттыру бойынша іс-шаралар өткізу;</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 ЦӘК-ның ЭӘК құруда әдістемелік және техникалық көмек көрсету;</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 ҚОТ негізінде оқу үрдісіне қатысушылардың өзара әрекеттесуін қамтамасыз ету.</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  </a:t>
            </a:r>
            <a:r>
              <a:rPr lang="kk-KZ" sz="1200" i="1" dirty="0" smtClean="0">
                <a:latin typeface="Times New Roman" pitchFamily="18" charset="0"/>
                <a:cs typeface="Times New Roman" pitchFamily="18" charset="0"/>
              </a:rPr>
              <a:t>4.2 </a:t>
            </a:r>
            <a:r>
              <a:rPr lang="kk-KZ" sz="1200" i="1" dirty="0">
                <a:latin typeface="Times New Roman" pitchFamily="18" charset="0"/>
                <a:cs typeface="Times New Roman" pitchFamily="18" charset="0"/>
              </a:rPr>
              <a:t>ЦӘК құқықтары мен міндеттері</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ЦӘК оқу үрдісінде ҚО-ны пайдалануға құқылы.</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ҚО-ны оқу процесінде пайдаланатын ЦӘК міндетті:</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 қашықтықтан білім беру технологияларының ерекшеліктерін ескере отырып, жұмыс бағдарламаларын құру;</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 баспа және электронды түрлерде қажетті әдістемелік материалдары бар ЭОӘК әзірлеу;</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 оқу үрдісінде ТСО, ҚОТ пайдалану саласында үнемі біліктілікті арттырудан өту.</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 ЭОӘК-ға рецензиялауды және сараптауды ұйымдастыру.</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  	Деканаттардың құқықтары мен міндеттері </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Басшылықтың құқығы бар:</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 ҚО үшін студенттерді қабылдауды жүзеге асыру; </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 қашықтықтан оқыту платформасында студенттердің жеке жұмысы үшін Internet-ке шығатын компьютерлік сыныптарды ұсыну;</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 оқу үрдісінде ҚОТ қолдану.</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   ҚО-ы оқу процесінде пайдаланатын колледж:</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 ҚО бөлімімен өзара іс - қимыл жасау үшін қызметкерлерді тағайындау;</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 ҚО-ы бағыттар, мамандықтар бойынша пайдалана отырып оқу үдерісін ұйымдастыру;</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 ҚО-да оқу процесін бақылауды жүзеге асыру.</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 </a:t>
            </a:r>
            <a:r>
              <a:rPr lang="kk-KZ" sz="1200" i="1" dirty="0" smtClean="0">
                <a:latin typeface="Times New Roman" pitchFamily="18" charset="0"/>
                <a:cs typeface="Times New Roman" pitchFamily="18" charset="0"/>
              </a:rPr>
              <a:t>4.3 </a:t>
            </a:r>
            <a:r>
              <a:rPr lang="kk-KZ" sz="1200" i="1" dirty="0">
                <a:latin typeface="Times New Roman" pitchFamily="18" charset="0"/>
                <a:cs typeface="Times New Roman" pitchFamily="18" charset="0"/>
              </a:rPr>
              <a:t>Студенттің құқықтары мен міндеттері </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  	Студент алуға құқылы:</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 қашықтықтан оқыту платформасына кіру (пароль және пайдаланушы нұсқаулығы);</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 оқу үдерісінің кестесі;</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 ЭОӘК және басқа оқу-әдістемелік әзірлемелер электрондық тасымалдауыштарда;</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 телекоммуникация құралдарын қолдану арқылы оқу үдерісі мәселелері бойынша оқытушыларға кеңес беру.</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  	Студент міндетті:</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 белгіленген мерзімде тапсырмалардың барлық түрлерін орындау;</a:t>
            </a:r>
            <a:endParaRPr lang="ru-RU" sz="1200" dirty="0">
              <a:latin typeface="Times New Roman" pitchFamily="18" charset="0"/>
              <a:cs typeface="Times New Roman" pitchFamily="18" charset="0"/>
            </a:endParaRPr>
          </a:p>
          <a:p>
            <a:pPr indent="447675" algn="just"/>
            <a:r>
              <a:rPr lang="kk-KZ" sz="1200" dirty="0">
                <a:latin typeface="Times New Roman" pitchFamily="18" charset="0"/>
                <a:cs typeface="Times New Roman" pitchFamily="18" charset="0"/>
              </a:rPr>
              <a:t>- оқу жоспарларында қарастырылған аралық және қорытынды аттестаттаудан өту.</a:t>
            </a:r>
            <a:endParaRPr lang="ru-RU" sz="1200" dirty="0">
              <a:latin typeface="Times New Roman" pitchFamily="18" charset="0"/>
              <a:cs typeface="Times New Roman" pitchFamily="18" charset="0"/>
            </a:endParaRPr>
          </a:p>
          <a:p>
            <a:pPr indent="416510" algn="just"/>
            <a:endParaRPr lang="ru-RU" sz="1200" dirty="0">
              <a:latin typeface="Times New Roman" pitchFamily="18" charset="0"/>
              <a:cs typeface="Times New Roman" pitchFamily="18" charset="0"/>
            </a:endParaRPr>
          </a:p>
        </p:txBody>
      </p:sp>
      <p:sp>
        <p:nvSpPr>
          <p:cNvPr id="3" name="TextBox 2"/>
          <p:cNvSpPr txBox="1"/>
          <p:nvPr/>
        </p:nvSpPr>
        <p:spPr>
          <a:xfrm>
            <a:off x="3343975" y="10199898"/>
            <a:ext cx="873314" cy="323936"/>
          </a:xfrm>
          <a:prstGeom prst="rect">
            <a:avLst/>
          </a:prstGeom>
          <a:noFill/>
        </p:spPr>
        <p:txBody>
          <a:bodyPr wrap="square" lIns="104309" tIns="52154" rIns="104309" bIns="52154" rtlCol="0">
            <a:spAutoFit/>
          </a:bodyPr>
          <a:lstStyle/>
          <a:p>
            <a:pPr algn="ctr"/>
            <a:r>
              <a:rPr lang="kk-KZ" sz="1400" dirty="0">
                <a:latin typeface="Times New Roman" pitchFamily="18" charset="0"/>
                <a:cs typeface="Times New Roman" pitchFamily="18" charset="0"/>
              </a:rPr>
              <a:t>46</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3917177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5553" y="1136233"/>
            <a:ext cx="6589549" cy="6137747"/>
          </a:xfrm>
          <a:prstGeom prst="rect">
            <a:avLst/>
          </a:prstGeom>
        </p:spPr>
        <p:txBody>
          <a:bodyPr wrap="square" lIns="104309" tIns="52154" rIns="104309" bIns="52154">
            <a:spAutoFit/>
          </a:bodyPr>
          <a:lstStyle/>
          <a:p>
            <a:pPr indent="405645" algn="just"/>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Қаратау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құрылыс-техникалық</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колледжінде</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мамандарды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даярлау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үрдісіндегі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маңызды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және</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қызықты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бағыттардың</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бірі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студенттердің</a:t>
            </a:r>
            <a:r>
              <a:rPr lang="ru-RU" sz="1400" dirty="0">
                <a:latin typeface="Times New Roman" pitchFamily="18" charset="0"/>
                <a:cs typeface="Times New Roman" pitchFamily="18" charset="0"/>
              </a:rPr>
              <a:t> бос </a:t>
            </a:r>
            <a:r>
              <a:rPr lang="ru-RU" sz="1400" dirty="0" err="1">
                <a:latin typeface="Times New Roman" pitchFamily="18" charset="0"/>
                <a:cs typeface="Times New Roman" pitchFamily="18" charset="0"/>
              </a:rPr>
              <a:t>уақытын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ұйымдастыру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болып</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табылады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Колледжде</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ғылыми</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үйірмелер</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клубтар</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спорттық</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және</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шығармашылық</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секциялар</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жұмыс</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істейді</a:t>
            </a:r>
            <a:r>
              <a:rPr lang="ru-RU" sz="1400" dirty="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Жастар</a:t>
            </a:r>
            <a:r>
              <a:rPr lang="ru-RU" sz="1400" dirty="0" smtClean="0">
                <a:latin typeface="Times New Roman" pitchFamily="18" charset="0"/>
                <a:cs typeface="Times New Roman" pitchFamily="18" charset="0"/>
              </a:rPr>
              <a:t> </a:t>
            </a:r>
            <a:r>
              <a:rPr lang="ru-RU" sz="1400" dirty="0" err="1">
                <a:latin typeface="Times New Roman" pitchFamily="18" charset="0"/>
                <a:cs typeface="Times New Roman" pitchFamily="18" charset="0"/>
              </a:rPr>
              <a:t>ісі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жөніндегі</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инспектор </a:t>
            </a:r>
            <a:r>
              <a:rPr lang="ru-RU" sz="1400" dirty="0" err="1">
                <a:latin typeface="Times New Roman" pitchFamily="18" charset="0"/>
                <a:cs typeface="Times New Roman" pitchFamily="18" charset="0"/>
              </a:rPr>
              <a:t>клубтар</a:t>
            </a:r>
            <a:r>
              <a:rPr lang="ru-RU" sz="1400" dirty="0">
                <a:latin typeface="Times New Roman" pitchFamily="18" charset="0"/>
                <a:cs typeface="Times New Roman" pitchFamily="18" charset="0"/>
              </a:rPr>
              <a:t> мен </a:t>
            </a:r>
            <a:r>
              <a:rPr lang="ru-RU" sz="1400" dirty="0" err="1">
                <a:latin typeface="Times New Roman" pitchFamily="18" charset="0"/>
                <a:cs typeface="Times New Roman" pitchFamily="18" charset="0"/>
              </a:rPr>
              <a:t>үйірмелердің</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жұмысын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үйлестіреді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конференциялар</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дебаттық</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турнирлер</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акциялар</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түрлі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бағыттар</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бойынша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конкурстар</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ұйымдастырады</a:t>
            </a:r>
            <a:r>
              <a:rPr lang="ru-RU" sz="1400" dirty="0" smtClean="0">
                <a:latin typeface="Times New Roman" pitchFamily="18" charset="0"/>
                <a:cs typeface="Times New Roman" pitchFamily="18" charset="0"/>
              </a:rPr>
              <a:t>.</a:t>
            </a:r>
          </a:p>
          <a:p>
            <a:pPr indent="405645" algn="just"/>
            <a:r>
              <a:rPr lang="ru-RU" sz="1400" dirty="0" err="1" smtClean="0">
                <a:latin typeface="Times New Roman" pitchFamily="18" charset="0"/>
                <a:cs typeface="Times New Roman" pitchFamily="18" charset="0"/>
              </a:rPr>
              <a:t>Өз</a:t>
            </a:r>
            <a:r>
              <a:rPr lang="ru-RU" sz="1400" dirty="0" smtClean="0">
                <a:latin typeface="Times New Roman" pitchFamily="18" charset="0"/>
                <a:cs typeface="Times New Roman" pitchFamily="18" charset="0"/>
              </a:rPr>
              <a:t> </a:t>
            </a:r>
            <a:r>
              <a:rPr lang="ru-RU" sz="1400" dirty="0" err="1">
                <a:latin typeface="Times New Roman" pitchFamily="18" charset="0"/>
                <a:cs typeface="Times New Roman" pitchFamily="18" charset="0"/>
              </a:rPr>
              <a:t>шығармашылық</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қабілеттерін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және</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көшбасшылық</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қасиеттерін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рухани</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және</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физикалық</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әлеуетін</a:t>
            </a:r>
            <a:r>
              <a:rPr lang="ru-RU" sz="1400" dirty="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дамыту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үшін</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сен </a:t>
            </a:r>
            <a:r>
              <a:rPr lang="ru-RU" sz="1400" dirty="0" err="1">
                <a:latin typeface="Times New Roman" pitchFamily="18" charset="0"/>
                <a:cs typeface="Times New Roman" pitchFamily="18" charset="0"/>
              </a:rPr>
              <a:t>біздің</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клубтарымыз</a:t>
            </a:r>
            <a:r>
              <a:rPr lang="ru-RU" sz="1400" dirty="0">
                <a:latin typeface="Times New Roman" pitchFamily="18" charset="0"/>
                <a:cs typeface="Times New Roman" pitchFamily="18" charset="0"/>
              </a:rPr>
              <a:t> бен </a:t>
            </a:r>
            <a:r>
              <a:rPr lang="ru-RU" sz="1400" dirty="0" err="1">
                <a:latin typeface="Times New Roman" pitchFamily="18" charset="0"/>
                <a:cs typeface="Times New Roman" pitchFamily="18" charset="0"/>
              </a:rPr>
              <a:t>үйірмелердің</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жұмысына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қатыса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аласың</a:t>
            </a:r>
            <a:r>
              <a:rPr lang="ru-RU" sz="1400" dirty="0" smtClean="0">
                <a:latin typeface="Times New Roman" pitchFamily="18" charset="0"/>
                <a:cs typeface="Times New Roman" pitchFamily="18" charset="0"/>
              </a:rPr>
              <a:t>:</a:t>
            </a:r>
          </a:p>
          <a:p>
            <a:pPr marL="285750" indent="-285750" algn="just">
              <a:buFont typeface="Wingdings" pitchFamily="2" charset="2"/>
              <a:buChar char="ü"/>
            </a:pPr>
            <a:r>
              <a:rPr lang="ru-RU" sz="1400" dirty="0" err="1" smtClean="0">
                <a:latin typeface="Times New Roman" pitchFamily="18" charset="0"/>
                <a:cs typeface="Times New Roman" pitchFamily="18" charset="0"/>
              </a:rPr>
              <a:t>Пікір-сайыс</a:t>
            </a:r>
            <a:r>
              <a:rPr lang="ru-RU" sz="1400" dirty="0" smtClean="0">
                <a:latin typeface="Times New Roman" pitchFamily="18" charset="0"/>
                <a:cs typeface="Times New Roman" pitchFamily="18" charset="0"/>
              </a:rPr>
              <a:t> </a:t>
            </a:r>
          </a:p>
          <a:p>
            <a:pPr marL="285750" indent="-285750" algn="just">
              <a:buFont typeface="Wingdings" pitchFamily="2" charset="2"/>
              <a:buChar char="ü"/>
            </a:pPr>
            <a:r>
              <a:rPr lang="ru-RU" sz="1400" dirty="0" err="1" smtClean="0">
                <a:latin typeface="Times New Roman" pitchFamily="18" charset="0"/>
                <a:cs typeface="Times New Roman" pitchFamily="18" charset="0"/>
              </a:rPr>
              <a:t>Қыздар</a:t>
            </a:r>
            <a:r>
              <a:rPr lang="ru-RU" sz="1400" dirty="0" smtClean="0">
                <a:latin typeface="Times New Roman" pitchFamily="18" charset="0"/>
                <a:cs typeface="Times New Roman" pitchFamily="18" charset="0"/>
              </a:rPr>
              <a:t>-ай клубы</a:t>
            </a:r>
          </a:p>
          <a:p>
            <a:pPr marL="285750" indent="-285750" algn="just">
              <a:buFont typeface="Wingdings" pitchFamily="2" charset="2"/>
              <a:buChar char="ü"/>
            </a:pPr>
            <a:r>
              <a:rPr lang="ru-RU" sz="1400" dirty="0" err="1">
                <a:latin typeface="Times New Roman" pitchFamily="18" charset="0"/>
                <a:cs typeface="Times New Roman" pitchFamily="18" charset="0"/>
              </a:rPr>
              <a:t>Жас</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физик</a:t>
            </a:r>
          </a:p>
          <a:p>
            <a:pPr marL="285750" indent="-285750" algn="just">
              <a:buFont typeface="Wingdings" pitchFamily="2" charset="2"/>
              <a:buChar char="ü"/>
            </a:pPr>
            <a:r>
              <a:rPr lang="ru-RU" sz="1400" dirty="0" err="1" smtClean="0">
                <a:latin typeface="Times New Roman" pitchFamily="18" charset="0"/>
                <a:cs typeface="Times New Roman" pitchFamily="18" charset="0"/>
              </a:rPr>
              <a:t>Менің</a:t>
            </a:r>
            <a:r>
              <a:rPr lang="ru-RU" sz="1400" dirty="0" smtClean="0">
                <a:latin typeface="Times New Roman" pitchFamily="18" charset="0"/>
                <a:cs typeface="Times New Roman" pitchFamily="18" charset="0"/>
              </a:rPr>
              <a:t> </a:t>
            </a:r>
            <a:r>
              <a:rPr lang="ru-RU" sz="1400" dirty="0" err="1">
                <a:latin typeface="Times New Roman" pitchFamily="18" charset="0"/>
                <a:cs typeface="Times New Roman" pitchFamily="18" charset="0"/>
              </a:rPr>
              <a:t>туған</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Талас </a:t>
            </a:r>
            <a:r>
              <a:rPr lang="ru-RU" sz="1400" dirty="0" err="1">
                <a:latin typeface="Times New Roman" pitchFamily="18" charset="0"/>
                <a:cs typeface="Times New Roman" pitchFamily="18" charset="0"/>
              </a:rPr>
              <a:t>өлкем</a:t>
            </a:r>
            <a:r>
              <a:rPr lang="ru-RU" sz="1400" dirty="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marL="285750" indent="-285750" algn="just">
              <a:buFont typeface="Wingdings" pitchFamily="2" charset="2"/>
              <a:buChar char="ü"/>
            </a:pPr>
            <a:r>
              <a:rPr lang="ru-RU" sz="1400" dirty="0" err="1" smtClean="0">
                <a:latin typeface="Times New Roman" pitchFamily="18" charset="0"/>
                <a:cs typeface="Times New Roman" pitchFamily="18" charset="0"/>
              </a:rPr>
              <a:t>Жас</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информатик </a:t>
            </a:r>
            <a:endParaRPr lang="ru-RU" sz="1400" dirty="0" smtClean="0">
              <a:latin typeface="Times New Roman" pitchFamily="18" charset="0"/>
              <a:cs typeface="Times New Roman" pitchFamily="18" charset="0"/>
            </a:endParaRPr>
          </a:p>
          <a:p>
            <a:pPr marL="285750" indent="-285750" algn="just">
              <a:buFont typeface="Wingdings" pitchFamily="2" charset="2"/>
              <a:buChar char="ü"/>
            </a:pPr>
            <a:r>
              <a:rPr lang="ru-RU" sz="1400" dirty="0" err="1" smtClean="0">
                <a:latin typeface="Times New Roman" pitchFamily="18" charset="0"/>
                <a:cs typeface="Times New Roman" pitchFamily="18" charset="0"/>
              </a:rPr>
              <a:t>Жас</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химик </a:t>
            </a:r>
            <a:endParaRPr lang="ru-RU" sz="1400" dirty="0" smtClean="0">
              <a:latin typeface="Times New Roman" pitchFamily="18" charset="0"/>
              <a:cs typeface="Times New Roman" pitchFamily="18" charset="0"/>
            </a:endParaRPr>
          </a:p>
          <a:p>
            <a:pPr marL="285750" indent="-285750" algn="just">
              <a:buFont typeface="Wingdings" pitchFamily="2" charset="2"/>
              <a:buChar char="ü"/>
            </a:pPr>
            <a:r>
              <a:rPr lang="ru-RU" sz="1400" dirty="0" err="1">
                <a:latin typeface="Times New Roman" pitchFamily="18" charset="0"/>
                <a:cs typeface="Times New Roman" pitchFamily="18" charset="0"/>
              </a:rPr>
              <a:t>Классиктер</a:t>
            </a:r>
            <a:r>
              <a:rPr lang="ru-RU" sz="1400" dirty="0">
                <a:latin typeface="Times New Roman" pitchFamily="18" charset="0"/>
                <a:cs typeface="Times New Roman" pitchFamily="18" charset="0"/>
              </a:rPr>
              <a:t> мен </a:t>
            </a:r>
            <a:r>
              <a:rPr lang="ru-RU" sz="1400" dirty="0" err="1">
                <a:latin typeface="Times New Roman" pitchFamily="18" charset="0"/>
                <a:cs typeface="Times New Roman" pitchFamily="18" charset="0"/>
              </a:rPr>
              <a:t>замандастар</a:t>
            </a:r>
            <a:r>
              <a:rPr lang="ru-RU" sz="1400" dirty="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marL="285750" indent="-285750" algn="just">
              <a:buFont typeface="Wingdings" pitchFamily="2" charset="2"/>
              <a:buChar char="ü"/>
            </a:pPr>
            <a:r>
              <a:rPr lang="ru-RU" sz="1400" dirty="0" err="1" smtClean="0">
                <a:latin typeface="Times New Roman" pitchFamily="18" charset="0"/>
                <a:cs typeface="Times New Roman" pitchFamily="18" charset="0"/>
              </a:rPr>
              <a:t>Құрғақ</a:t>
            </a:r>
            <a:r>
              <a:rPr lang="ru-RU" sz="1400" dirty="0" smtClean="0">
                <a:latin typeface="Times New Roman" pitchFamily="18" charset="0"/>
                <a:cs typeface="Times New Roman" pitchFamily="18" charset="0"/>
              </a:rPr>
              <a:t> </a:t>
            </a:r>
            <a:r>
              <a:rPr lang="ru-RU" sz="1400" dirty="0" err="1">
                <a:latin typeface="Times New Roman" pitchFamily="18" charset="0"/>
                <a:cs typeface="Times New Roman" pitchFamily="18" charset="0"/>
              </a:rPr>
              <a:t>құрылыс</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жөніндегі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маман</a:t>
            </a:r>
            <a:r>
              <a:rPr lang="ru-RU" sz="1400" dirty="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marL="285750" indent="-285750" algn="just">
              <a:buFont typeface="Wingdings" pitchFamily="2" charset="2"/>
              <a:buChar char="ü"/>
            </a:pPr>
            <a:r>
              <a:rPr lang="ru-RU" sz="1400" dirty="0" err="1" smtClean="0">
                <a:latin typeface="Times New Roman" pitchFamily="18" charset="0"/>
                <a:cs typeface="Times New Roman" pitchFamily="18" charset="0"/>
              </a:rPr>
              <a:t>Жас</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слесарь </a:t>
            </a:r>
            <a:endParaRPr lang="ru-RU" sz="1400" dirty="0" smtClean="0">
              <a:latin typeface="Times New Roman" pitchFamily="18" charset="0"/>
              <a:cs typeface="Times New Roman" pitchFamily="18" charset="0"/>
            </a:endParaRPr>
          </a:p>
          <a:p>
            <a:pPr marL="285750" indent="-285750" algn="just">
              <a:buFont typeface="Wingdings" pitchFamily="2" charset="2"/>
              <a:buChar char="ü"/>
            </a:pPr>
            <a:r>
              <a:rPr lang="ru-RU" sz="1400" dirty="0" err="1" smtClean="0">
                <a:latin typeface="Times New Roman" pitchFamily="18" charset="0"/>
                <a:cs typeface="Times New Roman" pitchFamily="18" charset="0"/>
              </a:rPr>
              <a:t>Жол</a:t>
            </a:r>
            <a:r>
              <a:rPr lang="ru-RU" sz="1400" dirty="0" smtClean="0">
                <a:latin typeface="Times New Roman" pitchFamily="18" charset="0"/>
                <a:cs typeface="Times New Roman" pitchFamily="18" charset="0"/>
              </a:rPr>
              <a:t> - </a:t>
            </a:r>
            <a:r>
              <a:rPr lang="ru-RU" sz="1400" dirty="0" err="1">
                <a:latin typeface="Times New Roman" pitchFamily="18" charset="0"/>
                <a:cs typeface="Times New Roman" pitchFamily="18" charset="0"/>
              </a:rPr>
              <a:t>шеберлері</a:t>
            </a:r>
            <a:r>
              <a:rPr lang="ru-RU" sz="1400" dirty="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marL="285750" indent="-285750" algn="just">
              <a:buFont typeface="Wingdings" pitchFamily="2" charset="2"/>
              <a:buChar char="ü"/>
            </a:pPr>
            <a:r>
              <a:rPr lang="ru-RU" sz="1400" dirty="0" smtClean="0">
                <a:latin typeface="Times New Roman" pitchFamily="18" charset="0"/>
                <a:cs typeface="Times New Roman" pitchFamily="18" charset="0"/>
              </a:rPr>
              <a:t>Техник-механик</a:t>
            </a:r>
          </a:p>
          <a:p>
            <a:pPr indent="405645" algn="just"/>
            <a:r>
              <a:rPr lang="ru-RU" sz="1400" dirty="0" err="1" smtClean="0">
                <a:latin typeface="Times New Roman" pitchFamily="18" charset="0"/>
                <a:cs typeface="Times New Roman" pitchFamily="18" charset="0"/>
              </a:rPr>
              <a:t>Сондай-ақ</a:t>
            </a:r>
            <a:r>
              <a:rPr lang="ru-RU" sz="1400" dirty="0" smtClean="0">
                <a:latin typeface="Times New Roman" pitchFamily="18" charset="0"/>
                <a:cs typeface="Times New Roman" pitchFamily="18" charset="0"/>
              </a:rPr>
              <a:t> </a:t>
            </a:r>
            <a:r>
              <a:rPr lang="ru-RU" sz="1400" dirty="0" err="1">
                <a:latin typeface="Times New Roman" pitchFamily="18" charset="0"/>
                <a:cs typeface="Times New Roman" pitchFamily="18" charset="0"/>
              </a:rPr>
              <a:t>колледжде</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жыл</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сайын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көптеген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іс-шаралар</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өткізіледі</a:t>
            </a:r>
            <a:r>
              <a:rPr lang="ru-RU" sz="1400" dirty="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marL="285750" indent="-285750" algn="just">
              <a:buFont typeface="Wingdings" pitchFamily="2" charset="2"/>
              <a:buChar char="ü"/>
            </a:pPr>
            <a:r>
              <a:rPr lang="ru-RU" sz="1400" dirty="0" err="1" smtClean="0">
                <a:latin typeface="Times New Roman" pitchFamily="18" charset="0"/>
                <a:cs typeface="Times New Roman" pitchFamily="18" charset="0"/>
              </a:rPr>
              <a:t>Қайырымдылық</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концерттері</a:t>
            </a:r>
            <a:r>
              <a:rPr lang="ru-RU" sz="1400" dirty="0" smtClean="0">
                <a:latin typeface="Times New Roman" pitchFamily="18" charset="0"/>
                <a:cs typeface="Times New Roman" pitchFamily="18" charset="0"/>
              </a:rPr>
              <a:t>;</a:t>
            </a:r>
          </a:p>
          <a:p>
            <a:pPr marL="285750" indent="-285750" algn="just">
              <a:buFont typeface="Wingdings" pitchFamily="2" charset="2"/>
              <a:buChar char="ü"/>
            </a:pPr>
            <a:r>
              <a:rPr lang="ru-RU" sz="1400" dirty="0" smtClean="0">
                <a:latin typeface="Times New Roman" pitchFamily="18" charset="0"/>
                <a:cs typeface="Times New Roman" pitchFamily="18" charset="0"/>
              </a:rPr>
              <a:t>Акция</a:t>
            </a:r>
            <a:r>
              <a:rPr lang="ru-RU" sz="1400" dirty="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algn="just"/>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Колледжде</a:t>
            </a:r>
            <a:r>
              <a:rPr lang="ru-RU" sz="1400" dirty="0" smtClean="0">
                <a:latin typeface="Times New Roman" pitchFamily="18" charset="0"/>
                <a:cs typeface="Times New Roman" pitchFamily="18" charset="0"/>
              </a:rPr>
              <a:t> </a:t>
            </a:r>
            <a:r>
              <a:rPr lang="ru-RU" sz="1400" dirty="0" err="1">
                <a:latin typeface="Times New Roman" pitchFamily="18" charset="0"/>
                <a:cs typeface="Times New Roman" pitchFamily="18" charset="0"/>
              </a:rPr>
              <a:t>әр</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түрлі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мәселелерді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талқылайды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бопсалау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фактілеріне</a:t>
            </a:r>
            <a:r>
              <a:rPr lang="ru-RU" sz="1400" dirty="0">
                <a:latin typeface="Times New Roman" pitchFamily="18" charset="0"/>
                <a:cs typeface="Times New Roman" pitchFamily="18" charset="0"/>
              </a:rPr>
              <a:t>, "Таза сессия", </a:t>
            </a:r>
            <a:r>
              <a:rPr lang="ru-RU" sz="1400" dirty="0" err="1">
                <a:latin typeface="Times New Roman" pitchFamily="18" charset="0"/>
                <a:cs typeface="Times New Roman" pitchFamily="18" charset="0"/>
              </a:rPr>
              <a:t>жастардың</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азаматтық</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және</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әлеуметтік</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белсенділігін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анықтауға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сауалнама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жүргізеді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Облыстық</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фестивальдер</a:t>
            </a:r>
            <a:r>
              <a:rPr lang="ru-RU" sz="1400" dirty="0">
                <a:latin typeface="Times New Roman" pitchFamily="18" charset="0"/>
                <a:cs typeface="Times New Roman" pitchFamily="18" charset="0"/>
              </a:rPr>
              <a:t> мен </a:t>
            </a:r>
            <a:r>
              <a:rPr lang="ru-RU" sz="1400" dirty="0" err="1">
                <a:latin typeface="Times New Roman" pitchFamily="18" charset="0"/>
                <a:cs typeface="Times New Roman" pitchFamily="18" charset="0"/>
              </a:rPr>
              <a:t>конкурстарды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өткізуге</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қатысу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жыл</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сайын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және</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дәстүрлі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болып</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табылады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Студенттер</a:t>
            </a:r>
            <a:r>
              <a:rPr lang="ru-RU" sz="1400" dirty="0">
                <a:latin typeface="Times New Roman" pitchFamily="18" charset="0"/>
                <a:cs typeface="Times New Roman" pitchFamily="18" charset="0"/>
              </a:rPr>
              <a:t> осы </a:t>
            </a:r>
            <a:r>
              <a:rPr lang="ru-RU" sz="1400" dirty="0" err="1">
                <a:latin typeface="Times New Roman" pitchFamily="18" charset="0"/>
                <a:cs typeface="Times New Roman" pitchFamily="18" charset="0"/>
              </a:rPr>
              <a:t>іс-шараларда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волонтерлермен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қуана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жұмыс</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істейді</a:t>
            </a:r>
            <a:r>
              <a:rPr lang="ru-RU" sz="1400" dirty="0">
                <a:latin typeface="Times New Roman" pitchFamily="18" charset="0"/>
                <a:cs typeface="Times New Roman" pitchFamily="18" charset="0"/>
              </a:rPr>
              <a:t>.</a:t>
            </a:r>
          </a:p>
        </p:txBody>
      </p:sp>
      <p:sp>
        <p:nvSpPr>
          <p:cNvPr id="3" name="Прямоугольник 2"/>
          <p:cNvSpPr/>
          <p:nvPr/>
        </p:nvSpPr>
        <p:spPr>
          <a:xfrm>
            <a:off x="4093431" y="-94520"/>
            <a:ext cx="2435046" cy="1028656"/>
          </a:xfrm>
          <a:prstGeom prst="rect">
            <a:avLst/>
          </a:prstGeom>
        </p:spPr>
        <p:txBody>
          <a:bodyPr wrap="none" lIns="104309" tIns="52154" rIns="104309" bIns="52154">
            <a:spAutoFit/>
          </a:bodyPr>
          <a:lstStyle/>
          <a:p>
            <a:pPr algn="ctr"/>
            <a:r>
              <a:rPr lang="ru-RU" sz="2000" b="1" dirty="0">
                <a:solidFill>
                  <a:srgbClr val="FFFF00"/>
                </a:solidFill>
                <a:latin typeface="Times New Roman" pitchFamily="18" charset="0"/>
                <a:cs typeface="Times New Roman" pitchFamily="18" charset="0"/>
              </a:rPr>
              <a:t>15. </a:t>
            </a:r>
            <a:r>
              <a:rPr lang="ru-RU" sz="2000" b="1" dirty="0" err="1">
                <a:solidFill>
                  <a:srgbClr val="FFFF00"/>
                </a:solidFill>
                <a:latin typeface="Times New Roman" pitchFamily="18" charset="0"/>
                <a:cs typeface="Times New Roman" pitchFamily="18" charset="0"/>
              </a:rPr>
              <a:t>Білімгердің</a:t>
            </a:r>
            <a:r>
              <a:rPr lang="ru-RU" sz="2000" b="1" dirty="0">
                <a:solidFill>
                  <a:srgbClr val="FFFF00"/>
                </a:solidFill>
                <a:latin typeface="Times New Roman" pitchFamily="18" charset="0"/>
                <a:cs typeface="Times New Roman" pitchFamily="18" charset="0"/>
              </a:rPr>
              <a:t> бос </a:t>
            </a:r>
          </a:p>
          <a:p>
            <a:pPr algn="ctr"/>
            <a:r>
              <a:rPr lang="ru-RU" sz="2000" b="1" dirty="0" err="1">
                <a:solidFill>
                  <a:srgbClr val="FFFF00"/>
                </a:solidFill>
                <a:latin typeface="Times New Roman" pitchFamily="18" charset="0"/>
                <a:cs typeface="Times New Roman" pitchFamily="18" charset="0"/>
              </a:rPr>
              <a:t>уақытын</a:t>
            </a:r>
            <a:r>
              <a:rPr lang="ru-RU" sz="2000" b="1" dirty="0">
                <a:solidFill>
                  <a:srgbClr val="FFFF00"/>
                </a:solidFill>
                <a:latin typeface="Times New Roman" pitchFamily="18" charset="0"/>
                <a:cs typeface="Times New Roman" pitchFamily="18" charset="0"/>
              </a:rPr>
              <a:t> </a:t>
            </a:r>
          </a:p>
          <a:p>
            <a:pPr algn="ctr"/>
            <a:r>
              <a:rPr lang="ru-RU" sz="2000" b="1" dirty="0" err="1">
                <a:solidFill>
                  <a:srgbClr val="FFFF00"/>
                </a:solidFill>
                <a:latin typeface="Times New Roman" pitchFamily="18" charset="0"/>
                <a:cs typeface="Times New Roman" pitchFamily="18" charset="0"/>
              </a:rPr>
              <a:t>ұйымдастыру</a:t>
            </a:r>
            <a:endParaRPr lang="ru-RU" sz="2000" dirty="0">
              <a:solidFill>
                <a:srgbClr val="FFFF00"/>
              </a:solidFill>
              <a:latin typeface="Times New Roman" pitchFamily="18" charset="0"/>
              <a:cs typeface="Times New Roman" pitchFamily="18" charset="0"/>
            </a:endParaRPr>
          </a:p>
        </p:txBody>
      </p:sp>
      <p:sp>
        <p:nvSpPr>
          <p:cNvPr id="4" name="TextBox 3"/>
          <p:cNvSpPr txBox="1"/>
          <p:nvPr/>
        </p:nvSpPr>
        <p:spPr>
          <a:xfrm>
            <a:off x="3343975" y="10199898"/>
            <a:ext cx="873314" cy="323936"/>
          </a:xfrm>
          <a:prstGeom prst="rect">
            <a:avLst/>
          </a:prstGeom>
          <a:noFill/>
        </p:spPr>
        <p:txBody>
          <a:bodyPr wrap="square" lIns="104309" tIns="52154" rIns="104309" bIns="52154" rtlCol="0">
            <a:spAutoFit/>
          </a:bodyPr>
          <a:lstStyle/>
          <a:p>
            <a:pPr algn="ctr"/>
            <a:r>
              <a:rPr lang="kk-KZ" sz="1400" dirty="0" smtClean="0">
                <a:latin typeface="Times New Roman" pitchFamily="18" charset="0"/>
                <a:cs typeface="Times New Roman" pitchFamily="18" charset="0"/>
              </a:rPr>
              <a:t>47</a:t>
            </a:r>
            <a:endParaRPr lang="ru-RU" sz="1400" dirty="0">
              <a:latin typeface="Times New Roman" pitchFamily="18" charset="0"/>
              <a:cs typeface="Times New Roman" pitchFamily="18" charset="0"/>
            </a:endParaRPr>
          </a:p>
        </p:txBody>
      </p:sp>
      <p:pic>
        <p:nvPicPr>
          <p:cNvPr id="2050" name="Picture 2" descr="F:\сурет\DSC_67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5357" y="7428843"/>
            <a:ext cx="3229312" cy="2283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0853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5553" y="1136232"/>
            <a:ext cx="6510157" cy="4845086"/>
          </a:xfrm>
          <a:prstGeom prst="rect">
            <a:avLst/>
          </a:prstGeom>
        </p:spPr>
        <p:txBody>
          <a:bodyPr wrap="square" lIns="104309" tIns="52154" rIns="104309" bIns="52154">
            <a:spAutoFit/>
          </a:bodyPr>
          <a:lstStyle/>
          <a:p>
            <a:pPr indent="405645" algn="just"/>
            <a:r>
              <a:rPr lang="ru-RU" sz="1400" dirty="0">
                <a:latin typeface="Times New Roman" pitchFamily="18" charset="0"/>
                <a:cs typeface="Times New Roman" pitchFamily="18" charset="0"/>
              </a:rPr>
              <a:t>Колледж </a:t>
            </a:r>
            <a:r>
              <a:rPr lang="ru-RU" sz="1400" dirty="0" err="1">
                <a:latin typeface="Times New Roman" pitchFamily="18" charset="0"/>
                <a:cs typeface="Times New Roman" pitchFamily="18" charset="0"/>
              </a:rPr>
              <a:t>белсенділері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жалпы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колледждік</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іс-шараларды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ұйымдастыруға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көмектеседі</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a:t>
            </a:r>
            <a:r>
              <a:rPr lang="ru-RU" sz="1400" dirty="0" err="1" smtClean="0">
                <a:latin typeface="Times New Roman" pitchFamily="18" charset="0"/>
                <a:cs typeface="Times New Roman" pitchFamily="18" charset="0"/>
              </a:rPr>
              <a:t>Студенттер</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күні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Жаңа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толқын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Балаларды</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қорғау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күні</a:t>
            </a:r>
            <a:r>
              <a:rPr lang="ru-RU" sz="1400" dirty="0" smtClean="0">
                <a:latin typeface="Times New Roman" pitchFamily="18" charset="0"/>
                <a:cs typeface="Times New Roman" pitchFamily="18" charset="0"/>
              </a:rPr>
              <a:t>». </a:t>
            </a:r>
            <a:r>
              <a:rPr lang="ru-RU" sz="1400" dirty="0" err="1">
                <a:latin typeface="Times New Roman" pitchFamily="18" charset="0"/>
                <a:cs typeface="Times New Roman" pitchFamily="18" charset="0"/>
              </a:rPr>
              <a:t>Студенттер</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арасында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түрлі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кездесулер</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акциялар</a:t>
            </a:r>
            <a:r>
              <a:rPr lang="ru-RU" sz="1400" dirty="0">
                <a:latin typeface="Times New Roman" pitchFamily="18" charset="0"/>
                <a:cs typeface="Times New Roman" pitchFamily="18" charset="0"/>
              </a:rPr>
              <a:t> мен </a:t>
            </a:r>
            <a:r>
              <a:rPr lang="ru-RU" sz="1400" dirty="0" err="1">
                <a:latin typeface="Times New Roman" pitchFamily="18" charset="0"/>
                <a:cs typeface="Times New Roman" pitchFamily="18" charset="0"/>
              </a:rPr>
              <a:t>тренингтер</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өткізіледі</a:t>
            </a:r>
            <a:r>
              <a:rPr lang="ru-RU" sz="1400" dirty="0" smtClean="0">
                <a:latin typeface="Times New Roman" pitchFamily="18" charset="0"/>
                <a:cs typeface="Times New Roman" pitchFamily="18" charset="0"/>
              </a:rPr>
              <a:t>. Колледж </a:t>
            </a:r>
            <a:r>
              <a:rPr lang="ru-RU" sz="1400" dirty="0" err="1">
                <a:latin typeface="Times New Roman" pitchFamily="18" charset="0"/>
                <a:cs typeface="Times New Roman" pitchFamily="18" charset="0"/>
              </a:rPr>
              <a:t>студенттері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қаланың</a:t>
            </a:r>
            <a:r>
              <a:rPr lang="ru-RU" sz="1400" dirty="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қоғамдық</a:t>
            </a:r>
            <a:r>
              <a:rPr lang="ru-RU" sz="1400" dirty="0" smtClean="0">
                <a:latin typeface="Times New Roman" pitchFamily="18" charset="0"/>
                <a:cs typeface="Times New Roman" pitchFamily="18" charset="0"/>
              </a:rPr>
              <a:t> - </a:t>
            </a:r>
            <a:r>
              <a:rPr lang="ru-RU" sz="1400" dirty="0" err="1" smtClean="0">
                <a:latin typeface="Times New Roman" pitchFamily="18" charset="0"/>
                <a:cs typeface="Times New Roman" pitchFamily="18" charset="0"/>
              </a:rPr>
              <a:t>саяси</a:t>
            </a:r>
            <a:r>
              <a:rPr lang="ru-RU" sz="1400" dirty="0" smtClean="0">
                <a:latin typeface="Times New Roman" pitchFamily="18" charset="0"/>
                <a:cs typeface="Times New Roman" pitchFamily="18" charset="0"/>
              </a:rPr>
              <a:t> </a:t>
            </a:r>
            <a:r>
              <a:rPr lang="ru-RU" sz="1400" dirty="0" err="1">
                <a:latin typeface="Times New Roman" pitchFamily="18" charset="0"/>
                <a:cs typeface="Times New Roman" pitchFamily="18" charset="0"/>
              </a:rPr>
              <a:t>өміріне</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белсене</a:t>
            </a:r>
            <a:r>
              <a:rPr lang="ru-RU" sz="1400" dirty="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қатысады</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Нұр</a:t>
            </a:r>
            <a:r>
              <a:rPr lang="ru-RU" sz="1400" dirty="0" smtClean="0">
                <a:latin typeface="Times New Roman" pitchFamily="18" charset="0"/>
                <a:cs typeface="Times New Roman" pitchFamily="18" charset="0"/>
              </a:rPr>
              <a:t> </a:t>
            </a:r>
            <a:r>
              <a:rPr lang="ru-RU" sz="1400" dirty="0" err="1">
                <a:latin typeface="Times New Roman" pitchFamily="18" charset="0"/>
                <a:cs typeface="Times New Roman" pitchFamily="18" charset="0"/>
              </a:rPr>
              <a:t>Отан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партиясының</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өкілдерімен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кездесулер</a:t>
            </a:r>
            <a:r>
              <a:rPr lang="ru-RU" sz="1400" dirty="0">
                <a:latin typeface="Times New Roman" pitchFamily="18" charset="0"/>
                <a:cs typeface="Times New Roman" pitchFamily="18" charset="0"/>
              </a:rPr>
              <a:t>, ҚР </a:t>
            </a:r>
            <a:r>
              <a:rPr lang="ru-RU" sz="1400" dirty="0" err="1">
                <a:latin typeface="Times New Roman" pitchFamily="18" charset="0"/>
                <a:cs typeface="Times New Roman" pitchFamily="18" charset="0"/>
              </a:rPr>
              <a:t>Президенті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күнін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мерекелеу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форумдары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Қаланың</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этномәдени</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орталықтарымен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ынтымақтасады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Сонымен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қатар</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облыстық</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қалалық</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және</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республикалық</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конкурстарға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белсене</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қатысады</a:t>
            </a:r>
            <a:r>
              <a:rPr lang="ru-RU" sz="1400" dirty="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indent="405645" algn="just"/>
            <a:r>
              <a:rPr lang="ru-RU" sz="1400" dirty="0" err="1" smtClean="0">
                <a:latin typeface="Times New Roman" pitchFamily="18" charset="0"/>
                <a:cs typeface="Times New Roman" pitchFamily="18" charset="0"/>
              </a:rPr>
              <a:t>Қаратау</a:t>
            </a:r>
            <a:r>
              <a:rPr lang="ru-RU" sz="1400" dirty="0" smtClean="0">
                <a:latin typeface="Times New Roman" pitchFamily="18" charset="0"/>
                <a:cs typeface="Times New Roman" pitchFamily="18" charset="0"/>
              </a:rPr>
              <a:t> </a:t>
            </a:r>
            <a:r>
              <a:rPr lang="ru-RU" sz="1400" dirty="0" err="1">
                <a:latin typeface="Times New Roman" pitchFamily="18" charset="0"/>
                <a:cs typeface="Times New Roman" pitchFamily="18" charset="0"/>
              </a:rPr>
              <a:t>құрылыс-техникалық</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колледжінде</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бұқаралық</a:t>
            </a:r>
            <a:r>
              <a:rPr lang="ru-RU" sz="1400" dirty="0">
                <a:latin typeface="Times New Roman" pitchFamily="18" charset="0"/>
                <a:cs typeface="Times New Roman" pitchFamily="18" charset="0"/>
              </a:rPr>
              <a:t> спорт </a:t>
            </a:r>
            <a:r>
              <a:rPr lang="ru-RU" sz="1400" dirty="0" err="1">
                <a:latin typeface="Times New Roman" pitchFamily="18" charset="0"/>
                <a:cs typeface="Times New Roman" pitchFamily="18" charset="0"/>
              </a:rPr>
              <a:t>түрлерін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дамытуға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үлкен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көңіл</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бөлінуде</a:t>
            </a:r>
            <a:r>
              <a:rPr lang="ru-RU" sz="1400" dirty="0" smtClean="0">
                <a:latin typeface="Times New Roman" pitchFamily="18" charset="0"/>
                <a:cs typeface="Times New Roman" pitchFamily="18" charset="0"/>
              </a:rPr>
              <a:t>. </a:t>
            </a:r>
          </a:p>
          <a:p>
            <a:pPr indent="405645" algn="just"/>
            <a:r>
              <a:rPr lang="ru-RU" sz="1400" dirty="0" err="1" smtClean="0">
                <a:latin typeface="Times New Roman" pitchFamily="18" charset="0"/>
                <a:cs typeface="Times New Roman" pitchFamily="18" charset="0"/>
              </a:rPr>
              <a:t>Студенттік</a:t>
            </a:r>
            <a:r>
              <a:rPr lang="ru-RU" sz="1400" dirty="0" smtClean="0">
                <a:latin typeface="Times New Roman" pitchFamily="18" charset="0"/>
                <a:cs typeface="Times New Roman" pitchFamily="18" charset="0"/>
              </a:rPr>
              <a:t> </a:t>
            </a:r>
            <a:r>
              <a:rPr lang="ru-RU" sz="1400" dirty="0" err="1">
                <a:latin typeface="Times New Roman" pitchFamily="18" charset="0"/>
                <a:cs typeface="Times New Roman" pitchFamily="18" charset="0"/>
              </a:rPr>
              <a:t>спартакиадалар</a:t>
            </a:r>
            <a:r>
              <a:rPr lang="ru-RU" sz="1400" dirty="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денсаулық</a:t>
            </a:r>
            <a:r>
              <a:rPr lang="ru-RU" sz="1400" dirty="0" smtClean="0">
                <a:latin typeface="Times New Roman" pitchFamily="18" charset="0"/>
                <a:cs typeface="Times New Roman" pitchFamily="18" charset="0"/>
              </a:rPr>
              <a:t> </a:t>
            </a:r>
            <a:r>
              <a:rPr lang="ru-RU" sz="1400" dirty="0" err="1">
                <a:latin typeface="Times New Roman" pitchFamily="18" charset="0"/>
                <a:cs typeface="Times New Roman" pitchFamily="18" charset="0"/>
              </a:rPr>
              <a:t>фестивальдары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спорттың</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әр</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түрі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бойынша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жарыстар</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сондай-ақ</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нормативтерді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тапсыру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өткізіледі</a:t>
            </a:r>
            <a:r>
              <a:rPr lang="ru-RU" sz="1400" dirty="0" smtClean="0">
                <a:latin typeface="Times New Roman" pitchFamily="18" charset="0"/>
                <a:cs typeface="Times New Roman" pitchFamily="18" charset="0"/>
              </a:rPr>
              <a:t>.</a:t>
            </a:r>
          </a:p>
          <a:p>
            <a:pPr indent="405645" algn="just"/>
            <a:r>
              <a:rPr lang="ru-RU" sz="1400" dirty="0" err="1" smtClean="0">
                <a:latin typeface="Times New Roman" pitchFamily="18" charset="0"/>
                <a:cs typeface="Times New Roman" pitchFamily="18" charset="0"/>
              </a:rPr>
              <a:t>Спортпен</a:t>
            </a:r>
            <a:r>
              <a:rPr lang="ru-RU" sz="1400" dirty="0" smtClean="0">
                <a:latin typeface="Times New Roman" pitchFamily="18" charset="0"/>
                <a:cs typeface="Times New Roman" pitchFamily="18" charset="0"/>
              </a:rPr>
              <a:t> </a:t>
            </a:r>
            <a:r>
              <a:rPr lang="ru-RU" sz="1400" dirty="0" err="1">
                <a:latin typeface="Times New Roman" pitchFamily="18" charset="0"/>
                <a:cs typeface="Times New Roman" pitchFamily="18" charset="0"/>
              </a:rPr>
              <a:t>айналысу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және</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салауатты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өмір</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салтын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жүргізу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үшін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барлық</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жағдайлар</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жасалған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Әр</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түрлі</a:t>
            </a:r>
            <a:r>
              <a:rPr lang="ru-RU" sz="1400" dirty="0">
                <a:latin typeface="Times New Roman" pitchFamily="18" charset="0"/>
                <a:cs typeface="Times New Roman" pitchFamily="18" charset="0"/>
              </a:rPr>
              <a:t> спорт </a:t>
            </a:r>
            <a:r>
              <a:rPr lang="ru-RU" sz="1400" dirty="0" err="1">
                <a:latin typeface="Times New Roman" pitchFamily="18" charset="0"/>
                <a:cs typeface="Times New Roman" pitchFamily="18" charset="0"/>
              </a:rPr>
              <a:t>секциялары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жұмыс</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істейді</a:t>
            </a:r>
            <a:r>
              <a:rPr lang="ru-RU" sz="1400" dirty="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marL="285750" indent="-285750" algn="just">
              <a:buFont typeface="Wingdings" pitchFamily="2" charset="2"/>
              <a:buChar char="ü"/>
            </a:pPr>
            <a:r>
              <a:rPr lang="ru-RU" sz="1400" dirty="0" smtClean="0">
                <a:latin typeface="Times New Roman" pitchFamily="18" charset="0"/>
                <a:cs typeface="Times New Roman" pitchFamily="18" charset="0"/>
              </a:rPr>
              <a:t>Футбол</a:t>
            </a:r>
          </a:p>
          <a:p>
            <a:pPr marL="285750" indent="-285750" algn="just">
              <a:buFont typeface="Wingdings" pitchFamily="2" charset="2"/>
              <a:buChar char="ü"/>
            </a:pPr>
            <a:r>
              <a:rPr lang="ru-RU" sz="1400" dirty="0" smtClean="0">
                <a:latin typeface="Times New Roman" pitchFamily="18" charset="0"/>
                <a:cs typeface="Times New Roman" pitchFamily="18" charset="0"/>
              </a:rPr>
              <a:t>Волейбол</a:t>
            </a:r>
          </a:p>
          <a:p>
            <a:pPr marL="285750" indent="-285750" algn="just">
              <a:buFont typeface="Wingdings" pitchFamily="2" charset="2"/>
              <a:buChar char="ü"/>
            </a:pPr>
            <a:r>
              <a:rPr lang="ru-RU" sz="1400" dirty="0" err="1" smtClean="0">
                <a:latin typeface="Times New Roman" pitchFamily="18" charset="0"/>
                <a:cs typeface="Times New Roman" pitchFamily="18" charset="0"/>
              </a:rPr>
              <a:t>Жеңіл</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атлетика </a:t>
            </a:r>
            <a:endParaRPr lang="ru-RU" sz="1400" dirty="0" smtClean="0">
              <a:latin typeface="Times New Roman" pitchFamily="18" charset="0"/>
              <a:cs typeface="Times New Roman" pitchFamily="18" charset="0"/>
            </a:endParaRPr>
          </a:p>
          <a:p>
            <a:pPr marL="285750" indent="-285750" algn="just">
              <a:buFont typeface="Wingdings" pitchFamily="2" charset="2"/>
              <a:buChar char="ü"/>
            </a:pPr>
            <a:r>
              <a:rPr lang="ru-RU" sz="1400" dirty="0" err="1" smtClean="0">
                <a:latin typeface="Times New Roman" pitchFamily="18" charset="0"/>
                <a:cs typeface="Times New Roman" pitchFamily="18" charset="0"/>
              </a:rPr>
              <a:t>Үстел</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теннисі</a:t>
            </a:r>
            <a:endParaRPr lang="ru-RU" sz="1400" dirty="0" smtClean="0">
              <a:latin typeface="Times New Roman" pitchFamily="18" charset="0"/>
              <a:cs typeface="Times New Roman" pitchFamily="18" charset="0"/>
            </a:endParaRPr>
          </a:p>
          <a:p>
            <a:pPr marL="285750" indent="-285750" algn="just">
              <a:buFont typeface="Wingdings" pitchFamily="2" charset="2"/>
              <a:buChar char="ü"/>
            </a:pPr>
            <a:r>
              <a:rPr lang="ru-RU" sz="1400" dirty="0" err="1" smtClean="0">
                <a:latin typeface="Times New Roman" pitchFamily="18" charset="0"/>
                <a:cs typeface="Times New Roman" pitchFamily="18" charset="0"/>
              </a:rPr>
              <a:t>БаскетболТ</a:t>
            </a:r>
            <a:endParaRPr lang="ru-RU" sz="1400" dirty="0" smtClean="0">
              <a:latin typeface="Times New Roman" pitchFamily="18" charset="0"/>
              <a:cs typeface="Times New Roman" pitchFamily="18" charset="0"/>
            </a:endParaRPr>
          </a:p>
          <a:p>
            <a:pPr marL="285750" indent="-285750" algn="just">
              <a:buFont typeface="Wingdings" pitchFamily="2" charset="2"/>
              <a:buChar char="ü"/>
            </a:pPr>
            <a:r>
              <a:rPr lang="ru-RU" sz="1400" dirty="0" err="1" smtClean="0">
                <a:latin typeface="Times New Roman" pitchFamily="18" charset="0"/>
                <a:cs typeface="Times New Roman" pitchFamily="18" charset="0"/>
              </a:rPr>
              <a:t>оғызқұмалақ</a:t>
            </a:r>
            <a:r>
              <a:rPr lang="ru-RU" sz="1400" dirty="0" smtClean="0">
                <a:latin typeface="Times New Roman" pitchFamily="18" charset="0"/>
                <a:cs typeface="Times New Roman" pitchFamily="18" charset="0"/>
              </a:rPr>
              <a:t> </a:t>
            </a:r>
          </a:p>
          <a:p>
            <a:pPr marL="285750" indent="-285750" algn="just">
              <a:buFont typeface="Wingdings" pitchFamily="2" charset="2"/>
              <a:buChar char="ü"/>
            </a:pPr>
            <a:r>
              <a:rPr lang="ru-RU" sz="1400" dirty="0" err="1" smtClean="0">
                <a:latin typeface="Times New Roman" pitchFamily="18" charset="0"/>
                <a:cs typeface="Times New Roman" pitchFamily="18" charset="0"/>
              </a:rPr>
              <a:t>Асық</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ату </a:t>
            </a:r>
            <a:endParaRPr lang="ru-RU" sz="1400" dirty="0" smtClean="0">
              <a:latin typeface="Times New Roman" pitchFamily="18" charset="0"/>
              <a:cs typeface="Times New Roman" pitchFamily="18" charset="0"/>
            </a:endParaRPr>
          </a:p>
          <a:p>
            <a:pPr marL="285750" indent="-285750" algn="just">
              <a:buFont typeface="Wingdings" pitchFamily="2" charset="2"/>
              <a:buChar char="ü"/>
            </a:pPr>
            <a:r>
              <a:rPr lang="ru-RU" sz="1400" dirty="0" err="1" smtClean="0">
                <a:latin typeface="Times New Roman" pitchFamily="18" charset="0"/>
                <a:cs typeface="Times New Roman" pitchFamily="18" charset="0"/>
              </a:rPr>
              <a:t>Дойбы</a:t>
            </a:r>
            <a:r>
              <a:rPr lang="ru-RU" sz="1400" dirty="0" smtClean="0">
                <a:latin typeface="Times New Roman" pitchFamily="18" charset="0"/>
                <a:cs typeface="Times New Roman" pitchFamily="18" charset="0"/>
              </a:rPr>
              <a:t> </a:t>
            </a:r>
          </a:p>
          <a:p>
            <a:pPr marL="285750" indent="-285750" algn="just">
              <a:buFont typeface="Wingdings" pitchFamily="2" charset="2"/>
              <a:buChar char="ü"/>
            </a:pPr>
            <a:r>
              <a:rPr lang="ru-RU" sz="1400" dirty="0" smtClean="0">
                <a:latin typeface="Times New Roman" pitchFamily="18" charset="0"/>
                <a:cs typeface="Times New Roman" pitchFamily="18" charset="0"/>
              </a:rPr>
              <a:t>Шахмат</a:t>
            </a:r>
            <a:endParaRPr lang="ru-RU" sz="1400" dirty="0">
              <a:latin typeface="Times New Roman" pitchFamily="18" charset="0"/>
              <a:cs typeface="Times New Roman" pitchFamily="18" charset="0"/>
            </a:endParaRPr>
          </a:p>
        </p:txBody>
      </p:sp>
      <p:sp>
        <p:nvSpPr>
          <p:cNvPr id="3" name="TextBox 2"/>
          <p:cNvSpPr txBox="1"/>
          <p:nvPr/>
        </p:nvSpPr>
        <p:spPr>
          <a:xfrm>
            <a:off x="3343975" y="10199898"/>
            <a:ext cx="873314" cy="323936"/>
          </a:xfrm>
          <a:prstGeom prst="rect">
            <a:avLst/>
          </a:prstGeom>
          <a:noFill/>
        </p:spPr>
        <p:txBody>
          <a:bodyPr wrap="square" lIns="104309" tIns="52154" rIns="104309" bIns="52154" rtlCol="0">
            <a:spAutoFit/>
          </a:bodyPr>
          <a:lstStyle/>
          <a:p>
            <a:pPr algn="ctr"/>
            <a:r>
              <a:rPr lang="kk-KZ" sz="1400" dirty="0" smtClean="0">
                <a:latin typeface="Times New Roman" pitchFamily="18" charset="0"/>
                <a:cs typeface="Times New Roman" pitchFamily="18" charset="0"/>
              </a:rPr>
              <a:t>48</a:t>
            </a:r>
            <a:endParaRPr lang="ru-RU" sz="1400" dirty="0">
              <a:latin typeface="Times New Roman" pitchFamily="18" charset="0"/>
              <a:cs typeface="Times New Roman" pitchFamily="18" charset="0"/>
            </a:endParaRPr>
          </a:p>
        </p:txBody>
      </p:sp>
      <p:sp>
        <p:nvSpPr>
          <p:cNvPr id="4" name="Прямоугольник 3"/>
          <p:cNvSpPr/>
          <p:nvPr/>
        </p:nvSpPr>
        <p:spPr>
          <a:xfrm>
            <a:off x="866374" y="6279481"/>
            <a:ext cx="6033804" cy="3660146"/>
          </a:xfrm>
          <a:prstGeom prst="rect">
            <a:avLst/>
          </a:prstGeom>
        </p:spPr>
        <p:txBody>
          <a:bodyPr wrap="square" lIns="104309" tIns="52154" rIns="104309" bIns="52154">
            <a:spAutoFit/>
          </a:bodyPr>
          <a:lstStyle/>
          <a:p>
            <a:pPr algn="ctr"/>
            <a:r>
              <a:rPr lang="ru-RU" b="1" i="1" dirty="0" err="1" smtClean="0">
                <a:solidFill>
                  <a:srgbClr val="C00000"/>
                </a:solidFill>
                <a:latin typeface="Times New Roman" pitchFamily="18" charset="0"/>
                <a:cs typeface="Times New Roman" pitchFamily="18" charset="0"/>
              </a:rPr>
              <a:t>Құрметті</a:t>
            </a:r>
            <a:r>
              <a:rPr lang="ru-RU" b="1" i="1" dirty="0" smtClean="0">
                <a:solidFill>
                  <a:srgbClr val="C00000"/>
                </a:solidFill>
                <a:latin typeface="Times New Roman" pitchFamily="18" charset="0"/>
                <a:cs typeface="Times New Roman" pitchFamily="18" charset="0"/>
              </a:rPr>
              <a:t> </a:t>
            </a:r>
            <a:r>
              <a:rPr lang="ru-RU" b="1" i="1" dirty="0" err="1" smtClean="0">
                <a:solidFill>
                  <a:srgbClr val="C00000"/>
                </a:solidFill>
                <a:latin typeface="Times New Roman" pitchFamily="18" charset="0"/>
                <a:cs typeface="Times New Roman" pitchFamily="18" charset="0"/>
              </a:rPr>
              <a:t>білімгер</a:t>
            </a:r>
            <a:r>
              <a:rPr lang="ru-RU" b="1" i="1" dirty="0" smtClean="0">
                <a:solidFill>
                  <a:srgbClr val="C00000"/>
                </a:solidFill>
                <a:latin typeface="Times New Roman" pitchFamily="18" charset="0"/>
                <a:cs typeface="Times New Roman" pitchFamily="18" charset="0"/>
              </a:rPr>
              <a:t>!!!</a:t>
            </a:r>
          </a:p>
          <a:p>
            <a:pPr algn="ctr"/>
            <a:r>
              <a:rPr lang="ru-RU" b="1" i="1" dirty="0" err="1" smtClean="0">
                <a:solidFill>
                  <a:srgbClr val="C00000"/>
                </a:solidFill>
                <a:latin typeface="Times New Roman" pitchFamily="18" charset="0"/>
                <a:cs typeface="Times New Roman" pitchFamily="18" charset="0"/>
              </a:rPr>
              <a:t>Қаратау</a:t>
            </a:r>
            <a:r>
              <a:rPr lang="ru-RU" b="1" i="1" dirty="0" smtClean="0">
                <a:solidFill>
                  <a:srgbClr val="C00000"/>
                </a:solidFill>
                <a:latin typeface="Times New Roman" pitchFamily="18" charset="0"/>
                <a:cs typeface="Times New Roman" pitchFamily="18" charset="0"/>
              </a:rPr>
              <a:t> </a:t>
            </a:r>
            <a:r>
              <a:rPr lang="ru-RU" b="1" i="1" dirty="0" err="1">
                <a:solidFill>
                  <a:srgbClr val="C00000"/>
                </a:solidFill>
                <a:latin typeface="Times New Roman" pitchFamily="18" charset="0"/>
                <a:cs typeface="Times New Roman" pitchFamily="18" charset="0"/>
              </a:rPr>
              <a:t>құрылыс-техникалық</a:t>
            </a:r>
            <a:r>
              <a:rPr lang="ru-RU" b="1" i="1" dirty="0">
                <a:solidFill>
                  <a:srgbClr val="C00000"/>
                </a:solidFill>
                <a:latin typeface="Times New Roman" pitchFamily="18" charset="0"/>
                <a:cs typeface="Times New Roman" pitchFamily="18" charset="0"/>
              </a:rPr>
              <a:t> </a:t>
            </a:r>
            <a:r>
              <a:rPr lang="ru-RU" b="1" i="1" dirty="0" err="1">
                <a:solidFill>
                  <a:srgbClr val="C00000"/>
                </a:solidFill>
                <a:latin typeface="Times New Roman" pitchFamily="18" charset="0"/>
                <a:cs typeface="Times New Roman" pitchFamily="18" charset="0"/>
              </a:rPr>
              <a:t>колледжінде</a:t>
            </a:r>
            <a:r>
              <a:rPr lang="ru-RU" b="1" i="1" dirty="0">
                <a:solidFill>
                  <a:srgbClr val="C00000"/>
                </a:solidFill>
                <a:latin typeface="Times New Roman" pitchFamily="18" charset="0"/>
                <a:cs typeface="Times New Roman" pitchFamily="18" charset="0"/>
              </a:rPr>
              <a:t> </a:t>
            </a:r>
            <a:r>
              <a:rPr lang="ru-RU" b="1" i="1" dirty="0" err="1">
                <a:solidFill>
                  <a:srgbClr val="C00000"/>
                </a:solidFill>
                <a:latin typeface="Times New Roman" pitchFamily="18" charset="0"/>
                <a:cs typeface="Times New Roman" pitchFamily="18" charset="0"/>
              </a:rPr>
              <a:t>алған</a:t>
            </a:r>
            <a:r>
              <a:rPr lang="ru-RU" b="1" i="1" dirty="0">
                <a:solidFill>
                  <a:srgbClr val="C00000"/>
                </a:solidFill>
                <a:latin typeface="Times New Roman" pitchFamily="18" charset="0"/>
                <a:cs typeface="Times New Roman" pitchFamily="18" charset="0"/>
              </a:rPr>
              <a:t> </a:t>
            </a:r>
            <a:r>
              <a:rPr lang="ru-RU" b="1" i="1" dirty="0" err="1">
                <a:solidFill>
                  <a:srgbClr val="C00000"/>
                </a:solidFill>
                <a:latin typeface="Times New Roman" pitchFamily="18" charset="0"/>
                <a:cs typeface="Times New Roman" pitchFamily="18" charset="0"/>
              </a:rPr>
              <a:t>білімің</a:t>
            </a:r>
            <a:r>
              <a:rPr lang="ru-RU" b="1" i="1" dirty="0">
                <a:solidFill>
                  <a:srgbClr val="C00000"/>
                </a:solidFill>
                <a:latin typeface="Times New Roman" pitchFamily="18" charset="0"/>
                <a:cs typeface="Times New Roman" pitchFamily="18" charset="0"/>
              </a:rPr>
              <a:t> </a:t>
            </a:r>
            <a:r>
              <a:rPr lang="ru-RU" b="1" i="1" dirty="0" err="1">
                <a:solidFill>
                  <a:srgbClr val="C00000"/>
                </a:solidFill>
                <a:latin typeface="Times New Roman" pitchFamily="18" charset="0"/>
                <a:cs typeface="Times New Roman" pitchFamily="18" charset="0"/>
              </a:rPr>
              <a:t>сенің</a:t>
            </a:r>
            <a:r>
              <a:rPr lang="ru-RU" b="1" i="1" dirty="0">
                <a:solidFill>
                  <a:srgbClr val="C00000"/>
                </a:solidFill>
                <a:latin typeface="Times New Roman" pitchFamily="18" charset="0"/>
                <a:cs typeface="Times New Roman" pitchFamily="18" charset="0"/>
              </a:rPr>
              <a:t> </a:t>
            </a:r>
            <a:r>
              <a:rPr lang="ru-RU" b="1" i="1" dirty="0" err="1">
                <a:solidFill>
                  <a:srgbClr val="C00000"/>
                </a:solidFill>
                <a:latin typeface="Times New Roman" pitchFamily="18" charset="0"/>
                <a:cs typeface="Times New Roman" pitchFamily="18" charset="0"/>
              </a:rPr>
              <a:t>болашақ</a:t>
            </a:r>
            <a:r>
              <a:rPr lang="ru-RU" b="1" i="1" dirty="0">
                <a:solidFill>
                  <a:srgbClr val="C00000"/>
                </a:solidFill>
                <a:latin typeface="Times New Roman" pitchFamily="18" charset="0"/>
                <a:cs typeface="Times New Roman" pitchFamily="18" charset="0"/>
              </a:rPr>
              <a:t> </a:t>
            </a:r>
            <a:r>
              <a:rPr lang="ru-RU" b="1" i="1" dirty="0" err="1" smtClean="0">
                <a:solidFill>
                  <a:srgbClr val="C00000"/>
                </a:solidFill>
                <a:latin typeface="Times New Roman" pitchFamily="18" charset="0"/>
                <a:cs typeface="Times New Roman" pitchFamily="18" charset="0"/>
              </a:rPr>
              <a:t>қызметің</a:t>
            </a:r>
            <a:r>
              <a:rPr lang="ru-RU" b="1" i="1" dirty="0" smtClean="0">
                <a:solidFill>
                  <a:srgbClr val="C00000"/>
                </a:solidFill>
                <a:latin typeface="Times New Roman" pitchFamily="18" charset="0"/>
                <a:cs typeface="Times New Roman" pitchFamily="18" charset="0"/>
              </a:rPr>
              <a:t> мен </a:t>
            </a:r>
            <a:r>
              <a:rPr lang="ru-RU" b="1" i="1" dirty="0" err="1" smtClean="0">
                <a:solidFill>
                  <a:srgbClr val="C00000"/>
                </a:solidFill>
                <a:latin typeface="Times New Roman" pitchFamily="18" charset="0"/>
                <a:cs typeface="Times New Roman" pitchFamily="18" charset="0"/>
              </a:rPr>
              <a:t>мансабыңа</a:t>
            </a:r>
            <a:r>
              <a:rPr lang="ru-RU" b="1" i="1" dirty="0" smtClean="0">
                <a:solidFill>
                  <a:srgbClr val="C00000"/>
                </a:solidFill>
                <a:latin typeface="Times New Roman" pitchFamily="18" charset="0"/>
                <a:cs typeface="Times New Roman" pitchFamily="18" charset="0"/>
              </a:rPr>
              <a:t> </a:t>
            </a:r>
            <a:r>
              <a:rPr lang="ru-RU" b="1" i="1" dirty="0" err="1">
                <a:solidFill>
                  <a:srgbClr val="C00000"/>
                </a:solidFill>
                <a:latin typeface="Times New Roman" pitchFamily="18" charset="0"/>
                <a:cs typeface="Times New Roman" pitchFamily="18" charset="0"/>
              </a:rPr>
              <a:t>көмектеседі</a:t>
            </a:r>
            <a:r>
              <a:rPr lang="ru-RU" b="1" i="1" dirty="0">
                <a:solidFill>
                  <a:srgbClr val="C00000"/>
                </a:solidFill>
                <a:latin typeface="Times New Roman" pitchFamily="18" charset="0"/>
                <a:cs typeface="Times New Roman" pitchFamily="18" charset="0"/>
              </a:rPr>
              <a:t>. </a:t>
            </a:r>
            <a:r>
              <a:rPr lang="ru-RU" b="1" i="1" dirty="0" err="1">
                <a:solidFill>
                  <a:srgbClr val="C00000"/>
                </a:solidFill>
                <a:latin typeface="Times New Roman" pitchFamily="18" charset="0"/>
                <a:cs typeface="Times New Roman" pitchFamily="18" charset="0"/>
              </a:rPr>
              <a:t>Алайда</a:t>
            </a:r>
            <a:r>
              <a:rPr lang="ru-RU" b="1" i="1" dirty="0">
                <a:solidFill>
                  <a:srgbClr val="C00000"/>
                </a:solidFill>
                <a:latin typeface="Times New Roman" pitchFamily="18" charset="0"/>
                <a:cs typeface="Times New Roman" pitchFamily="18" charset="0"/>
              </a:rPr>
              <a:t>, сен де </a:t>
            </a:r>
            <a:r>
              <a:rPr lang="ru-RU" b="1" i="1" dirty="0" err="1">
                <a:solidFill>
                  <a:srgbClr val="C00000"/>
                </a:solidFill>
                <a:latin typeface="Times New Roman" pitchFamily="18" charset="0"/>
                <a:cs typeface="Times New Roman" pitchFamily="18" charset="0"/>
              </a:rPr>
              <a:t>өз</a:t>
            </a:r>
            <a:r>
              <a:rPr lang="ru-RU" b="1" i="1" dirty="0">
                <a:solidFill>
                  <a:srgbClr val="C00000"/>
                </a:solidFill>
                <a:latin typeface="Times New Roman" pitchFamily="18" charset="0"/>
                <a:cs typeface="Times New Roman" pitchFamily="18" charset="0"/>
              </a:rPr>
              <a:t> </a:t>
            </a:r>
            <a:r>
              <a:rPr lang="ru-RU" b="1" i="1" dirty="0" err="1">
                <a:solidFill>
                  <a:srgbClr val="C00000"/>
                </a:solidFill>
                <a:latin typeface="Times New Roman" pitchFamily="18" charset="0"/>
                <a:cs typeface="Times New Roman" pitchFamily="18" charset="0"/>
              </a:rPr>
              <a:t>колледжіңнің</a:t>
            </a:r>
            <a:r>
              <a:rPr lang="ru-RU" b="1" i="1" dirty="0">
                <a:solidFill>
                  <a:srgbClr val="C00000"/>
                </a:solidFill>
                <a:latin typeface="Times New Roman" pitchFamily="18" charset="0"/>
                <a:cs typeface="Times New Roman" pitchFamily="18" charset="0"/>
              </a:rPr>
              <a:t> </a:t>
            </a:r>
            <a:r>
              <a:rPr lang="ru-RU" b="1" i="1" dirty="0" err="1">
                <a:solidFill>
                  <a:srgbClr val="C00000"/>
                </a:solidFill>
                <a:latin typeface="Times New Roman" pitchFamily="18" charset="0"/>
                <a:cs typeface="Times New Roman" pitchFamily="18" charset="0"/>
              </a:rPr>
              <a:t>имиджін</a:t>
            </a:r>
            <a:r>
              <a:rPr lang="ru-RU" b="1" i="1" dirty="0">
                <a:solidFill>
                  <a:srgbClr val="C00000"/>
                </a:solidFill>
                <a:latin typeface="Times New Roman" pitchFamily="18" charset="0"/>
                <a:cs typeface="Times New Roman" pitchFamily="18" charset="0"/>
              </a:rPr>
              <a:t> </a:t>
            </a:r>
            <a:r>
              <a:rPr lang="ru-RU" b="1" i="1" dirty="0" err="1">
                <a:solidFill>
                  <a:srgbClr val="C00000"/>
                </a:solidFill>
                <a:latin typeface="Times New Roman" pitchFamily="18" charset="0"/>
                <a:cs typeface="Times New Roman" pitchFamily="18" charset="0"/>
              </a:rPr>
              <a:t>жоғары</a:t>
            </a:r>
            <a:r>
              <a:rPr lang="ru-RU" b="1" i="1" dirty="0">
                <a:solidFill>
                  <a:srgbClr val="C00000"/>
                </a:solidFill>
                <a:latin typeface="Times New Roman" pitchFamily="18" charset="0"/>
                <a:cs typeface="Times New Roman" pitchFamily="18" charset="0"/>
              </a:rPr>
              <a:t> </a:t>
            </a:r>
            <a:r>
              <a:rPr lang="ru-RU" b="1" i="1" dirty="0" err="1" smtClean="0">
                <a:solidFill>
                  <a:srgbClr val="C00000"/>
                </a:solidFill>
                <a:latin typeface="Times New Roman" pitchFamily="18" charset="0"/>
                <a:cs typeface="Times New Roman" pitchFamily="18" charset="0"/>
              </a:rPr>
              <a:t>қолдауың</a:t>
            </a:r>
            <a:r>
              <a:rPr lang="ru-RU" b="1" i="1" dirty="0" smtClean="0">
                <a:solidFill>
                  <a:srgbClr val="C00000"/>
                </a:solidFill>
                <a:latin typeface="Times New Roman" pitchFamily="18" charset="0"/>
                <a:cs typeface="Times New Roman" pitchFamily="18" charset="0"/>
              </a:rPr>
              <a:t> </a:t>
            </a:r>
            <a:r>
              <a:rPr lang="ru-RU" b="1" i="1" dirty="0" err="1" smtClean="0">
                <a:solidFill>
                  <a:srgbClr val="C00000"/>
                </a:solidFill>
                <a:latin typeface="Times New Roman" pitchFamily="18" charset="0"/>
                <a:cs typeface="Times New Roman" pitchFamily="18" charset="0"/>
              </a:rPr>
              <a:t>қажет</a:t>
            </a:r>
            <a:r>
              <a:rPr lang="ru-RU" b="1" i="1" dirty="0">
                <a:solidFill>
                  <a:srgbClr val="C00000"/>
                </a:solidFill>
                <a:latin typeface="Times New Roman" pitchFamily="18" charset="0"/>
                <a:cs typeface="Times New Roman" pitchFamily="18" charset="0"/>
              </a:rPr>
              <a:t>! </a:t>
            </a:r>
            <a:r>
              <a:rPr lang="ru-RU" b="1" i="1" dirty="0" err="1">
                <a:solidFill>
                  <a:srgbClr val="C00000"/>
                </a:solidFill>
                <a:latin typeface="Times New Roman" pitchFamily="18" charset="0"/>
                <a:cs typeface="Times New Roman" pitchFamily="18" charset="0"/>
              </a:rPr>
              <a:t>Уақытты</a:t>
            </a:r>
            <a:r>
              <a:rPr lang="ru-RU" b="1" i="1" dirty="0">
                <a:solidFill>
                  <a:srgbClr val="C00000"/>
                </a:solidFill>
                <a:latin typeface="Times New Roman" pitchFamily="18" charset="0"/>
                <a:cs typeface="Times New Roman" pitchFamily="18" charset="0"/>
              </a:rPr>
              <a:t> </a:t>
            </a:r>
            <a:r>
              <a:rPr lang="ru-RU" b="1" i="1" dirty="0" err="1">
                <a:solidFill>
                  <a:srgbClr val="C00000"/>
                </a:solidFill>
                <a:latin typeface="Times New Roman" pitchFamily="18" charset="0"/>
                <a:cs typeface="Times New Roman" pitchFamily="18" charset="0"/>
              </a:rPr>
              <a:t>жоғалтпай</a:t>
            </a:r>
            <a:r>
              <a:rPr lang="ru-RU" b="1" i="1" dirty="0">
                <a:solidFill>
                  <a:srgbClr val="C00000"/>
                </a:solidFill>
                <a:latin typeface="Times New Roman" pitchFamily="18" charset="0"/>
                <a:cs typeface="Times New Roman" pitchFamily="18" charset="0"/>
              </a:rPr>
              <a:t>, </a:t>
            </a:r>
            <a:r>
              <a:rPr lang="ru-RU" b="1" i="1" dirty="0" err="1">
                <a:solidFill>
                  <a:srgbClr val="C00000"/>
                </a:solidFill>
                <a:latin typeface="Times New Roman" pitchFamily="18" charset="0"/>
                <a:cs typeface="Times New Roman" pitchFamily="18" charset="0"/>
              </a:rPr>
              <a:t>білімді</a:t>
            </a:r>
            <a:r>
              <a:rPr lang="ru-RU" b="1" i="1" dirty="0">
                <a:solidFill>
                  <a:srgbClr val="C00000"/>
                </a:solidFill>
                <a:latin typeface="Times New Roman" pitchFamily="18" charset="0"/>
                <a:cs typeface="Times New Roman" pitchFamily="18" charset="0"/>
              </a:rPr>
              <a:t> </a:t>
            </a:r>
            <a:r>
              <a:rPr lang="ru-RU" b="1" i="1" dirty="0" err="1">
                <a:solidFill>
                  <a:srgbClr val="C00000"/>
                </a:solidFill>
                <a:latin typeface="Times New Roman" pitchFamily="18" charset="0"/>
                <a:cs typeface="Times New Roman" pitchFamily="18" charset="0"/>
              </a:rPr>
              <a:t>терең</a:t>
            </a:r>
            <a:r>
              <a:rPr lang="ru-RU" b="1" i="1" dirty="0">
                <a:solidFill>
                  <a:srgbClr val="C00000"/>
                </a:solidFill>
                <a:latin typeface="Times New Roman" pitchFamily="18" charset="0"/>
                <a:cs typeface="Times New Roman" pitchFamily="18" charset="0"/>
              </a:rPr>
              <a:t> </a:t>
            </a:r>
            <a:r>
              <a:rPr lang="ru-RU" b="1" i="1" dirty="0" err="1">
                <a:solidFill>
                  <a:srgbClr val="C00000"/>
                </a:solidFill>
                <a:latin typeface="Times New Roman" pitchFamily="18" charset="0"/>
                <a:cs typeface="Times New Roman" pitchFamily="18" charset="0"/>
              </a:rPr>
              <a:t>меңгеруге</a:t>
            </a:r>
            <a:r>
              <a:rPr lang="ru-RU" b="1" i="1" dirty="0">
                <a:solidFill>
                  <a:srgbClr val="C00000"/>
                </a:solidFill>
                <a:latin typeface="Times New Roman" pitchFamily="18" charset="0"/>
                <a:cs typeface="Times New Roman" pitchFamily="18" charset="0"/>
              </a:rPr>
              <a:t> </a:t>
            </a:r>
            <a:r>
              <a:rPr lang="ru-RU" b="1" i="1" dirty="0" err="1" smtClean="0">
                <a:solidFill>
                  <a:srgbClr val="C00000"/>
                </a:solidFill>
                <a:latin typeface="Times New Roman" pitchFamily="18" charset="0"/>
                <a:cs typeface="Times New Roman" pitchFamily="18" charset="0"/>
              </a:rPr>
              <a:t>тырыс</a:t>
            </a:r>
            <a:r>
              <a:rPr lang="ru-RU" b="1" i="1" dirty="0" smtClean="0">
                <a:solidFill>
                  <a:srgbClr val="C00000"/>
                </a:solidFill>
                <a:latin typeface="Times New Roman" pitchFamily="18" charset="0"/>
                <a:cs typeface="Times New Roman" pitchFamily="18" charset="0"/>
              </a:rPr>
              <a:t>. </a:t>
            </a:r>
            <a:r>
              <a:rPr lang="ru-RU" b="1" i="1" dirty="0" err="1">
                <a:solidFill>
                  <a:srgbClr val="C00000"/>
                </a:solidFill>
                <a:latin typeface="Times New Roman" pitchFamily="18" charset="0"/>
                <a:cs typeface="Times New Roman" pitchFamily="18" charset="0"/>
              </a:rPr>
              <a:t>Жоғары</a:t>
            </a:r>
            <a:r>
              <a:rPr lang="ru-RU" b="1" i="1" dirty="0">
                <a:solidFill>
                  <a:srgbClr val="C00000"/>
                </a:solidFill>
                <a:latin typeface="Times New Roman" pitchFamily="18" charset="0"/>
                <a:cs typeface="Times New Roman" pitchFamily="18" charset="0"/>
              </a:rPr>
              <a:t> </a:t>
            </a:r>
            <a:r>
              <a:rPr lang="ru-RU" b="1" i="1" dirty="0" err="1">
                <a:solidFill>
                  <a:srgbClr val="C00000"/>
                </a:solidFill>
                <a:latin typeface="Times New Roman" pitchFamily="18" charset="0"/>
                <a:cs typeface="Times New Roman" pitchFamily="18" charset="0"/>
              </a:rPr>
              <a:t>білікті</a:t>
            </a:r>
            <a:r>
              <a:rPr lang="ru-RU" b="1" i="1" dirty="0">
                <a:solidFill>
                  <a:srgbClr val="C00000"/>
                </a:solidFill>
                <a:latin typeface="Times New Roman" pitchFamily="18" charset="0"/>
                <a:cs typeface="Times New Roman" pitchFamily="18" charset="0"/>
              </a:rPr>
              <a:t> </a:t>
            </a:r>
            <a:r>
              <a:rPr lang="ru-RU" b="1" i="1" dirty="0" err="1">
                <a:solidFill>
                  <a:srgbClr val="C00000"/>
                </a:solidFill>
                <a:latin typeface="Times New Roman" pitchFamily="18" charset="0"/>
                <a:cs typeface="Times New Roman" pitchFamily="18" charset="0"/>
              </a:rPr>
              <a:t>маман</a:t>
            </a:r>
            <a:r>
              <a:rPr lang="ru-RU" b="1" i="1" dirty="0">
                <a:solidFill>
                  <a:srgbClr val="C00000"/>
                </a:solidFill>
                <a:latin typeface="Times New Roman" pitchFamily="18" charset="0"/>
                <a:cs typeface="Times New Roman" pitchFamily="18" charset="0"/>
              </a:rPr>
              <a:t> болу </a:t>
            </a:r>
            <a:r>
              <a:rPr lang="ru-RU" b="1" i="1" dirty="0" err="1">
                <a:solidFill>
                  <a:srgbClr val="C00000"/>
                </a:solidFill>
                <a:latin typeface="Times New Roman" pitchFamily="18" charset="0"/>
                <a:cs typeface="Times New Roman" pitchFamily="18" charset="0"/>
              </a:rPr>
              <a:t>үшін</a:t>
            </a:r>
            <a:r>
              <a:rPr lang="ru-RU" b="1" i="1" dirty="0">
                <a:solidFill>
                  <a:srgbClr val="C00000"/>
                </a:solidFill>
                <a:latin typeface="Times New Roman" pitchFamily="18" charset="0"/>
                <a:cs typeface="Times New Roman" pitchFamily="18" charset="0"/>
              </a:rPr>
              <a:t>, </a:t>
            </a:r>
            <a:r>
              <a:rPr lang="ru-RU" b="1" i="1" dirty="0" err="1" smtClean="0">
                <a:solidFill>
                  <a:srgbClr val="C00000"/>
                </a:solidFill>
                <a:latin typeface="Times New Roman" pitchFamily="18" charset="0"/>
                <a:cs typeface="Times New Roman" pitchFamily="18" charset="0"/>
              </a:rPr>
              <a:t>колледждің</a:t>
            </a:r>
            <a:r>
              <a:rPr lang="ru-RU" b="1" i="1" dirty="0" smtClean="0">
                <a:solidFill>
                  <a:srgbClr val="C00000"/>
                </a:solidFill>
                <a:latin typeface="Times New Roman" pitchFamily="18" charset="0"/>
                <a:cs typeface="Times New Roman" pitchFamily="18" charset="0"/>
              </a:rPr>
              <a:t> </a:t>
            </a:r>
            <a:r>
              <a:rPr lang="ru-RU" b="1" i="1" dirty="0" err="1">
                <a:solidFill>
                  <a:srgbClr val="C00000"/>
                </a:solidFill>
                <a:latin typeface="Times New Roman" pitchFamily="18" charset="0"/>
                <a:cs typeface="Times New Roman" pitchFamily="18" charset="0"/>
              </a:rPr>
              <a:t>ғылыми</a:t>
            </a:r>
            <a:r>
              <a:rPr lang="ru-RU" b="1" i="1" dirty="0">
                <a:solidFill>
                  <a:srgbClr val="C00000"/>
                </a:solidFill>
                <a:latin typeface="Times New Roman" pitchFamily="18" charset="0"/>
                <a:cs typeface="Times New Roman" pitchFamily="18" charset="0"/>
              </a:rPr>
              <a:t> </a:t>
            </a:r>
            <a:r>
              <a:rPr lang="ru-RU" b="1" i="1" dirty="0" err="1">
                <a:solidFill>
                  <a:srgbClr val="C00000"/>
                </a:solidFill>
                <a:latin typeface="Times New Roman" pitchFamily="18" charset="0"/>
                <a:cs typeface="Times New Roman" pitchFamily="18" charset="0"/>
              </a:rPr>
              <a:t>және</a:t>
            </a:r>
            <a:r>
              <a:rPr lang="ru-RU" b="1" i="1" dirty="0">
                <a:solidFill>
                  <a:srgbClr val="C00000"/>
                </a:solidFill>
                <a:latin typeface="Times New Roman" pitchFamily="18" charset="0"/>
                <a:cs typeface="Times New Roman" pitchFamily="18" charset="0"/>
              </a:rPr>
              <a:t> </a:t>
            </a:r>
            <a:r>
              <a:rPr lang="ru-RU" b="1" i="1" dirty="0" err="1">
                <a:solidFill>
                  <a:srgbClr val="C00000"/>
                </a:solidFill>
                <a:latin typeface="Times New Roman" pitchFamily="18" charset="0"/>
                <a:cs typeface="Times New Roman" pitchFamily="18" charset="0"/>
              </a:rPr>
              <a:t>қоғамдық</a:t>
            </a:r>
            <a:r>
              <a:rPr lang="ru-RU" b="1" i="1" dirty="0">
                <a:solidFill>
                  <a:srgbClr val="C00000"/>
                </a:solidFill>
                <a:latin typeface="Times New Roman" pitchFamily="18" charset="0"/>
                <a:cs typeface="Times New Roman" pitchFamily="18" charset="0"/>
              </a:rPr>
              <a:t> </a:t>
            </a:r>
            <a:r>
              <a:rPr lang="ru-RU" b="1" i="1" dirty="0" err="1">
                <a:solidFill>
                  <a:srgbClr val="C00000"/>
                </a:solidFill>
                <a:latin typeface="Times New Roman" pitchFamily="18" charset="0"/>
                <a:cs typeface="Times New Roman" pitchFamily="18" charset="0"/>
              </a:rPr>
              <a:t>өміріне</a:t>
            </a:r>
            <a:r>
              <a:rPr lang="ru-RU" b="1" i="1" dirty="0">
                <a:solidFill>
                  <a:srgbClr val="C00000"/>
                </a:solidFill>
                <a:latin typeface="Times New Roman" pitchFamily="18" charset="0"/>
                <a:cs typeface="Times New Roman" pitchFamily="18" charset="0"/>
              </a:rPr>
              <a:t> </a:t>
            </a:r>
            <a:r>
              <a:rPr lang="ru-RU" b="1" i="1" dirty="0" err="1">
                <a:solidFill>
                  <a:srgbClr val="C00000"/>
                </a:solidFill>
                <a:latin typeface="Times New Roman" pitchFamily="18" charset="0"/>
                <a:cs typeface="Times New Roman" pitchFamily="18" charset="0"/>
              </a:rPr>
              <a:t>белсенді</a:t>
            </a:r>
            <a:r>
              <a:rPr lang="ru-RU" b="1" i="1" dirty="0">
                <a:solidFill>
                  <a:srgbClr val="C00000"/>
                </a:solidFill>
                <a:latin typeface="Times New Roman" pitchFamily="18" charset="0"/>
                <a:cs typeface="Times New Roman" pitchFamily="18" charset="0"/>
              </a:rPr>
              <a:t> </a:t>
            </a:r>
            <a:r>
              <a:rPr lang="ru-RU" b="1" i="1" dirty="0" err="1">
                <a:solidFill>
                  <a:srgbClr val="C00000"/>
                </a:solidFill>
                <a:latin typeface="Times New Roman" pitchFamily="18" charset="0"/>
                <a:cs typeface="Times New Roman" pitchFamily="18" charset="0"/>
              </a:rPr>
              <a:t>қатысу</a:t>
            </a:r>
            <a:r>
              <a:rPr lang="ru-RU" b="1" i="1" dirty="0">
                <a:solidFill>
                  <a:srgbClr val="C00000"/>
                </a:solidFill>
                <a:latin typeface="Times New Roman" pitchFamily="18" charset="0"/>
                <a:cs typeface="Times New Roman" pitchFamily="18" charset="0"/>
              </a:rPr>
              <a:t> </a:t>
            </a:r>
            <a:r>
              <a:rPr lang="ru-RU" b="1" i="1" dirty="0" err="1">
                <a:solidFill>
                  <a:srgbClr val="C00000"/>
                </a:solidFill>
                <a:latin typeface="Times New Roman" pitchFamily="18" charset="0"/>
                <a:cs typeface="Times New Roman" pitchFamily="18" charset="0"/>
              </a:rPr>
              <a:t>қажет</a:t>
            </a:r>
            <a:r>
              <a:rPr lang="ru-RU" b="1" i="1" dirty="0">
                <a:solidFill>
                  <a:srgbClr val="C00000"/>
                </a:solidFill>
                <a:latin typeface="Times New Roman" pitchFamily="18" charset="0"/>
                <a:cs typeface="Times New Roman" pitchFamily="18" charset="0"/>
              </a:rPr>
              <a:t>. </a:t>
            </a:r>
            <a:r>
              <a:rPr lang="ru-RU" b="1" i="1" dirty="0" err="1">
                <a:solidFill>
                  <a:srgbClr val="C00000"/>
                </a:solidFill>
                <a:latin typeface="Times New Roman" pitchFamily="18" charset="0"/>
                <a:cs typeface="Times New Roman" pitchFamily="18" charset="0"/>
              </a:rPr>
              <a:t>Бұл</a:t>
            </a:r>
            <a:r>
              <a:rPr lang="ru-RU" b="1" i="1" dirty="0">
                <a:solidFill>
                  <a:srgbClr val="C00000"/>
                </a:solidFill>
                <a:latin typeface="Times New Roman" pitchFamily="18" charset="0"/>
                <a:cs typeface="Times New Roman" pitchFamily="18" charset="0"/>
              </a:rPr>
              <a:t> </a:t>
            </a:r>
            <a:r>
              <a:rPr lang="ru-RU" b="1" i="1" dirty="0" err="1">
                <a:solidFill>
                  <a:srgbClr val="C00000"/>
                </a:solidFill>
                <a:latin typeface="Times New Roman" pitchFamily="18" charset="0"/>
                <a:cs typeface="Times New Roman" pitchFamily="18" charset="0"/>
              </a:rPr>
              <a:t>қиын</a:t>
            </a:r>
            <a:r>
              <a:rPr lang="ru-RU" b="1" i="1" dirty="0">
                <a:solidFill>
                  <a:srgbClr val="C00000"/>
                </a:solidFill>
                <a:latin typeface="Times New Roman" pitchFamily="18" charset="0"/>
                <a:cs typeface="Times New Roman" pitchFamily="18" charset="0"/>
              </a:rPr>
              <a:t>, </a:t>
            </a:r>
            <a:r>
              <a:rPr lang="ru-RU" b="1" i="1" dirty="0" err="1">
                <a:solidFill>
                  <a:srgbClr val="C00000"/>
                </a:solidFill>
                <a:latin typeface="Times New Roman" pitchFamily="18" charset="0"/>
                <a:cs typeface="Times New Roman" pitchFamily="18" charset="0"/>
              </a:rPr>
              <a:t>бірақ</a:t>
            </a:r>
            <a:r>
              <a:rPr lang="ru-RU" b="1" i="1" dirty="0">
                <a:solidFill>
                  <a:srgbClr val="C00000"/>
                </a:solidFill>
                <a:latin typeface="Times New Roman" pitchFamily="18" charset="0"/>
                <a:cs typeface="Times New Roman" pitchFamily="18" charset="0"/>
              </a:rPr>
              <a:t> </a:t>
            </a:r>
            <a:r>
              <a:rPr lang="ru-RU" b="1" i="1" dirty="0" err="1">
                <a:solidFill>
                  <a:srgbClr val="C00000"/>
                </a:solidFill>
                <a:latin typeface="Times New Roman" pitchFamily="18" charset="0"/>
                <a:cs typeface="Times New Roman" pitchFamily="18" charset="0"/>
              </a:rPr>
              <a:t>өте</a:t>
            </a:r>
            <a:r>
              <a:rPr lang="ru-RU" b="1" i="1" dirty="0">
                <a:solidFill>
                  <a:srgbClr val="C00000"/>
                </a:solidFill>
                <a:latin typeface="Times New Roman" pitchFamily="18" charset="0"/>
                <a:cs typeface="Times New Roman" pitchFamily="18" charset="0"/>
              </a:rPr>
              <a:t> </a:t>
            </a:r>
            <a:r>
              <a:rPr lang="ru-RU" b="1" i="1" dirty="0" err="1">
                <a:solidFill>
                  <a:srgbClr val="C00000"/>
                </a:solidFill>
                <a:latin typeface="Times New Roman" pitchFamily="18" charset="0"/>
                <a:cs typeface="Times New Roman" pitchFamily="18" charset="0"/>
              </a:rPr>
              <a:t>қызықты</a:t>
            </a:r>
            <a:r>
              <a:rPr lang="ru-RU" b="1" i="1" dirty="0">
                <a:solidFill>
                  <a:srgbClr val="C00000"/>
                </a:solidFill>
                <a:latin typeface="Times New Roman" pitchFamily="18" charset="0"/>
                <a:cs typeface="Times New Roman" pitchFamily="18" charset="0"/>
              </a:rPr>
              <a:t> </a:t>
            </a:r>
            <a:r>
              <a:rPr lang="ru-RU" b="1" i="1" dirty="0" err="1">
                <a:solidFill>
                  <a:srgbClr val="C00000"/>
                </a:solidFill>
                <a:latin typeface="Times New Roman" pitchFamily="18" charset="0"/>
                <a:cs typeface="Times New Roman" pitchFamily="18" charset="0"/>
              </a:rPr>
              <a:t>жол</a:t>
            </a:r>
            <a:r>
              <a:rPr lang="ru-RU" b="1" i="1" dirty="0">
                <a:solidFill>
                  <a:srgbClr val="C00000"/>
                </a:solidFill>
                <a:latin typeface="Times New Roman" pitchFamily="18" charset="0"/>
                <a:cs typeface="Times New Roman" pitchFamily="18" charset="0"/>
              </a:rPr>
              <a:t> </a:t>
            </a:r>
            <a:r>
              <a:rPr lang="ru-RU" b="1" i="1" dirty="0" err="1">
                <a:solidFill>
                  <a:srgbClr val="C00000"/>
                </a:solidFill>
                <a:latin typeface="Times New Roman" pitchFamily="18" charset="0"/>
                <a:cs typeface="Times New Roman" pitchFamily="18" charset="0"/>
              </a:rPr>
              <a:t>болады</a:t>
            </a:r>
            <a:r>
              <a:rPr lang="ru-RU" b="1" i="1" dirty="0">
                <a:solidFill>
                  <a:srgbClr val="C00000"/>
                </a:solidFill>
                <a:latin typeface="Times New Roman" pitchFamily="18" charset="0"/>
                <a:cs typeface="Times New Roman" pitchFamily="18" charset="0"/>
              </a:rPr>
              <a:t>!</a:t>
            </a:r>
          </a:p>
          <a:p>
            <a:pPr algn="ctr"/>
            <a:r>
              <a:rPr lang="ru-RU" b="1" i="1" dirty="0">
                <a:solidFill>
                  <a:srgbClr val="C0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285582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79114" y="280914"/>
            <a:ext cx="2597975" cy="428492"/>
          </a:xfrm>
          <a:prstGeom prst="rect">
            <a:avLst/>
          </a:prstGeom>
        </p:spPr>
        <p:txBody>
          <a:bodyPr wrap="none" lIns="104309" tIns="52154" rIns="104309" bIns="52154">
            <a:spAutoFit/>
          </a:bodyPr>
          <a:lstStyle/>
          <a:p>
            <a:r>
              <a:rPr lang="ru-RU" b="1" dirty="0" smtClean="0">
                <a:solidFill>
                  <a:srgbClr val="FFFF00"/>
                </a:solidFill>
                <a:latin typeface="Times New Roman" pitchFamily="18" charset="0"/>
                <a:cs typeface="Times New Roman" pitchFamily="18" charset="0"/>
              </a:rPr>
              <a:t> 2. Колледж </a:t>
            </a:r>
            <a:r>
              <a:rPr lang="ru-RU" b="1" dirty="0" err="1" smtClean="0">
                <a:solidFill>
                  <a:srgbClr val="FFFF00"/>
                </a:solidFill>
                <a:latin typeface="Times New Roman" pitchFamily="18" charset="0"/>
                <a:cs typeface="Times New Roman" pitchFamily="18" charset="0"/>
              </a:rPr>
              <a:t>тарихы</a:t>
            </a:r>
            <a:endParaRPr lang="ru-RU" b="1" dirty="0">
              <a:solidFill>
                <a:srgbClr val="FFFF00"/>
              </a:solidFill>
              <a:latin typeface="Times New Roman" pitchFamily="18" charset="0"/>
              <a:cs typeface="Times New Roman" pitchFamily="18" charset="0"/>
            </a:endParaRPr>
          </a:p>
        </p:txBody>
      </p:sp>
      <p:sp>
        <p:nvSpPr>
          <p:cNvPr id="3" name="Прямоугольник 2"/>
          <p:cNvSpPr/>
          <p:nvPr/>
        </p:nvSpPr>
        <p:spPr>
          <a:xfrm>
            <a:off x="446161" y="1895556"/>
            <a:ext cx="6702190" cy="5106696"/>
          </a:xfrm>
          <a:prstGeom prst="rect">
            <a:avLst/>
          </a:prstGeom>
        </p:spPr>
        <p:txBody>
          <a:bodyPr wrap="square" lIns="104309" tIns="52154" rIns="104309" bIns="52154">
            <a:spAutoFit/>
          </a:bodyPr>
          <a:lstStyle/>
          <a:p>
            <a:pPr indent="509946" algn="just"/>
            <a:r>
              <a:rPr lang="kk-KZ" sz="1300" dirty="0">
                <a:latin typeface="Times New Roman" pitchFamily="18" charset="0"/>
                <a:cs typeface="Times New Roman" pitchFamily="18" charset="0"/>
              </a:rPr>
              <a:t>Қаратау </a:t>
            </a:r>
            <a:r>
              <a:rPr lang="kk-KZ" sz="1300" dirty="0" smtClean="0">
                <a:latin typeface="Times New Roman" pitchFamily="18" charset="0"/>
                <a:cs typeface="Times New Roman" pitchFamily="18" charset="0"/>
              </a:rPr>
              <a:t>құрылыс </a:t>
            </a:r>
            <a:r>
              <a:rPr lang="kk-KZ" sz="1300" dirty="0">
                <a:latin typeface="Times New Roman" pitchFamily="18" charset="0"/>
                <a:cs typeface="Times New Roman" pitchFamily="18" charset="0"/>
              </a:rPr>
              <a:t>- техникалық колледжі (бұрынғы Қаратау тау-кен құрылыс техникумы) 1963 жылы 9 мамырда Қазақ ССР Министрлер Кеңесінің №686 өкіміне сәйкес Қазақстанның оңтүстік өңірінде фосфорит кендерін игерудегі өндіріс орындарымен, жаңа бой көтеріп келе жатқан Қаратау - Жаңатас қалаларының құрылысына орта буын мамандар дайындау мақсатында ашылған. </a:t>
            </a:r>
            <a:endParaRPr lang="ru-RU" sz="1300" dirty="0">
              <a:latin typeface="Times New Roman" pitchFamily="18" charset="0"/>
              <a:cs typeface="Times New Roman" pitchFamily="18" charset="0"/>
            </a:endParaRPr>
          </a:p>
          <a:p>
            <a:pPr indent="509946" algn="just"/>
            <a:r>
              <a:rPr lang="uk-UA" sz="1300" dirty="0" err="1">
                <a:latin typeface="Times New Roman" pitchFamily="18" charset="0"/>
                <a:cs typeface="Times New Roman" pitchFamily="18" charset="0"/>
              </a:rPr>
              <a:t>Техникум</a:t>
            </a:r>
            <a:r>
              <a:rPr lang="uk-UA"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өзінің</a:t>
            </a:r>
            <a:r>
              <a:rPr lang="uk-UA"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алғашқы</a:t>
            </a:r>
            <a:r>
              <a:rPr lang="uk-UA" sz="1300" dirty="0">
                <a:latin typeface="Times New Roman" pitchFamily="18" charset="0"/>
                <a:cs typeface="Times New Roman" pitchFamily="18" charset="0"/>
              </a:rPr>
              <a:t> 115 </a:t>
            </a:r>
            <a:r>
              <a:rPr lang="uk-UA" sz="1300" dirty="0" err="1">
                <a:latin typeface="Times New Roman" pitchFamily="18" charset="0"/>
                <a:cs typeface="Times New Roman" pitchFamily="18" charset="0"/>
              </a:rPr>
              <a:t>түлектеріне</a:t>
            </a:r>
            <a:r>
              <a:rPr lang="uk-UA" sz="1300" dirty="0">
                <a:latin typeface="Times New Roman" pitchFamily="18" charset="0"/>
                <a:cs typeface="Times New Roman" pitchFamily="18" charset="0"/>
              </a:rPr>
              <a:t> 1968 </a:t>
            </a:r>
            <a:r>
              <a:rPr lang="uk-UA" sz="1300" dirty="0" err="1">
                <a:latin typeface="Times New Roman" pitchFamily="18" charset="0"/>
                <a:cs typeface="Times New Roman" pitchFamily="18" charset="0"/>
              </a:rPr>
              <a:t>жылы</a:t>
            </a:r>
            <a:r>
              <a:rPr lang="uk-UA"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Құрылыс</a:t>
            </a:r>
            <a:r>
              <a:rPr lang="uk-UA"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өндірісін</a:t>
            </a:r>
            <a:r>
              <a:rPr lang="uk-UA"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жоспарлау</a:t>
            </a:r>
            <a:r>
              <a:rPr lang="uk-UA"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Тау-кен</a:t>
            </a:r>
            <a:r>
              <a:rPr lang="uk-UA"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электромеханикасы</a:t>
            </a:r>
            <a:r>
              <a:rPr lang="uk-UA"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және</a:t>
            </a:r>
            <a:r>
              <a:rPr lang="uk-UA" sz="1300" dirty="0">
                <a:latin typeface="Times New Roman" pitchFamily="18" charset="0"/>
                <a:cs typeface="Times New Roman" pitchFamily="18" charset="0"/>
              </a:rPr>
              <a:t> “Жер </a:t>
            </a:r>
            <a:r>
              <a:rPr lang="uk-UA" sz="1300" dirty="0" err="1">
                <a:latin typeface="Times New Roman" pitchFamily="18" charset="0"/>
                <a:cs typeface="Times New Roman" pitchFamily="18" charset="0"/>
              </a:rPr>
              <a:t>асты</a:t>
            </a:r>
            <a:r>
              <a:rPr lang="uk-UA"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кендерін</a:t>
            </a:r>
            <a:r>
              <a:rPr lang="uk-UA"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игеру</a:t>
            </a:r>
            <a:r>
              <a:rPr lang="uk-UA"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мамандықтары</a:t>
            </a:r>
            <a:r>
              <a:rPr lang="uk-UA"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бойынша</a:t>
            </a:r>
            <a:r>
              <a:rPr lang="uk-UA"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өндіріске</a:t>
            </a:r>
            <a:r>
              <a:rPr lang="uk-UA" sz="1300" dirty="0">
                <a:latin typeface="Times New Roman" pitchFamily="18" charset="0"/>
                <a:cs typeface="Times New Roman" pitchFamily="18" charset="0"/>
              </a:rPr>
              <a:t> </a:t>
            </a:r>
            <a:r>
              <a:rPr lang="uk-UA" sz="1300" dirty="0" err="1">
                <a:latin typeface="Times New Roman" pitchFamily="18" charset="0"/>
                <a:cs typeface="Times New Roman" pitchFamily="18" charset="0"/>
              </a:rPr>
              <a:t>жолдама</a:t>
            </a:r>
            <a:r>
              <a:rPr lang="uk-UA" sz="1300" dirty="0">
                <a:latin typeface="Times New Roman" pitchFamily="18" charset="0"/>
                <a:cs typeface="Times New Roman" pitchFamily="18" charset="0"/>
              </a:rPr>
              <a:t> берді. </a:t>
            </a:r>
            <a:endParaRPr lang="ru-RU" sz="1300" dirty="0">
              <a:latin typeface="Times New Roman" pitchFamily="18" charset="0"/>
              <a:cs typeface="Times New Roman" pitchFamily="18" charset="0"/>
            </a:endParaRPr>
          </a:p>
          <a:p>
            <a:pPr indent="509946" algn="just"/>
            <a:r>
              <a:rPr lang="kk-KZ" sz="1300" dirty="0">
                <a:latin typeface="Times New Roman" pitchFamily="18" charset="0"/>
                <a:cs typeface="Times New Roman" pitchFamily="18" charset="0"/>
              </a:rPr>
              <a:t>1978 жылы Жаңатас қаласында өндірістік қажеттілікке байланысты техникумның бөлімшесі (филиал) ашылды. </a:t>
            </a:r>
            <a:endParaRPr lang="ru-RU" sz="1300" dirty="0">
              <a:latin typeface="Times New Roman" pitchFamily="18" charset="0"/>
              <a:cs typeface="Times New Roman" pitchFamily="18" charset="0"/>
            </a:endParaRPr>
          </a:p>
          <a:p>
            <a:pPr indent="509946" algn="just"/>
            <a:r>
              <a:rPr lang="kk-KZ" sz="1300" dirty="0">
                <a:latin typeface="Times New Roman" pitchFamily="18" charset="0"/>
                <a:cs typeface="Times New Roman" pitchFamily="18" charset="0"/>
              </a:rPr>
              <a:t>11 желтоқсан 1995  жылы - Қазақстан  Республикасының Білім беру Министрлігінің № 312 бұйрығына сәйкес «Қаратау құрылыс колледжі» болып  өзгертілді. </a:t>
            </a:r>
            <a:endParaRPr lang="ru-RU" sz="1300" dirty="0">
              <a:latin typeface="Times New Roman" pitchFamily="18" charset="0"/>
              <a:cs typeface="Times New Roman" pitchFamily="18" charset="0"/>
            </a:endParaRPr>
          </a:p>
          <a:p>
            <a:pPr indent="509946" algn="just"/>
            <a:r>
              <a:rPr lang="kk-KZ" sz="1300" dirty="0">
                <a:latin typeface="Times New Roman" pitchFamily="18" charset="0"/>
                <a:cs typeface="Times New Roman" pitchFamily="18" charset="0"/>
              </a:rPr>
              <a:t>18 сәуір 1997 жылы - Жамбыл облысы Әкімінің № 293 ( 13.12.1996 ж.) шешіміне сәйкес «Жамбыл Гидромелиоративтік-құрылыс институтының Қаратау колледжі» болып аталды. </a:t>
            </a:r>
            <a:endParaRPr lang="ru-RU" sz="1300" dirty="0">
              <a:latin typeface="Times New Roman" pitchFamily="18" charset="0"/>
              <a:cs typeface="Times New Roman" pitchFamily="18" charset="0"/>
            </a:endParaRPr>
          </a:p>
          <a:p>
            <a:pPr indent="509946" algn="just"/>
            <a:r>
              <a:rPr lang="kk-KZ" sz="1300" dirty="0">
                <a:latin typeface="Times New Roman" pitchFamily="18" charset="0"/>
                <a:cs typeface="Times New Roman" pitchFamily="18" charset="0"/>
              </a:rPr>
              <a:t>5 мамыр 2001 жылы - Жамбыл облысы Әкімінің № 737 ( 27.02.2001 ж.) шешіміне сәйкес «Жамбыл облысы Әкімі білім беру басқармасының коммуналдық мемлекеттік қазыналық мекемесі «Қаратау құрылыс колледжі»»  болып өзгертілді.</a:t>
            </a:r>
            <a:endParaRPr lang="ru-RU" sz="1300" dirty="0">
              <a:latin typeface="Times New Roman" pitchFamily="18" charset="0"/>
              <a:cs typeface="Times New Roman" pitchFamily="18" charset="0"/>
            </a:endParaRPr>
          </a:p>
          <a:p>
            <a:pPr indent="509946" algn="just"/>
            <a:r>
              <a:rPr lang="kk-KZ" sz="1300" dirty="0">
                <a:latin typeface="Times New Roman" pitchFamily="18" charset="0"/>
                <a:cs typeface="Times New Roman" pitchFamily="18" charset="0"/>
              </a:rPr>
              <a:t>23 желтоқсан 2003 жылы-Жамбыл облысы Әкімінің № 59 (27.04.2003 ж.) қаулысына сәйкес «Жамбыл облысы әкімі білім беру басқармасының «Қаратау гуманитарлық- техникалық колледжі»» болып аталды.</a:t>
            </a:r>
            <a:endParaRPr lang="ru-RU" sz="1300" dirty="0">
              <a:latin typeface="Times New Roman" pitchFamily="18" charset="0"/>
              <a:cs typeface="Times New Roman" pitchFamily="18" charset="0"/>
            </a:endParaRPr>
          </a:p>
          <a:p>
            <a:pPr indent="509946" algn="just"/>
            <a:r>
              <a:rPr lang="kk-KZ" sz="1300" dirty="0">
                <a:latin typeface="Times New Roman" pitchFamily="18" charset="0"/>
                <a:cs typeface="Times New Roman" pitchFamily="18" charset="0"/>
              </a:rPr>
              <a:t>Жамбыл облысы әкімдігінің және білім басқармасының 2005 жылғы 31 қаңтардағы қаулысымен оқу орнын "Қаратау гуманитарлық–техникалық колледжі"деп өзгерту туралы № 6 (11.01.2005 ж.) шешім қабылданды. Жамбыл облысы әкімінің қаулысымен 2018 жылы 28 желтоқсанда Колледж "Қаратау құрылыс-техникалық </a:t>
            </a:r>
            <a:r>
              <a:rPr lang="kk-KZ" sz="1300" dirty="0" smtClean="0">
                <a:latin typeface="Times New Roman" pitchFamily="18" charset="0"/>
                <a:cs typeface="Times New Roman" pitchFamily="18" charset="0"/>
              </a:rPr>
              <a:t>колледжі" болып </a:t>
            </a:r>
            <a:r>
              <a:rPr lang="kk-KZ" sz="1300" dirty="0">
                <a:latin typeface="Times New Roman" pitchFamily="18" charset="0"/>
                <a:cs typeface="Times New Roman" pitchFamily="18" charset="0"/>
              </a:rPr>
              <a:t>өзгертілді.</a:t>
            </a:r>
          </a:p>
        </p:txBody>
      </p:sp>
      <p:pic>
        <p:nvPicPr>
          <p:cNvPr id="1026" name="Picture 2" descr="IMG_027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6454" y="7146900"/>
            <a:ext cx="2968045" cy="2273653"/>
          </a:xfrm>
          <a:prstGeom prst="rect">
            <a:avLst/>
          </a:prstGeom>
          <a:ln>
            <a:noFill/>
          </a:ln>
          <a:effectLst>
            <a:outerShdw blurRad="292100" dist="139700" dir="2700000" algn="tl" rotWithShape="0">
              <a:srgbClr val="333333">
                <a:alpha val="65000"/>
              </a:srgbClr>
            </a:outerShdw>
          </a:effectLst>
          <a:extLst/>
        </p:spPr>
      </p:pic>
      <p:sp>
        <p:nvSpPr>
          <p:cNvPr id="4" name="Прямоугольник 3"/>
          <p:cNvSpPr/>
          <p:nvPr/>
        </p:nvSpPr>
        <p:spPr>
          <a:xfrm>
            <a:off x="663574" y="9694462"/>
            <a:ext cx="6033804" cy="505436"/>
          </a:xfrm>
          <a:prstGeom prst="rect">
            <a:avLst/>
          </a:prstGeom>
        </p:spPr>
        <p:txBody>
          <a:bodyPr wrap="square" lIns="104309" tIns="52154" rIns="104309" bIns="52154">
            <a:spAutoFit/>
          </a:bodyPr>
          <a:lstStyle/>
          <a:p>
            <a:pPr algn="ctr"/>
            <a:r>
              <a:rPr lang="kk-KZ" sz="1300" b="1" dirty="0">
                <a:latin typeface="Times New Roman" pitchFamily="18" charset="0"/>
                <a:cs typeface="Times New Roman" pitchFamily="18" charset="0"/>
              </a:rPr>
              <a:t>Колледждің ең алғашқы оқу ғимараты (қазіргі таңда </a:t>
            </a:r>
            <a:r>
              <a:rPr lang="kk-KZ" sz="1300" b="1" dirty="0" smtClean="0">
                <a:latin typeface="Times New Roman" pitchFamily="18" charset="0"/>
                <a:cs typeface="Times New Roman" pitchFamily="18" charset="0"/>
              </a:rPr>
              <a:t>Талас аудандық полиция бөлімі)</a:t>
            </a:r>
            <a:endParaRPr lang="ru-RU" sz="1300" b="1" dirty="0">
              <a:latin typeface="Times New Roman" pitchFamily="18" charset="0"/>
              <a:cs typeface="Times New Roman" pitchFamily="18" charset="0"/>
            </a:endParaRPr>
          </a:p>
        </p:txBody>
      </p:sp>
      <p:pic>
        <p:nvPicPr>
          <p:cNvPr id="5122" name="Picture 2" descr="http://burovoeremeslo.ru/images/ucheb_zavedenij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803" y="529059"/>
            <a:ext cx="1757539" cy="13664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388428" y="10199898"/>
            <a:ext cx="873314" cy="323936"/>
          </a:xfrm>
          <a:prstGeom prst="rect">
            <a:avLst/>
          </a:prstGeom>
          <a:noFill/>
        </p:spPr>
        <p:txBody>
          <a:bodyPr wrap="square" lIns="104309" tIns="52154" rIns="104309" bIns="52154" rtlCol="0">
            <a:spAutoFit/>
          </a:bodyPr>
          <a:lstStyle/>
          <a:p>
            <a:pPr algn="ctr"/>
            <a:r>
              <a:rPr lang="kk-KZ" sz="1400" dirty="0">
                <a:latin typeface="Times New Roman" pitchFamily="18" charset="0"/>
                <a:cs typeface="Times New Roman" pitchFamily="18" charset="0"/>
              </a:rPr>
              <a:t>5</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2794208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37242" y="294139"/>
            <a:ext cx="2820729" cy="428492"/>
          </a:xfrm>
          <a:prstGeom prst="rect">
            <a:avLst/>
          </a:prstGeom>
        </p:spPr>
        <p:txBody>
          <a:bodyPr wrap="none" lIns="104309" tIns="52154" rIns="104309" bIns="52154">
            <a:spAutoFit/>
          </a:bodyPr>
          <a:lstStyle/>
          <a:p>
            <a:pPr algn="ctr"/>
            <a:r>
              <a:rPr lang="ru-RU" b="1" dirty="0" smtClean="0">
                <a:solidFill>
                  <a:srgbClr val="FFFF00"/>
                </a:solidFill>
                <a:latin typeface="Times New Roman" pitchFamily="18" charset="0"/>
                <a:cs typeface="Times New Roman" pitchFamily="18" charset="0"/>
              </a:rPr>
              <a:t>3. Колледж </a:t>
            </a:r>
            <a:r>
              <a:rPr lang="ru-RU" b="1" dirty="0" err="1" smtClean="0">
                <a:solidFill>
                  <a:srgbClr val="FFFF00"/>
                </a:solidFill>
                <a:latin typeface="Times New Roman" pitchFamily="18" charset="0"/>
                <a:cs typeface="Times New Roman" pitchFamily="18" charset="0"/>
              </a:rPr>
              <a:t>миссиясы</a:t>
            </a:r>
            <a:endParaRPr lang="ru-RU" b="1" dirty="0">
              <a:solidFill>
                <a:srgbClr val="FFFF00"/>
              </a:solidFill>
              <a:latin typeface="Times New Roman" pitchFamily="18" charset="0"/>
              <a:cs typeface="Times New Roman" pitchFamily="18" charset="0"/>
            </a:endParaRPr>
          </a:p>
        </p:txBody>
      </p:sp>
      <p:sp>
        <p:nvSpPr>
          <p:cNvPr id="3" name="Прямоугольник 2"/>
          <p:cNvSpPr/>
          <p:nvPr/>
        </p:nvSpPr>
        <p:spPr>
          <a:xfrm>
            <a:off x="551320" y="3187441"/>
            <a:ext cx="6500913" cy="5885407"/>
          </a:xfrm>
          <a:prstGeom prst="rect">
            <a:avLst/>
          </a:prstGeom>
        </p:spPr>
        <p:txBody>
          <a:bodyPr wrap="square" lIns="104309" tIns="52154" rIns="104309" bIns="52154">
            <a:spAutoFit/>
          </a:bodyPr>
          <a:lstStyle/>
          <a:p>
            <a:pPr indent="490931" algn="just"/>
            <a:r>
              <a:rPr lang="kk-KZ" sz="1300" b="1" dirty="0">
                <a:latin typeface="Times New Roman" pitchFamily="18" charset="0"/>
                <a:cs typeface="Times New Roman" pitchFamily="18" charset="0"/>
              </a:rPr>
              <a:t> Колледж миссиясы:</a:t>
            </a:r>
            <a:r>
              <a:rPr lang="kk-KZ" sz="1300" dirty="0">
                <a:latin typeface="Times New Roman" pitchFamily="18" charset="0"/>
                <a:cs typeface="Times New Roman" pitchFamily="18" charset="0"/>
              </a:rPr>
              <a:t> құрылыс-техникалық саласында кәсіби білім беру </a:t>
            </a:r>
            <a:r>
              <a:rPr lang="kk-KZ" sz="1300" dirty="0" smtClean="0">
                <a:latin typeface="Times New Roman" pitchFamily="18" charset="0"/>
                <a:cs typeface="Times New Roman" pitchFamily="18" charset="0"/>
              </a:rPr>
              <a:t>бағытында </a:t>
            </a:r>
            <a:r>
              <a:rPr lang="kk-KZ" sz="1300" dirty="0">
                <a:latin typeface="Times New Roman" pitchFamily="18" charset="0"/>
                <a:cs typeface="Times New Roman" pitchFamily="18" charset="0"/>
              </a:rPr>
              <a:t>жоғары білімді бәсекеге қабілетті мамандарды дайындау.</a:t>
            </a:r>
          </a:p>
          <a:p>
            <a:pPr indent="490931" algn="just"/>
            <a:r>
              <a:rPr lang="ru-RU" sz="1300" dirty="0" err="1">
                <a:latin typeface="Times New Roman" pitchFamily="18" charset="0"/>
                <a:cs typeface="Times New Roman" pitchFamily="18" charset="0"/>
              </a:rPr>
              <a:t>Колледждің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стратегиялық</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мақсаты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білім</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беруді</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жаңғырту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саласындағы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мемлекеттік</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саясаттың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негізгі</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бағыттарын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жүзеге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асыру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ғылыми</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оқу-әдістемелік</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және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тәрбие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жұмысының</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мазмұнын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жақсарту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мамандарды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даярлауда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білім</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сапасын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арттыру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халықаралық</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стандарттарға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көшуді</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жүзеге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асыру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болып</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табылады</a:t>
            </a:r>
            <a:r>
              <a:rPr lang="ru-RU" sz="1300" dirty="0">
                <a:latin typeface="Times New Roman" pitchFamily="18" charset="0"/>
                <a:cs typeface="Times New Roman" pitchFamily="18" charset="0"/>
              </a:rPr>
              <a:t>. Колледж </a:t>
            </a:r>
            <a:r>
              <a:rPr lang="ru-RU" sz="1300" dirty="0" err="1">
                <a:latin typeface="Times New Roman" pitchFamily="18" charset="0"/>
                <a:cs typeface="Times New Roman" pitchFamily="18" charset="0"/>
              </a:rPr>
              <a:t>оқытушыларын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кәсіби</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әдістемелік</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шеберлікті</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жетілдіруде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біліктілігін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арттыруда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ғылыми</a:t>
            </a:r>
            <a:r>
              <a:rPr lang="ru-RU" sz="1300" dirty="0">
                <a:latin typeface="Times New Roman" pitchFamily="18" charset="0"/>
                <a:cs typeface="Times New Roman" pitchFamily="18" charset="0"/>
              </a:rPr>
              <a:t> - </a:t>
            </a:r>
            <a:r>
              <a:rPr lang="ru-RU" sz="1300" dirty="0" err="1">
                <a:latin typeface="Times New Roman" pitchFamily="18" charset="0"/>
                <a:cs typeface="Times New Roman" pitchFamily="18" charset="0"/>
              </a:rPr>
              <a:t>зерттеу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дағдыларын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жақсартуда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озық</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тәжірибе</a:t>
            </a:r>
            <a:r>
              <a:rPr lang="ru-RU" sz="1300" dirty="0">
                <a:latin typeface="Times New Roman" pitchFamily="18" charset="0"/>
                <a:cs typeface="Times New Roman" pitchFamily="18" charset="0"/>
              </a:rPr>
              <a:t> мен </a:t>
            </a:r>
            <a:r>
              <a:rPr lang="ru-RU" sz="1300" dirty="0" err="1">
                <a:latin typeface="Times New Roman" pitchFamily="18" charset="0"/>
                <a:cs typeface="Times New Roman" pitchFamily="18" charset="0"/>
              </a:rPr>
              <a:t>әдістемені</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кеңінен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қолдануда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ықпал</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ету</a:t>
            </a:r>
            <a:r>
              <a:rPr lang="ru-RU" sz="1300" dirty="0">
                <a:latin typeface="Times New Roman" pitchFamily="18" charset="0"/>
                <a:cs typeface="Times New Roman" pitchFamily="18" charset="0"/>
              </a:rPr>
              <a:t>.</a:t>
            </a:r>
          </a:p>
          <a:p>
            <a:pPr indent="412888" algn="ctr"/>
            <a:endParaRPr lang="ru-RU" sz="1300" b="1" dirty="0">
              <a:latin typeface="Times New Roman" pitchFamily="18" charset="0"/>
              <a:cs typeface="Times New Roman" pitchFamily="18" charset="0"/>
            </a:endParaRPr>
          </a:p>
          <a:p>
            <a:pPr algn="ctr"/>
            <a:endParaRPr lang="kk-KZ" sz="1300" b="1" dirty="0">
              <a:latin typeface="Times New Roman" pitchFamily="18" charset="0"/>
              <a:cs typeface="Times New Roman" pitchFamily="18" charset="0"/>
            </a:endParaRPr>
          </a:p>
          <a:p>
            <a:pPr algn="ctr"/>
            <a:r>
              <a:rPr lang="kk-KZ" sz="1300" b="1" dirty="0">
                <a:latin typeface="Times New Roman" pitchFamily="18" charset="0"/>
                <a:cs typeface="Times New Roman" pitchFamily="18" charset="0"/>
              </a:rPr>
              <a:t>Қаратау құрылыс - техникалық колледждің дамуының  </a:t>
            </a:r>
          </a:p>
          <a:p>
            <a:pPr algn="ctr"/>
            <a:r>
              <a:rPr lang="kk-KZ" sz="1300" b="1" dirty="0">
                <a:latin typeface="Times New Roman" pitchFamily="18" charset="0"/>
                <a:cs typeface="Times New Roman" pitchFamily="18" charset="0"/>
              </a:rPr>
              <a:t>тұжырымдамалық негіздері</a:t>
            </a:r>
          </a:p>
          <a:p>
            <a:pPr algn="ctr"/>
            <a:endParaRPr lang="ru-RU" sz="1300" dirty="0"/>
          </a:p>
          <a:p>
            <a:pPr indent="394127" algn="just"/>
            <a:r>
              <a:rPr lang="kk-KZ" sz="1300" dirty="0">
                <a:latin typeface="Times New Roman" pitchFamily="18" charset="0"/>
                <a:cs typeface="Times New Roman" pitchFamily="18" charset="0"/>
              </a:rPr>
              <a:t>Оқу орнының дамуының басты бағыты - жұмыс берушілердің тарапынан жүктелген, заманауи талаптарға сай жаңартылған техникалық бейіндегі кәсіптік моделін даярлау. Қазіргі заманғы кәсіби білім беру мен жұмыс берушілердің талаптарының мазмұнына негізделіп білім беру мекемесі өз қызметінің негізгі бағытында, әрбір бітірушінің кәсіби және жеке құзыреттілік деңгейін арттыруды жүзеге асырады. Басқаша айтқанда, колледждің оқу үрдісінде әрбір білім алушы тәжірибеге бағытталған маман ретінде, сапалы, теориялық білімді, техникалық көзқарасы кең, өндірістік процесті толық түсінетін, инновациялық белсенділік танытуға бағытталған тұлға болып саналады. </a:t>
            </a:r>
            <a:endParaRPr lang="ru-RU" sz="1300" dirty="0">
              <a:latin typeface="Times New Roman" pitchFamily="18" charset="0"/>
              <a:cs typeface="Times New Roman" pitchFamily="18" charset="0"/>
            </a:endParaRPr>
          </a:p>
          <a:p>
            <a:pPr indent="394127" algn="just"/>
            <a:r>
              <a:rPr lang="kk-KZ" sz="1300" dirty="0">
                <a:latin typeface="Times New Roman" pitchFamily="18" charset="0"/>
                <a:cs typeface="Times New Roman" pitchFamily="18" charset="0"/>
              </a:rPr>
              <a:t>   Тұжырымдама арқылы көрсетілгендей «Қаратау құрылыс-техникалық колледжі» -  бұл білім ұйымында нарықтық сұранысқа назар аудара отырып білім беру мазмұнын жаңғырту үшін жағдай жасалып, басқару жүйесін жетілдіріп, инновациялық білім беру технологияларын енгізіп, жұмыс берушілермен ынтымақтастықты нығайтып,  білім беру қызметтері мен еңбек нарығының мониторингін жасап, материалдық-техникалық базасын дамыту.</a:t>
            </a:r>
            <a:endParaRPr lang="ru-RU" sz="1300" dirty="0">
              <a:latin typeface="Times New Roman" pitchFamily="18" charset="0"/>
              <a:cs typeface="Times New Roman" pitchFamily="18" charset="0"/>
            </a:endParaRPr>
          </a:p>
        </p:txBody>
      </p:sp>
      <p:pic>
        <p:nvPicPr>
          <p:cNvPr id="6146" name="Picture 2" descr="C:\Documents and Settings\User\Рабочий стол\Каталог 2012 КГТК\5379632_stock-vector-flat-icons-of-graduation-and-objects-for-high-school-and-colle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3761" y="639451"/>
            <a:ext cx="2030470" cy="22713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43975" y="10165598"/>
            <a:ext cx="873314" cy="323936"/>
          </a:xfrm>
          <a:prstGeom prst="rect">
            <a:avLst/>
          </a:prstGeom>
          <a:noFill/>
        </p:spPr>
        <p:txBody>
          <a:bodyPr wrap="square" lIns="104309" tIns="52154" rIns="104309" bIns="52154" rtlCol="0">
            <a:spAutoFit/>
          </a:bodyPr>
          <a:lstStyle/>
          <a:p>
            <a:pPr algn="ctr"/>
            <a:r>
              <a:rPr lang="kk-KZ" sz="1400" dirty="0">
                <a:latin typeface="Times New Roman" pitchFamily="18" charset="0"/>
                <a:cs typeface="Times New Roman" pitchFamily="18" charset="0"/>
              </a:rPr>
              <a:t>6</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4003443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2577" y="1460114"/>
            <a:ext cx="6668941" cy="5686063"/>
          </a:xfrm>
          <a:prstGeom prst="rect">
            <a:avLst/>
          </a:prstGeom>
        </p:spPr>
        <p:txBody>
          <a:bodyPr wrap="square" lIns="104309" tIns="52154" rIns="104309" bIns="52154">
            <a:spAutoFit/>
          </a:bodyPr>
          <a:lstStyle/>
          <a:p>
            <a:pPr indent="394127" algn="ctr"/>
            <a:r>
              <a:rPr lang="kk-KZ" sz="1300" b="1" dirty="0">
                <a:latin typeface="Times New Roman" pitchFamily="18" charset="0"/>
                <a:cs typeface="Times New Roman" pitchFamily="18" charset="0"/>
              </a:rPr>
              <a:t>Қаратау құрылыс-техникалық </a:t>
            </a:r>
            <a:r>
              <a:rPr lang="kk-KZ" sz="1300" b="1" dirty="0" smtClean="0">
                <a:latin typeface="Times New Roman" pitchFamily="18" charset="0"/>
                <a:cs typeface="Times New Roman" pitchFamily="18" charset="0"/>
              </a:rPr>
              <a:t>колледж стратегиясының  </a:t>
            </a:r>
            <a:r>
              <a:rPr lang="kk-KZ" sz="1300" b="1" dirty="0">
                <a:latin typeface="Times New Roman" pitchFamily="18" charset="0"/>
                <a:cs typeface="Times New Roman" pitchFamily="18" charset="0"/>
              </a:rPr>
              <a:t>негізгі бағыттары</a:t>
            </a:r>
            <a:endParaRPr lang="ru-RU" sz="1300" dirty="0">
              <a:latin typeface="Times New Roman" pitchFamily="18" charset="0"/>
              <a:cs typeface="Times New Roman" pitchFamily="18" charset="0"/>
            </a:endParaRPr>
          </a:p>
          <a:p>
            <a:pPr indent="394127"/>
            <a:r>
              <a:rPr lang="kk-KZ" sz="1300" dirty="0">
                <a:latin typeface="Times New Roman" pitchFamily="18" charset="0"/>
                <a:cs typeface="Times New Roman" pitchFamily="18" charset="0"/>
              </a:rPr>
              <a:t> </a:t>
            </a:r>
            <a:endParaRPr lang="ru-RU" sz="1300" dirty="0">
              <a:latin typeface="Times New Roman" pitchFamily="18" charset="0"/>
              <a:cs typeface="Times New Roman" pitchFamily="18" charset="0"/>
            </a:endParaRPr>
          </a:p>
          <a:p>
            <a:pPr indent="394127" algn="just"/>
            <a:r>
              <a:rPr lang="kk-KZ" sz="1300" dirty="0">
                <a:latin typeface="Times New Roman" pitchFamily="18" charset="0"/>
                <a:cs typeface="Times New Roman" pitchFamily="18" charset="0"/>
              </a:rPr>
              <a:t>Бәсекеге қабілетті мамандарды дайындауға ықпал ететін педагогикалық оқытулардың жетістіктері мен озық тәжірибелерді енгізуде, оқытушылардың шығармашылық әлеуетін дамыту мен</a:t>
            </a:r>
            <a:r>
              <a:rPr lang="kk-KZ" sz="1300" b="1" dirty="0">
                <a:latin typeface="Times New Roman" pitchFamily="18" charset="0"/>
                <a:cs typeface="Times New Roman" pitchFamily="18" charset="0"/>
              </a:rPr>
              <a:t> </a:t>
            </a:r>
            <a:r>
              <a:rPr lang="kk-KZ" sz="1300" dirty="0">
                <a:latin typeface="Times New Roman" pitchFamily="18" charset="0"/>
                <a:cs typeface="Times New Roman" pitchFamily="18" charset="0"/>
              </a:rPr>
              <a:t>тәрбие мен білім беру үрдісін оңтайландыруда колледждің даму бағдарламасы оқу орындарының жан-жақты дамуын қамтиды және инновацияларға бағытталған. Даму бағдарламасы – алдымен колледждің даму болжамы, яғни ұзақ уақыт мерзімінде педагогикалық-ұйымдастырушылық және әлеуметтік-экономикалық жағдайына көзқарасы. Ол жалпы мақсаттағы және бағдарламаның стратегиялық дамуымен бекітілген дамудың түпкілікті мақсаттары  негізінде жоспарланған іс-шаралар жиынтығы болып табылады.</a:t>
            </a:r>
            <a:endParaRPr lang="ru-RU" sz="1300" dirty="0">
              <a:latin typeface="Times New Roman" pitchFamily="18" charset="0"/>
              <a:cs typeface="Times New Roman" pitchFamily="18" charset="0"/>
            </a:endParaRPr>
          </a:p>
          <a:p>
            <a:pPr indent="394127" algn="just"/>
            <a:r>
              <a:rPr lang="kk-KZ" sz="1300" dirty="0">
                <a:latin typeface="Times New Roman" pitchFamily="18" charset="0"/>
                <a:cs typeface="Times New Roman" pitchFamily="18" charset="0"/>
              </a:rPr>
              <a:t> </a:t>
            </a:r>
            <a:endParaRPr lang="ru-RU" sz="1300" dirty="0">
              <a:latin typeface="Times New Roman" pitchFamily="18" charset="0"/>
              <a:cs typeface="Times New Roman" pitchFamily="18" charset="0"/>
            </a:endParaRPr>
          </a:p>
          <a:p>
            <a:pPr indent="394127"/>
            <a:r>
              <a:rPr lang="kk-KZ" sz="1300" b="1" dirty="0">
                <a:latin typeface="Times New Roman" pitchFamily="18" charset="0"/>
                <a:cs typeface="Times New Roman" pitchFamily="18" charset="0"/>
              </a:rPr>
              <a:t> </a:t>
            </a:r>
            <a:endParaRPr lang="ru-RU" sz="1300" dirty="0">
              <a:latin typeface="Times New Roman" pitchFamily="18" charset="0"/>
              <a:cs typeface="Times New Roman" pitchFamily="18" charset="0"/>
            </a:endParaRPr>
          </a:p>
          <a:p>
            <a:pPr indent="394127" algn="ctr"/>
            <a:r>
              <a:rPr lang="kk-KZ" sz="1300" b="1" dirty="0">
                <a:latin typeface="Times New Roman" pitchFamily="18" charset="0"/>
                <a:cs typeface="Times New Roman" pitchFamily="18" charset="0"/>
              </a:rPr>
              <a:t>Кешенді-мақсатты бағдарламасын әзірлеу тиімділігі мынадай көрсеткіштермен қамтамасыз етіледі:</a:t>
            </a:r>
          </a:p>
          <a:p>
            <a:pPr indent="394127" algn="ctr"/>
            <a:endParaRPr lang="ru-RU" sz="1300" dirty="0">
              <a:latin typeface="Times New Roman" pitchFamily="18" charset="0"/>
              <a:cs typeface="Times New Roman" pitchFamily="18" charset="0"/>
            </a:endParaRPr>
          </a:p>
          <a:p>
            <a:pPr marL="186692" indent="-186692" algn="just">
              <a:buFont typeface="Arial" pitchFamily="34" charset="0"/>
              <a:buChar char="•"/>
            </a:pPr>
            <a:r>
              <a:rPr lang="kk-KZ" sz="1300" dirty="0">
                <a:latin typeface="Times New Roman" pitchFamily="18" charset="0"/>
                <a:cs typeface="Times New Roman" pitchFamily="18" charset="0"/>
              </a:rPr>
              <a:t>басым бағыттарды анықтау;</a:t>
            </a:r>
            <a:endParaRPr lang="ru-RU" sz="1300" dirty="0">
              <a:latin typeface="Times New Roman" pitchFamily="18" charset="0"/>
              <a:cs typeface="Times New Roman" pitchFamily="18" charset="0"/>
            </a:endParaRPr>
          </a:p>
          <a:p>
            <a:pPr marL="186692" indent="-186692" algn="just">
              <a:buFont typeface="Arial" pitchFamily="34" charset="0"/>
              <a:buChar char="•"/>
            </a:pPr>
            <a:r>
              <a:rPr lang="kk-KZ" sz="1300" dirty="0">
                <a:latin typeface="Times New Roman" pitchFamily="18" charset="0"/>
                <a:cs typeface="Times New Roman" pitchFamily="18" charset="0"/>
              </a:rPr>
              <a:t>жобаланатын және күтілетін нәтижелер ретінде нақты және диагностикалық арнайы белгіленген мақсаттардың болуы;</a:t>
            </a:r>
            <a:endParaRPr lang="ru-RU" sz="1300" dirty="0">
              <a:latin typeface="Times New Roman" pitchFamily="18" charset="0"/>
              <a:cs typeface="Times New Roman" pitchFamily="18" charset="0"/>
            </a:endParaRPr>
          </a:p>
          <a:p>
            <a:pPr marL="186692" indent="-186692" algn="just">
              <a:buFont typeface="Arial" pitchFamily="34" charset="0"/>
              <a:buChar char="•"/>
            </a:pPr>
            <a:r>
              <a:rPr lang="kk-KZ" sz="1300" dirty="0">
                <a:latin typeface="Times New Roman" pitchFamily="18" charset="0"/>
                <a:cs typeface="Times New Roman" pitchFamily="18" charset="0"/>
              </a:rPr>
              <a:t>жобалау процесінде педагогикалық ғылыми тұрғыда, озық тәжірибе мен инновациялық жетістіктерді пайдалануда тәжірибемен байланыстырып колледждің дамуының қорытынды нәтижелерін жинақтау; </a:t>
            </a:r>
            <a:endParaRPr lang="ru-RU" sz="1300" dirty="0">
              <a:latin typeface="Times New Roman" pitchFamily="18" charset="0"/>
              <a:cs typeface="Times New Roman" pitchFamily="18" charset="0"/>
            </a:endParaRPr>
          </a:p>
          <a:p>
            <a:pPr marL="186692" indent="-186692" algn="just">
              <a:buFont typeface="Arial" pitchFamily="34" charset="0"/>
              <a:buChar char="•"/>
            </a:pPr>
            <a:r>
              <a:rPr lang="kk-KZ" sz="1300" dirty="0">
                <a:latin typeface="Times New Roman" pitchFamily="18" charset="0"/>
                <a:cs typeface="Times New Roman" pitchFamily="18" charset="0"/>
              </a:rPr>
              <a:t>дамытудың кешенді мақсатты бағдарламасының құрылымдық дамытудағы қадамдар тізбегі: жергілікті мақсаты, әдістемелік, ақпараттық, кадрлық және материалдық-техникалық қамтамасыз етуі, психологиялық және  педагогикалық қолдау;</a:t>
            </a:r>
            <a:endParaRPr lang="ru-RU" sz="1300" dirty="0">
              <a:latin typeface="Times New Roman" pitchFamily="18" charset="0"/>
              <a:cs typeface="Times New Roman" pitchFamily="18" charset="0"/>
            </a:endParaRPr>
          </a:p>
          <a:p>
            <a:pPr marL="186692" indent="-186692" algn="just">
              <a:buFont typeface="Arial" pitchFamily="34" charset="0"/>
              <a:buChar char="•"/>
            </a:pPr>
            <a:r>
              <a:rPr lang="kk-KZ" sz="1300" dirty="0">
                <a:latin typeface="Times New Roman" pitchFamily="18" charset="0"/>
                <a:cs typeface="Times New Roman" pitchFamily="18" charset="0"/>
              </a:rPr>
              <a:t>шығармашылық әлеуетін іске асыруға бағытталған білім беру үрдісіне қатысушыларды мотивациялық қолдау.</a:t>
            </a:r>
            <a:endParaRPr lang="ru-RU" sz="1300" dirty="0">
              <a:latin typeface="Times New Roman" pitchFamily="18" charset="0"/>
              <a:cs typeface="Times New Roman" pitchFamily="18" charset="0"/>
            </a:endParaRPr>
          </a:p>
        </p:txBody>
      </p:sp>
      <p:sp>
        <p:nvSpPr>
          <p:cNvPr id="3" name="TextBox 2"/>
          <p:cNvSpPr txBox="1"/>
          <p:nvPr/>
        </p:nvSpPr>
        <p:spPr>
          <a:xfrm>
            <a:off x="3343975" y="10212337"/>
            <a:ext cx="873314" cy="323936"/>
          </a:xfrm>
          <a:prstGeom prst="rect">
            <a:avLst/>
          </a:prstGeom>
          <a:noFill/>
        </p:spPr>
        <p:txBody>
          <a:bodyPr wrap="square" lIns="104309" tIns="52154" rIns="104309" bIns="52154" rtlCol="0">
            <a:spAutoFit/>
          </a:bodyPr>
          <a:lstStyle/>
          <a:p>
            <a:pPr algn="ctr"/>
            <a:r>
              <a:rPr lang="kk-KZ" sz="1400" dirty="0">
                <a:latin typeface="Times New Roman" pitchFamily="18" charset="0"/>
                <a:cs typeface="Times New Roman" pitchFamily="18" charset="0"/>
              </a:rPr>
              <a:t>7</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2953950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77079" y="125722"/>
            <a:ext cx="2695759" cy="720880"/>
          </a:xfrm>
          <a:prstGeom prst="rect">
            <a:avLst/>
          </a:prstGeom>
        </p:spPr>
        <p:txBody>
          <a:bodyPr wrap="none" lIns="104309" tIns="52154" rIns="104309" bIns="52154">
            <a:spAutoFit/>
          </a:bodyPr>
          <a:lstStyle/>
          <a:p>
            <a:pPr algn="ctr"/>
            <a:r>
              <a:rPr lang="ru-RU" sz="2000" b="1" dirty="0">
                <a:solidFill>
                  <a:srgbClr val="FFFF00"/>
                </a:solidFill>
                <a:latin typeface="Times New Roman" pitchFamily="18" charset="0"/>
                <a:cs typeface="Times New Roman" pitchFamily="18" charset="0"/>
              </a:rPr>
              <a:t>4. </a:t>
            </a:r>
            <a:r>
              <a:rPr lang="ru-RU" sz="2000" b="1" dirty="0" err="1">
                <a:solidFill>
                  <a:srgbClr val="FFFF00"/>
                </a:solidFill>
                <a:latin typeface="Times New Roman" pitchFamily="18" charset="0"/>
                <a:cs typeface="Times New Roman" pitchFamily="18" charset="0"/>
              </a:rPr>
              <a:t>Әкімшілік</a:t>
            </a:r>
            <a:r>
              <a:rPr lang="ru-RU" sz="2000" b="1" dirty="0">
                <a:solidFill>
                  <a:srgbClr val="FFFF00"/>
                </a:solidFill>
                <a:latin typeface="Times New Roman" pitchFamily="18" charset="0"/>
                <a:cs typeface="Times New Roman" pitchFamily="18" charset="0"/>
              </a:rPr>
              <a:t> </a:t>
            </a:r>
            <a:r>
              <a:rPr lang="ru-RU" sz="2000" b="1" dirty="0" err="1">
                <a:solidFill>
                  <a:srgbClr val="FFFF00"/>
                </a:solidFill>
                <a:latin typeface="Times New Roman" pitchFamily="18" charset="0"/>
                <a:cs typeface="Times New Roman" pitchFamily="18" charset="0"/>
              </a:rPr>
              <a:t>туралы</a:t>
            </a:r>
            <a:r>
              <a:rPr lang="ru-RU" sz="2000" b="1" dirty="0">
                <a:solidFill>
                  <a:srgbClr val="FFFF00"/>
                </a:solidFill>
                <a:latin typeface="Times New Roman" pitchFamily="18" charset="0"/>
                <a:cs typeface="Times New Roman" pitchFamily="18" charset="0"/>
              </a:rPr>
              <a:t> </a:t>
            </a:r>
          </a:p>
          <a:p>
            <a:pPr algn="ctr"/>
            <a:r>
              <a:rPr lang="ru-RU" sz="2000" b="1" dirty="0" err="1">
                <a:solidFill>
                  <a:srgbClr val="FFFF00"/>
                </a:solidFill>
                <a:latin typeface="Times New Roman" pitchFamily="18" charset="0"/>
                <a:cs typeface="Times New Roman" pitchFamily="18" charset="0"/>
              </a:rPr>
              <a:t>мәлімет</a:t>
            </a:r>
            <a:endParaRPr lang="ru-RU" sz="2000" b="1" dirty="0">
              <a:solidFill>
                <a:srgbClr val="FFFF00"/>
              </a:solidFill>
              <a:latin typeface="Times New Roman" pitchFamily="18" charset="0"/>
              <a:cs typeface="Times New Roman" pitchFamily="18" charset="0"/>
            </a:endParaRPr>
          </a:p>
        </p:txBody>
      </p:sp>
      <p:pic>
        <p:nvPicPr>
          <p:cNvPr id="3" name="Рисунок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744" y="1170236"/>
            <a:ext cx="2607005" cy="1970922"/>
          </a:xfrm>
          <a:prstGeom prst="rect">
            <a:avLst/>
          </a:prstGeom>
          <a:noFill/>
          <a:ln>
            <a:noFill/>
          </a:ln>
        </p:spPr>
      </p:pic>
      <p:pic>
        <p:nvPicPr>
          <p:cNvPr id="5" name="Рисунок 4" descr="C:\Users\Пользователь\Downloads\P1060093.JPG"/>
          <p:cNvPicPr/>
          <p:nvPr/>
        </p:nvPicPr>
        <p:blipFill rotWithShape="1">
          <a:blip r:embed="rId3" cstate="print">
            <a:extLst>
              <a:ext uri="{28A0092B-C50C-407E-A947-70E740481C1C}">
                <a14:useLocalDpi xmlns:a14="http://schemas.microsoft.com/office/drawing/2010/main" val="0"/>
              </a:ext>
            </a:extLst>
          </a:blip>
          <a:srcRect l="14682" t="20106" r="11111" b="13757"/>
          <a:stretch/>
        </p:blipFill>
        <p:spPr bwMode="auto">
          <a:xfrm>
            <a:off x="624744" y="3258468"/>
            <a:ext cx="2607005" cy="1944216"/>
          </a:xfrm>
          <a:prstGeom prst="rect">
            <a:avLst/>
          </a:prstGeom>
          <a:noFill/>
          <a:ln>
            <a:noFill/>
          </a:ln>
          <a:extLst>
            <a:ext uri="{53640926-AAD7-44D8-BBD7-CCE9431645EC}">
              <a14:shadowObscured xmlns:a14="http://schemas.microsoft.com/office/drawing/2010/main"/>
            </a:ext>
          </a:extLst>
        </p:spPr>
      </p:pic>
      <p:pic>
        <p:nvPicPr>
          <p:cNvPr id="1026" name="Picture 2" descr="C:\Users\Пользователь\Downloads\Изображение 157 (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41" t="35500" r="27540" b="1"/>
          <a:stretch/>
        </p:blipFill>
        <p:spPr bwMode="auto">
          <a:xfrm>
            <a:off x="636963" y="5346700"/>
            <a:ext cx="2656547" cy="19442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343975" y="10227188"/>
            <a:ext cx="873314" cy="323936"/>
          </a:xfrm>
          <a:prstGeom prst="rect">
            <a:avLst/>
          </a:prstGeom>
          <a:noFill/>
        </p:spPr>
        <p:txBody>
          <a:bodyPr wrap="square" lIns="104309" tIns="52154" rIns="104309" bIns="52154" rtlCol="0">
            <a:spAutoFit/>
          </a:bodyPr>
          <a:lstStyle/>
          <a:p>
            <a:pPr algn="ctr"/>
            <a:r>
              <a:rPr lang="kk-KZ" sz="1400" dirty="0">
                <a:latin typeface="Times New Roman" pitchFamily="18" charset="0"/>
                <a:cs typeface="Times New Roman" pitchFamily="18" charset="0"/>
              </a:rPr>
              <a:t>8</a:t>
            </a:r>
            <a:endParaRPr lang="ru-RU" sz="1400" dirty="0">
              <a:latin typeface="Times New Roman" pitchFamily="18" charset="0"/>
              <a:cs typeface="Times New Roman" pitchFamily="18" charset="0"/>
            </a:endParaRPr>
          </a:p>
        </p:txBody>
      </p:sp>
      <p:sp>
        <p:nvSpPr>
          <p:cNvPr id="10" name="Прямоугольник 9"/>
          <p:cNvSpPr/>
          <p:nvPr/>
        </p:nvSpPr>
        <p:spPr>
          <a:xfrm>
            <a:off x="3285845" y="1502685"/>
            <a:ext cx="3750896" cy="1295740"/>
          </a:xfrm>
          <a:prstGeom prst="rect">
            <a:avLst/>
          </a:prstGeom>
        </p:spPr>
        <p:txBody>
          <a:bodyPr wrap="square" lIns="99569" tIns="49785" rIns="99569" bIns="49785">
            <a:spAutoFit/>
          </a:bodyPr>
          <a:lstStyle/>
          <a:p>
            <a:pPr algn="ctr"/>
            <a:r>
              <a:rPr lang="kk-KZ" sz="1300" b="1" i="1" dirty="0">
                <a:latin typeface="Times New Roman" pitchFamily="18" charset="0"/>
                <a:cs typeface="Times New Roman" pitchFamily="18" charset="0"/>
              </a:rPr>
              <a:t>Маселбеков Докторбек Манатбекович</a:t>
            </a:r>
            <a:endParaRPr lang="ru-RU" sz="1300" dirty="0">
              <a:latin typeface="Times New Roman" pitchFamily="18" charset="0"/>
              <a:cs typeface="Times New Roman" pitchFamily="18" charset="0"/>
            </a:endParaRPr>
          </a:p>
          <a:p>
            <a:pPr algn="ctr"/>
            <a:r>
              <a:rPr lang="kk-KZ" sz="1300" i="1" dirty="0">
                <a:latin typeface="Times New Roman" pitchFamily="18" charset="0"/>
                <a:cs typeface="Times New Roman" pitchFamily="18" charset="0"/>
              </a:rPr>
              <a:t>техника ғылымдарының кандидаты, Халықаралық Ақпараттандыру Академиясының мүше-корреспонденті, ҚР білім беру ісінің құрметті қызметкері, «Ы. Алтынсарин» медалінің иегері,  колледж директоры.</a:t>
            </a:r>
            <a:endParaRPr lang="ru-RU" sz="1300" dirty="0">
              <a:latin typeface="Times New Roman" pitchFamily="18" charset="0"/>
              <a:cs typeface="Times New Roman" pitchFamily="18" charset="0"/>
            </a:endParaRPr>
          </a:p>
        </p:txBody>
      </p:sp>
      <p:sp>
        <p:nvSpPr>
          <p:cNvPr id="11" name="Прямоугольник 10"/>
          <p:cNvSpPr/>
          <p:nvPr/>
        </p:nvSpPr>
        <p:spPr>
          <a:xfrm>
            <a:off x="3366549" y="3762524"/>
            <a:ext cx="3780632" cy="697706"/>
          </a:xfrm>
          <a:prstGeom prst="rect">
            <a:avLst/>
          </a:prstGeom>
        </p:spPr>
        <p:txBody>
          <a:bodyPr lIns="99569" tIns="49785" rIns="99569" bIns="49785">
            <a:spAutoFit/>
          </a:bodyPr>
          <a:lstStyle/>
          <a:p>
            <a:pPr algn="ctr"/>
            <a:r>
              <a:rPr lang="kk-KZ" sz="1300" b="1" i="1" dirty="0">
                <a:latin typeface="Times New Roman" pitchFamily="18" charset="0"/>
                <a:cs typeface="Times New Roman" pitchFamily="18" charset="0"/>
              </a:rPr>
              <a:t>Ильясов Алмас Туребаевич</a:t>
            </a:r>
            <a:endParaRPr lang="ru-RU" sz="1300" dirty="0">
              <a:latin typeface="Times New Roman" pitchFamily="18" charset="0"/>
              <a:cs typeface="Times New Roman" pitchFamily="18" charset="0"/>
            </a:endParaRPr>
          </a:p>
          <a:p>
            <a:pPr algn="ctr"/>
            <a:r>
              <a:rPr lang="kk-KZ" sz="1300" i="1" dirty="0">
                <a:latin typeface="Times New Roman" pitchFamily="18" charset="0"/>
                <a:cs typeface="Times New Roman" pitchFamily="18" charset="0"/>
              </a:rPr>
              <a:t>Директордың оқу-өндірістік ісі жөніндегі орынбасары</a:t>
            </a:r>
            <a:endParaRPr lang="ru-RU" sz="1300" dirty="0">
              <a:latin typeface="Times New Roman" pitchFamily="18" charset="0"/>
              <a:cs typeface="Times New Roman" pitchFamily="18" charset="0"/>
            </a:endParaRPr>
          </a:p>
        </p:txBody>
      </p:sp>
      <p:sp>
        <p:nvSpPr>
          <p:cNvPr id="12" name="Прямоугольник 11"/>
          <p:cNvSpPr/>
          <p:nvPr/>
        </p:nvSpPr>
        <p:spPr>
          <a:xfrm>
            <a:off x="3387075" y="5922764"/>
            <a:ext cx="3780632" cy="498361"/>
          </a:xfrm>
          <a:prstGeom prst="rect">
            <a:avLst/>
          </a:prstGeom>
        </p:spPr>
        <p:txBody>
          <a:bodyPr lIns="99569" tIns="49785" rIns="99569" bIns="49785">
            <a:spAutoFit/>
          </a:bodyPr>
          <a:lstStyle/>
          <a:p>
            <a:pPr algn="ctr"/>
            <a:r>
              <a:rPr lang="kk-KZ" sz="1300" b="1" i="1" dirty="0">
                <a:latin typeface="Times New Roman" pitchFamily="18" charset="0"/>
                <a:cs typeface="Times New Roman" pitchFamily="18" charset="0"/>
              </a:rPr>
              <a:t>Серікова Сәуле Серікқызы</a:t>
            </a:r>
            <a:endParaRPr lang="ru-RU" sz="1300" dirty="0">
              <a:latin typeface="Times New Roman" pitchFamily="18" charset="0"/>
              <a:cs typeface="Times New Roman" pitchFamily="18" charset="0"/>
            </a:endParaRPr>
          </a:p>
          <a:p>
            <a:pPr algn="ctr"/>
            <a:r>
              <a:rPr lang="kk-KZ" sz="1300" i="1" dirty="0">
                <a:latin typeface="Times New Roman" pitchFamily="18" charset="0"/>
                <a:cs typeface="Times New Roman" pitchFamily="18" charset="0"/>
              </a:rPr>
              <a:t>Директордың оқу ісі жөніндегі орынбасары</a:t>
            </a:r>
            <a:endParaRPr lang="ru-RU" sz="1300" dirty="0">
              <a:latin typeface="Times New Roman" pitchFamily="18" charset="0"/>
              <a:cs typeface="Times New Roman" pitchFamily="18" charset="0"/>
            </a:endParaRPr>
          </a:p>
        </p:txBody>
      </p:sp>
      <p:pic>
        <p:nvPicPr>
          <p:cNvPr id="13" name="Рисунок 12" descr="C:\Users\73B5~1\AppData\Local\Temp\Rar$DI41.824\Шуленбаева.jpg"/>
          <p:cNvPicPr/>
          <p:nvPr/>
        </p:nvPicPr>
        <p:blipFill rotWithShape="1">
          <a:blip r:embed="rId5" cstate="print">
            <a:extLst>
              <a:ext uri="{28A0092B-C50C-407E-A947-70E740481C1C}">
                <a14:useLocalDpi xmlns:a14="http://schemas.microsoft.com/office/drawing/2010/main" val="0"/>
              </a:ext>
            </a:extLst>
          </a:blip>
          <a:srcRect t="8013" b="19872"/>
          <a:stretch/>
        </p:blipFill>
        <p:spPr bwMode="auto">
          <a:xfrm>
            <a:off x="853104" y="7434932"/>
            <a:ext cx="2150283" cy="2551555"/>
          </a:xfrm>
          <a:prstGeom prst="rect">
            <a:avLst/>
          </a:prstGeom>
          <a:noFill/>
          <a:ln>
            <a:noFill/>
          </a:ln>
          <a:extLst>
            <a:ext uri="{53640926-AAD7-44D8-BBD7-CCE9431645EC}">
              <a14:shadowObscured xmlns:a14="http://schemas.microsoft.com/office/drawing/2010/main"/>
            </a:ext>
          </a:extLst>
        </p:spPr>
      </p:pic>
      <p:sp>
        <p:nvSpPr>
          <p:cNvPr id="14" name="Прямоугольник 13"/>
          <p:cNvSpPr/>
          <p:nvPr/>
        </p:nvSpPr>
        <p:spPr>
          <a:xfrm>
            <a:off x="3343975" y="8209503"/>
            <a:ext cx="3780632" cy="697706"/>
          </a:xfrm>
          <a:prstGeom prst="rect">
            <a:avLst/>
          </a:prstGeom>
        </p:spPr>
        <p:txBody>
          <a:bodyPr lIns="99569" tIns="49785" rIns="99569" bIns="49785">
            <a:spAutoFit/>
          </a:bodyPr>
          <a:lstStyle/>
          <a:p>
            <a:pPr algn="ctr"/>
            <a:r>
              <a:rPr lang="kk-KZ" sz="1300" b="1" i="1" dirty="0">
                <a:latin typeface="Times New Roman" pitchFamily="18" charset="0"/>
                <a:cs typeface="Times New Roman" pitchFamily="18" charset="0"/>
              </a:rPr>
              <a:t>Шүленбаева  Әлия Нұрғалиқызы</a:t>
            </a:r>
            <a:endParaRPr lang="ru-RU" sz="1300" dirty="0">
              <a:latin typeface="Times New Roman" pitchFamily="18" charset="0"/>
              <a:cs typeface="Times New Roman" pitchFamily="18" charset="0"/>
            </a:endParaRPr>
          </a:p>
          <a:p>
            <a:pPr algn="ctr"/>
            <a:r>
              <a:rPr lang="kk-KZ" sz="1300" i="1" dirty="0">
                <a:latin typeface="Times New Roman" pitchFamily="18" charset="0"/>
                <a:cs typeface="Times New Roman" pitchFamily="18" charset="0"/>
              </a:rPr>
              <a:t>Директордың ақпараттық технологиялары және әдістемелік ісі жөніндегі орынбасары</a:t>
            </a:r>
            <a:endParaRPr lang="ru-RU" sz="1300" dirty="0">
              <a:latin typeface="Times New Roman" pitchFamily="18" charset="0"/>
              <a:cs typeface="Times New Roman" pitchFamily="18" charset="0"/>
            </a:endParaRPr>
          </a:p>
        </p:txBody>
      </p:sp>
    </p:spTree>
    <p:extLst>
      <p:ext uri="{BB962C8B-B14F-4D97-AF65-F5344CB8AC3E}">
        <p14:creationId xmlns:p14="http://schemas.microsoft.com/office/powerpoint/2010/main" val="1984842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Users\73B5~1\AppData\Local\Temp\Rar$DI45.824\Уртаева.jpg"/>
          <p:cNvPicPr/>
          <p:nvPr/>
        </p:nvPicPr>
        <p:blipFill rotWithShape="1">
          <a:blip r:embed="rId2" cstate="print">
            <a:extLst>
              <a:ext uri="{28A0092B-C50C-407E-A947-70E740481C1C}">
                <a14:useLocalDpi xmlns:a14="http://schemas.microsoft.com/office/drawing/2010/main" val="0"/>
              </a:ext>
            </a:extLst>
          </a:blip>
          <a:srcRect b="12954"/>
          <a:stretch/>
        </p:blipFill>
        <p:spPr bwMode="auto">
          <a:xfrm>
            <a:off x="804927" y="6858868"/>
            <a:ext cx="2402801" cy="2866719"/>
          </a:xfrm>
          <a:prstGeom prst="rect">
            <a:avLst/>
          </a:prstGeom>
          <a:noFill/>
          <a:ln>
            <a:noFill/>
          </a:ln>
          <a:extLst>
            <a:ext uri="{53640926-AAD7-44D8-BBD7-CCE9431645EC}">
              <a14:shadowObscured xmlns:a14="http://schemas.microsoft.com/office/drawing/2010/main"/>
            </a:ext>
          </a:extLst>
        </p:spPr>
      </p:pic>
      <p:pic>
        <p:nvPicPr>
          <p:cNvPr id="1026" name="Picture 2" descr="C:\Users\Пользователь\Desktop\материалы для сайта\20190422_14083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778" t="14535" r="28150" b="12469"/>
          <a:stretch/>
        </p:blipFill>
        <p:spPr bwMode="auto">
          <a:xfrm>
            <a:off x="565558" y="954212"/>
            <a:ext cx="2778417" cy="24166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343975" y="10180450"/>
            <a:ext cx="873314" cy="323936"/>
          </a:xfrm>
          <a:prstGeom prst="rect">
            <a:avLst/>
          </a:prstGeom>
          <a:noFill/>
        </p:spPr>
        <p:txBody>
          <a:bodyPr wrap="square" lIns="104309" tIns="52154" rIns="104309" bIns="52154" rtlCol="0">
            <a:spAutoFit/>
          </a:bodyPr>
          <a:lstStyle/>
          <a:p>
            <a:pPr algn="ctr"/>
            <a:r>
              <a:rPr lang="kk-KZ" sz="1400" dirty="0">
                <a:latin typeface="Times New Roman" pitchFamily="18" charset="0"/>
                <a:cs typeface="Times New Roman" pitchFamily="18" charset="0"/>
              </a:rPr>
              <a:t>9</a:t>
            </a:r>
            <a:endParaRPr lang="ru-RU" sz="1400" dirty="0">
              <a:latin typeface="Times New Roman" pitchFamily="18" charset="0"/>
              <a:cs typeface="Times New Roman" pitchFamily="18" charset="0"/>
            </a:endParaRPr>
          </a:p>
        </p:txBody>
      </p:sp>
      <p:sp>
        <p:nvSpPr>
          <p:cNvPr id="9" name="Прямоугольник 8"/>
          <p:cNvSpPr/>
          <p:nvPr/>
        </p:nvSpPr>
        <p:spPr>
          <a:xfrm>
            <a:off x="3374451" y="1813675"/>
            <a:ext cx="3780632" cy="697706"/>
          </a:xfrm>
          <a:prstGeom prst="rect">
            <a:avLst/>
          </a:prstGeom>
        </p:spPr>
        <p:txBody>
          <a:bodyPr lIns="99569" tIns="49785" rIns="99569" bIns="49785">
            <a:spAutoFit/>
          </a:bodyPr>
          <a:lstStyle/>
          <a:p>
            <a:pPr algn="ctr"/>
            <a:r>
              <a:rPr lang="kk-KZ" sz="1300" b="1" i="1" dirty="0">
                <a:latin typeface="Times New Roman" pitchFamily="18" charset="0"/>
                <a:cs typeface="Times New Roman" pitchFamily="18" charset="0"/>
              </a:rPr>
              <a:t>Ибраимов Ғани Амангельдиевич</a:t>
            </a:r>
            <a:endParaRPr lang="ru-RU" sz="1300" dirty="0">
              <a:latin typeface="Times New Roman" pitchFamily="18" charset="0"/>
              <a:cs typeface="Times New Roman" pitchFamily="18" charset="0"/>
            </a:endParaRPr>
          </a:p>
          <a:p>
            <a:pPr algn="ctr"/>
            <a:r>
              <a:rPr lang="kk-KZ" sz="1300" i="1" dirty="0">
                <a:latin typeface="Times New Roman" pitchFamily="18" charset="0"/>
                <a:cs typeface="Times New Roman" pitchFamily="18" charset="0"/>
              </a:rPr>
              <a:t>Директордың </a:t>
            </a:r>
            <a:r>
              <a:rPr lang="kk-KZ" sz="1300" i="1" dirty="0" smtClean="0">
                <a:latin typeface="Times New Roman" pitchFamily="18" charset="0"/>
                <a:cs typeface="Times New Roman" pitchFamily="18" charset="0"/>
              </a:rPr>
              <a:t> құқықтық </a:t>
            </a:r>
            <a:r>
              <a:rPr lang="kk-KZ" sz="1300" i="1" dirty="0">
                <a:latin typeface="Times New Roman" pitchFamily="18" charset="0"/>
                <a:cs typeface="Times New Roman" pitchFamily="18" charset="0"/>
              </a:rPr>
              <a:t>тәрбие ісі жөніндегі орынбасары</a:t>
            </a:r>
            <a:endParaRPr lang="ru-RU" sz="1300" dirty="0">
              <a:latin typeface="Times New Roman" pitchFamily="18" charset="0"/>
              <a:cs typeface="Times New Roman" pitchFamily="18" charset="0"/>
            </a:endParaRPr>
          </a:p>
        </p:txBody>
      </p:sp>
      <p:sp>
        <p:nvSpPr>
          <p:cNvPr id="11" name="Прямоугольник 10"/>
          <p:cNvSpPr/>
          <p:nvPr/>
        </p:nvSpPr>
        <p:spPr>
          <a:xfrm>
            <a:off x="3374451" y="7837027"/>
            <a:ext cx="3780632" cy="498361"/>
          </a:xfrm>
          <a:prstGeom prst="rect">
            <a:avLst/>
          </a:prstGeom>
        </p:spPr>
        <p:txBody>
          <a:bodyPr lIns="99569" tIns="49785" rIns="99569" bIns="49785">
            <a:spAutoFit/>
          </a:bodyPr>
          <a:lstStyle/>
          <a:p>
            <a:pPr algn="ctr"/>
            <a:r>
              <a:rPr lang="kk-KZ" sz="1300" b="1" i="1" dirty="0">
                <a:latin typeface="Times New Roman" pitchFamily="18" charset="0"/>
                <a:cs typeface="Times New Roman" pitchFamily="18" charset="0"/>
              </a:rPr>
              <a:t>Уртаева Жумагул  Жолдасбековна</a:t>
            </a:r>
            <a:endParaRPr lang="ru-RU" sz="1300" dirty="0">
              <a:latin typeface="Times New Roman" pitchFamily="18" charset="0"/>
              <a:cs typeface="Times New Roman" pitchFamily="18" charset="0"/>
            </a:endParaRPr>
          </a:p>
          <a:p>
            <a:pPr algn="ctr"/>
            <a:r>
              <a:rPr lang="kk-KZ" sz="1300" i="1" dirty="0">
                <a:latin typeface="Times New Roman" pitchFamily="18" charset="0"/>
                <a:cs typeface="Times New Roman" pitchFamily="18" charset="0"/>
              </a:rPr>
              <a:t>Әдіскер</a:t>
            </a:r>
            <a:endParaRPr lang="ru-RU" sz="1300" dirty="0">
              <a:latin typeface="Times New Roman" pitchFamily="18" charset="0"/>
              <a:cs typeface="Times New Roman" pitchFamily="18" charset="0"/>
            </a:endParaRPr>
          </a:p>
        </p:txBody>
      </p:sp>
      <p:pic>
        <p:nvPicPr>
          <p:cNvPr id="12" name="Рисунок 11" descr="C:\Users\Home\AppData\Local\Microsoft\Windows\Temporary Internet Files\Content.Word\20180426_094209.jpg"/>
          <p:cNvPicPr/>
          <p:nvPr/>
        </p:nvPicPr>
        <p:blipFill>
          <a:blip r:embed="rId4" cstate="print"/>
          <a:srcRect t="13725" b="9804"/>
          <a:stretch>
            <a:fillRect/>
          </a:stretch>
        </p:blipFill>
        <p:spPr bwMode="auto">
          <a:xfrm>
            <a:off x="804927" y="3862923"/>
            <a:ext cx="2402801" cy="2546286"/>
          </a:xfrm>
          <a:prstGeom prst="rect">
            <a:avLst/>
          </a:prstGeom>
          <a:ln>
            <a:noFill/>
          </a:ln>
          <a:effectLst>
            <a:outerShdw blurRad="292100" dist="139700" dir="2700000" algn="tl" rotWithShape="0">
              <a:srgbClr val="333333">
                <a:alpha val="65000"/>
              </a:srgbClr>
            </a:outerShdw>
          </a:effectLst>
        </p:spPr>
      </p:pic>
      <p:sp>
        <p:nvSpPr>
          <p:cNvPr id="13" name="Прямоугольник 12"/>
          <p:cNvSpPr/>
          <p:nvPr/>
        </p:nvSpPr>
        <p:spPr>
          <a:xfrm>
            <a:off x="3343975" y="4642971"/>
            <a:ext cx="3780632" cy="500652"/>
          </a:xfrm>
          <a:prstGeom prst="rect">
            <a:avLst/>
          </a:prstGeom>
        </p:spPr>
        <p:txBody>
          <a:bodyPr lIns="99569" tIns="49785" rIns="99569" bIns="49785">
            <a:spAutoFit/>
          </a:bodyPr>
          <a:lstStyle/>
          <a:p>
            <a:pPr algn="ctr"/>
            <a:r>
              <a:rPr lang="kk-KZ" sz="1300" b="1" i="1" dirty="0">
                <a:latin typeface="Times New Roman" pitchFamily="18" charset="0"/>
                <a:cs typeface="Times New Roman" pitchFamily="18" charset="0"/>
              </a:rPr>
              <a:t>Кожамбаева Индира Рахметхановна</a:t>
            </a:r>
            <a:endParaRPr lang="ru-RU" sz="1300" i="1" dirty="0">
              <a:latin typeface="Times New Roman" pitchFamily="18" charset="0"/>
              <a:cs typeface="Times New Roman" pitchFamily="18" charset="0"/>
            </a:endParaRPr>
          </a:p>
          <a:p>
            <a:pPr algn="ctr"/>
            <a:r>
              <a:rPr lang="ru-RU" sz="1300" i="1" dirty="0" err="1">
                <a:latin typeface="Times New Roman" pitchFamily="18" charset="0"/>
                <a:cs typeface="Times New Roman" pitchFamily="18" charset="0"/>
              </a:rPr>
              <a:t>Директорлың</a:t>
            </a:r>
            <a:r>
              <a:rPr lang="ru-RU" sz="1300" i="1" dirty="0">
                <a:latin typeface="Times New Roman" pitchFamily="18" charset="0"/>
                <a:cs typeface="Times New Roman" pitchFamily="18" charset="0"/>
              </a:rPr>
              <a:t> </a:t>
            </a:r>
            <a:r>
              <a:rPr lang="ru-RU" sz="1300" i="1" dirty="0" err="1">
                <a:latin typeface="Times New Roman" pitchFamily="18" charset="0"/>
                <a:cs typeface="Times New Roman" pitchFamily="18" charset="0"/>
              </a:rPr>
              <a:t>тәрбие</a:t>
            </a:r>
            <a:r>
              <a:rPr lang="ru-RU" sz="1300" i="1" dirty="0">
                <a:latin typeface="Times New Roman" pitchFamily="18" charset="0"/>
                <a:cs typeface="Times New Roman" pitchFamily="18" charset="0"/>
              </a:rPr>
              <a:t> </a:t>
            </a:r>
            <a:r>
              <a:rPr lang="ru-RU" sz="1300" i="1" dirty="0" err="1">
                <a:latin typeface="Times New Roman" pitchFamily="18" charset="0"/>
                <a:cs typeface="Times New Roman" pitchFamily="18" charset="0"/>
              </a:rPr>
              <a:t>ісі</a:t>
            </a:r>
            <a:r>
              <a:rPr lang="ru-RU" sz="1300" i="1" dirty="0">
                <a:latin typeface="Times New Roman" pitchFamily="18" charset="0"/>
                <a:cs typeface="Times New Roman" pitchFamily="18" charset="0"/>
              </a:rPr>
              <a:t> </a:t>
            </a:r>
            <a:r>
              <a:rPr lang="ru-RU" sz="1300" i="1" dirty="0" err="1">
                <a:latin typeface="Times New Roman" pitchFamily="18" charset="0"/>
                <a:cs typeface="Times New Roman" pitchFamily="18" charset="0"/>
              </a:rPr>
              <a:t>жөніндегі</a:t>
            </a:r>
            <a:r>
              <a:rPr lang="ru-RU" sz="1300" i="1" dirty="0">
                <a:latin typeface="Times New Roman" pitchFamily="18" charset="0"/>
                <a:cs typeface="Times New Roman" pitchFamily="18" charset="0"/>
              </a:rPr>
              <a:t> </a:t>
            </a:r>
            <a:r>
              <a:rPr lang="ru-RU" sz="1300" i="1" dirty="0" err="1">
                <a:latin typeface="Times New Roman" pitchFamily="18" charset="0"/>
                <a:cs typeface="Times New Roman" pitchFamily="18" charset="0"/>
              </a:rPr>
              <a:t>орынбасары</a:t>
            </a:r>
            <a:endParaRPr lang="ru-RU" sz="1300" i="1" dirty="0">
              <a:latin typeface="Times New Roman" pitchFamily="18" charset="0"/>
              <a:cs typeface="Times New Roman" pitchFamily="18" charset="0"/>
            </a:endParaRPr>
          </a:p>
        </p:txBody>
      </p:sp>
    </p:spTree>
    <p:extLst>
      <p:ext uri="{BB962C8B-B14F-4D97-AF65-F5344CB8AC3E}">
        <p14:creationId xmlns:p14="http://schemas.microsoft.com/office/powerpoint/2010/main" val="10121542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4929</TotalTime>
  <Words>6937</Words>
  <Application>Microsoft Office PowerPoint</Application>
  <PresentationFormat>Произвольный</PresentationFormat>
  <Paragraphs>1341</Paragraphs>
  <Slides>48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48</vt:i4>
      </vt:variant>
    </vt:vector>
  </HeadingPairs>
  <TitlesOfParts>
    <vt:vector size="49" baseType="lpstr">
      <vt:lpstr>Остин</vt:lpstr>
      <vt:lpstr>Білімгерге арналған жол сілтемелік анықтама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«Справочник-путеводитель студента»</dc:title>
  <dc:creator>PPENT</dc:creator>
  <cp:lastModifiedBy>кгтк</cp:lastModifiedBy>
  <cp:revision>93</cp:revision>
  <cp:lastPrinted>2019-10-29T10:20:47Z</cp:lastPrinted>
  <dcterms:created xsi:type="dcterms:W3CDTF">2019-05-22T09:42:27Z</dcterms:created>
  <dcterms:modified xsi:type="dcterms:W3CDTF">2019-10-31T02:43:34Z</dcterms:modified>
</cp:coreProperties>
</file>